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notesMasterIdLst>
    <p:notesMasterId r:id="rId13"/>
  </p:notesMasterIdLst>
  <p:handoutMasterIdLst>
    <p:handoutMasterId r:id="rId14"/>
  </p:handoutMasterIdLst>
  <p:sldIdLst>
    <p:sldId id="361" r:id="rId3"/>
    <p:sldId id="696" r:id="rId4"/>
    <p:sldId id="707" r:id="rId5"/>
    <p:sldId id="713" r:id="rId6"/>
    <p:sldId id="261" r:id="rId7"/>
    <p:sldId id="714" r:id="rId8"/>
    <p:sldId id="715" r:id="rId9"/>
    <p:sldId id="694" r:id="rId10"/>
    <p:sldId id="703" r:id="rId11"/>
    <p:sldId id="689" r:id="rId12"/>
  </p:sldIdLst>
  <p:sldSz cx="12192000" cy="6858000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152" userDrawn="1">
          <p15:clr>
            <a:srgbClr val="A4A3A4"/>
          </p15:clr>
        </p15:guide>
        <p15:guide id="2" pos="390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9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056" autoAdjust="0"/>
    <p:restoredTop sz="95488" autoAdjust="0"/>
  </p:normalViewPr>
  <p:slideViewPr>
    <p:cSldViewPr>
      <p:cViewPr varScale="1">
        <p:scale>
          <a:sx n="111" d="100"/>
          <a:sy n="111" d="100"/>
        </p:scale>
        <p:origin x="726" y="78"/>
      </p:cViewPr>
      <p:guideLst>
        <p:guide orient="horz" pos="1152"/>
        <p:guide pos="39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50" d="100"/>
        <a:sy n="5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1386" y="-108"/>
      </p:cViewPr>
      <p:guideLst>
        <p:guide orient="horz" pos="2929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" y="6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>
            <a:lvl1pPr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509" y="6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>
            <a:lvl1pPr algn="r"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" y="8833489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b" anchorCtr="0" compatLnSpc="1">
            <a:prstTxWarp prst="textNoShape">
              <a:avLst/>
            </a:prstTxWarp>
          </a:bodyPr>
          <a:lstStyle>
            <a:lvl1pPr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509" y="8833489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b" anchorCtr="0" compatLnSpc="1">
            <a:prstTxWarp prst="textNoShape">
              <a:avLst/>
            </a:prstTxWarp>
          </a:bodyPr>
          <a:lstStyle>
            <a:lvl1pPr algn="r"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fld id="{9F042E5D-BF76-408E-AF8C-1E201793EC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2520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" y="6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>
            <a:lvl1pPr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509" y="6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>
            <a:lvl1pPr algn="r"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07988" y="701675"/>
            <a:ext cx="6196012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199" y="4416746"/>
            <a:ext cx="5142016" cy="4178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" y="8833489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b" anchorCtr="0" compatLnSpc="1">
            <a:prstTxWarp prst="textNoShape">
              <a:avLst/>
            </a:prstTxWarp>
          </a:bodyPr>
          <a:lstStyle>
            <a:lvl1pPr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509" y="8833489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b" anchorCtr="0" compatLnSpc="1">
            <a:prstTxWarp prst="textNoShape">
              <a:avLst/>
            </a:prstTxWarp>
          </a:bodyPr>
          <a:lstStyle>
            <a:lvl1pPr algn="r"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fld id="{3F4789A0-AAA0-4A8A-9A40-13BCD62376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9515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7988" y="701675"/>
            <a:ext cx="6196012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F4789A0-AAA0-4A8A-9A40-13BCD6237604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0287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021F72-5A2D-4EBF-9D13-D35A5BD675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1FD272-7419-4152-A918-3B2CE6CB50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916C83-32D5-4183-8BB8-F71204289A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914400" y="1981200"/>
            <a:ext cx="10363200" cy="4114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CB76B9-85C7-4C18-BFB5-33B122916F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EE257A-18C0-4BD6-A47A-29103A01D1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86DAB44-9C7E-4193-B1AA-B36C007331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542783-ED69-44F8-9171-8ED9B191E1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19EEC-AAC5-4B64-9804-B847E3AA11DA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187D1B-F5F2-4C93-A87E-56FC154C21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EA70BD-3FBB-4912-BA49-E71016894B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4B880-1D6D-49CD-B6D1-71AFFCD5B6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4828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50305D-4F7E-4082-8B0E-1DCD9AC971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E7F2F9-5033-4D1F-9478-ECECB2D124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D46D87-B574-4BBF-AC6A-3815779C22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19EEC-AAC5-4B64-9804-B847E3AA11DA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1F963D-15C8-4601-8204-719C14415A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E8E077-0341-4C70-A6B8-5286D0F8CE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4B880-1D6D-49CD-B6D1-71AFFCD5B6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90362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773483-43F0-4729-980E-2C6CADE2D2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559C7D-41BC-4505-8339-C19E4482AE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482474-D4C7-4F94-A7C2-045CAE6F02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19EEC-AAC5-4B64-9804-B847E3AA11DA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B2C930-52F6-45EB-A8FB-39373EFBF7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1D8AC1-4C26-4336-A9F8-17E845A6C1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4B880-1D6D-49CD-B6D1-71AFFCD5B6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8777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DC668D-3D17-4389-A101-84F809213F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68A6B5-0BEC-4446-8661-5A494781A45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7E3C741-C0B8-4716-87E5-2ED5AE5604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CA6389E-F5A5-41D2-9698-E8010E05EF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19EEC-AAC5-4B64-9804-B847E3AA11DA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5BBDEC9-81F6-4668-AB1E-8D1C0C55B4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69E102F-5AD0-4466-A58C-A5AB1BA30F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4B880-1D6D-49CD-B6D1-71AFFCD5B6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14118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29FE46-D4F3-4B26-8A8C-B83FD0E851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70AB3C-2551-43AC-9878-3615E4DFB9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BEEF332-56B9-4ECF-98F2-2A4FEA812B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8B3D1B9-3F10-4169-B8AC-3A7D2D8A9E0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99B5A48-CF92-4C1B-94D0-A6590C53119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897E04B-8D70-41BA-A993-438FFD5A73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19EEC-AAC5-4B64-9804-B847E3AA11DA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93C9F96-D822-412B-A3C2-399F7D2BFB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D3544E4-E144-4A70-8A8F-A00D9144E5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4B880-1D6D-49CD-B6D1-71AFFCD5B6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9805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E8A767-C2CB-40CB-A2DB-422BFB19D5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E20434D-E006-4CEB-8F1D-BC275810F6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19EEC-AAC5-4B64-9804-B847E3AA11DA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AF9BCD-0E5D-45D1-A1E6-F181BFDA41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86102DE-1380-4519-91CB-85A2698CD0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4B880-1D6D-49CD-B6D1-71AFFCD5B6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34929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F1559C0-2D8B-42E8-9C8F-993BB4B920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19EEC-AAC5-4B64-9804-B847E3AA11DA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2D7AD39-C6AC-4F29-82A8-50FAC0E22B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19BA211-3AEE-4BD0-BC61-979BC4A93F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4B880-1D6D-49CD-B6D1-71AFFCD5B6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0933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910AE4-85DC-4894-8AA6-C218749941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6169CB-B685-47A8-9675-134D5B5247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A238DB-A73A-4DD9-946A-F90236411A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E28989F-DFB8-4FC3-A4EB-A2C8084236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DBF8BA-421C-4FA0-B7BA-580AA992C0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19EEC-AAC5-4B64-9804-B847E3AA11DA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FB2394E-554E-40F0-BC08-FCE0691A56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E02FBF-77B1-4534-8D26-E072CB39EE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4B880-1D6D-49CD-B6D1-71AFFCD5B6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44588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A1975B-8A55-4923-BF75-3E04901A6F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5ACCB57-558C-4BA5-AE71-49C5E24ABDE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A6122BC-05BB-4622-A17A-5271C9D01D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0231E52-C205-462B-A0CC-9076FEF65B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19EEC-AAC5-4B64-9804-B847E3AA11DA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75A453-D9B1-4F6C-99F8-A709E1B5C2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5715B8-02D2-4E3E-B605-B0A2AE109B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4B880-1D6D-49CD-B6D1-71AFFCD5B6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5858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715009-AF50-4D16-96C9-B376C167E6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F7A637A-2A09-4E7C-B553-AEDC7AE219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BE3F60-FADC-47C3-AFA9-5AEDAC861C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19EEC-AAC5-4B64-9804-B847E3AA11DA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854495-842C-4214-A58B-8DA312CFB4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93A0D2-70F5-463B-86C1-A84664E31E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4B880-1D6D-49CD-B6D1-71AFFCD5B6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17534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1B4896E-777B-4830-AB15-6905FDF97B2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9EFA753-4945-49D7-BBB7-6E07EFFFD1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04450C-44AF-4682-8D07-38921F3BB7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19EEC-AAC5-4B64-9804-B847E3AA11DA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4914F3-5D7E-4AD9-A742-D278729EE8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D0D3F8-067C-4823-B351-03175E7ADF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4B880-1D6D-49CD-B6D1-71AFFCD5B6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4582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FAFA7F-DAC6-4AD4-9B8D-4F97BD8402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756E78-B411-4A49-8A56-75D9C3D57C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8CEB37-5104-4A8D-B584-F10BB83859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7EF0D1-CDA8-4A2C-97F1-BCCEC62488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F5AC62-79C9-439A-9F92-7BF53B4E81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102C4A-262E-4FC3-8014-622FD9074A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CBBC5D-32F8-4359-BF9B-38DBA3AD3F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spcBef>
                <a:spcPct val="0"/>
              </a:spcBef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400">
                <a:cs typeface="+mn-cs"/>
              </a:defRPr>
            </a:lvl1pPr>
          </a:lstStyle>
          <a:p>
            <a:pPr>
              <a:defRPr/>
            </a:pPr>
            <a:fld id="{9D398DEB-576E-470D-A31C-B5D1605DDD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91F1CC9-ACC8-4E0C-AD12-30C63AA85C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4F1ECF-1874-4050-826D-ECEAF4A2B8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BC7217-0C91-4087-B93E-906EFDB630A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C19EEC-AAC5-4B64-9804-B847E3AA11DA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50F61D-3FF3-4FC3-A4CF-D9482B6D035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5C5B9A-9DE2-4F00-B92F-13C958F08B9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E4B880-1D6D-49CD-B6D1-71AFFCD5B6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8378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20C4F2-6A6A-43CE-B303-91A81F3DB43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2052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1371600"/>
            <a:ext cx="8534400" cy="4343400"/>
          </a:xfrm>
        </p:spPr>
        <p:txBody>
          <a:bodyPr/>
          <a:lstStyle/>
          <a:p>
            <a:pPr eaLnBrk="1" hangingPunct="1"/>
            <a:r>
              <a:rPr lang="en-US" sz="4000" dirty="0"/>
              <a:t>IEEE 802 LMSC Restructuring ad hoc</a:t>
            </a:r>
            <a:br>
              <a:rPr lang="en-US" sz="4000" dirty="0"/>
            </a:br>
            <a:br>
              <a:rPr lang="en-US" sz="4000" dirty="0"/>
            </a:br>
            <a:r>
              <a:rPr lang="en-US" sz="4000" dirty="0"/>
              <a:t>21 September 2021 7</a:t>
            </a:r>
            <a:r>
              <a:rPr lang="en-US" sz="4000" baseline="30000" dirty="0"/>
              <a:t>th</a:t>
            </a:r>
            <a:r>
              <a:rPr lang="en-US" sz="4000" dirty="0"/>
              <a:t>  Electronic Meeting</a:t>
            </a:r>
            <a:br>
              <a:rPr lang="en-US" sz="4000" dirty="0"/>
            </a:br>
            <a:r>
              <a:rPr lang="en-US" sz="3200" dirty="0"/>
              <a:t>13:00-14:00 ET</a:t>
            </a:r>
            <a:br>
              <a:rPr lang="en-US" sz="3200" dirty="0"/>
            </a:br>
            <a:r>
              <a:rPr lang="en-US" sz="3200" dirty="0"/>
              <a:t>17:00-18:00 UTC</a:t>
            </a:r>
            <a:br>
              <a:rPr lang="en-US" sz="4000" dirty="0"/>
            </a:br>
            <a:br>
              <a:rPr lang="en-US" sz="4000" dirty="0"/>
            </a:br>
            <a:endParaRPr lang="en-US" sz="4000" dirty="0"/>
          </a:p>
        </p:txBody>
      </p:sp>
      <p:sp>
        <p:nvSpPr>
          <p:cNvPr id="2" name="TextBox 1"/>
          <p:cNvSpPr txBox="1"/>
          <p:nvPr/>
        </p:nvSpPr>
        <p:spPr>
          <a:xfrm>
            <a:off x="5562601" y="6488668"/>
            <a:ext cx="52831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DCN ec-21-0219-00-00EC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381000" y="609600"/>
            <a:ext cx="11201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3600" dirty="0"/>
              <a:t>802 restructuring ad hoc -- background</a:t>
            </a:r>
            <a:r>
              <a:rPr lang="en-US" sz="4000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828800"/>
            <a:ext cx="10896600" cy="4648200"/>
          </a:xfrm>
        </p:spPr>
        <p:txBody>
          <a:bodyPr/>
          <a:lstStyle/>
          <a:p>
            <a:r>
              <a:rPr lang="en-US" sz="2400" dirty="0"/>
              <a:t>Restructuring objective – increase efficiency and responsiveness of 802 LMSC</a:t>
            </a:r>
            <a:br>
              <a:rPr lang="en-US" sz="2400" dirty="0"/>
            </a:br>
            <a:endParaRPr lang="en-US" sz="2400" dirty="0"/>
          </a:p>
          <a:p>
            <a:pPr lvl="1"/>
            <a:r>
              <a:rPr lang="en-US" sz="2000" dirty="0"/>
              <a:t>Consider more autonomy for WGs and TAGs, while maintaining 802 brand identity, high quality standards and cross group collaboration/coordination</a:t>
            </a:r>
            <a:endParaRPr lang="en-US" sz="1800" dirty="0"/>
          </a:p>
          <a:p>
            <a:pPr marL="914400" lvl="2" indent="0">
              <a:buNone/>
            </a:pPr>
            <a:endParaRPr lang="en-US" sz="1400" dirty="0"/>
          </a:p>
          <a:p>
            <a:pPr lvl="1"/>
            <a:r>
              <a:rPr lang="en-US" sz="2000" dirty="0"/>
              <a:t>Possibly re-charter the 802 Executive Committee</a:t>
            </a:r>
            <a:endParaRPr lang="en-US" sz="1400" dirty="0"/>
          </a:p>
          <a:p>
            <a:pPr lvl="2"/>
            <a:r>
              <a:rPr lang="en-US" sz="1400" dirty="0"/>
              <a:t>Focus on long term growth, fostering new work, high level interactions with external organizations and public visibility.</a:t>
            </a:r>
          </a:p>
          <a:p>
            <a:pPr lvl="2"/>
            <a:endParaRPr lang="en-US" sz="1400" dirty="0"/>
          </a:p>
          <a:p>
            <a:r>
              <a:rPr lang="en-US" sz="2400" dirty="0"/>
              <a:t>Next Steps</a:t>
            </a:r>
            <a:endParaRPr lang="en-US" sz="1800" dirty="0"/>
          </a:p>
          <a:p>
            <a:pPr lvl="1"/>
            <a:r>
              <a:rPr lang="en-US" sz="1800" dirty="0"/>
              <a:t>Ongoing discussions at 1 hour monthly meetings, report out status each plenary</a:t>
            </a:r>
            <a:endParaRPr lang="en-US" sz="1400" dirty="0"/>
          </a:p>
          <a:p>
            <a:pPr lvl="1"/>
            <a:r>
              <a:rPr lang="en-US" sz="1800" dirty="0"/>
              <a:t>Deliverable: a well vetted and socialized recommendation for EC consideration within 12 months. </a:t>
            </a:r>
          </a:p>
          <a:p>
            <a:pPr marL="457200" lvl="1" indent="0">
              <a:buNone/>
            </a:pPr>
            <a:endParaRPr lang="en-US" sz="1800" dirty="0"/>
          </a:p>
          <a:p>
            <a:pPr lvl="1"/>
            <a:endParaRPr lang="en-US" sz="1800" dirty="0"/>
          </a:p>
          <a:p>
            <a:pPr lvl="2"/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40127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80C7BE-7EF7-4333-81A4-30DF9CADA4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Restructuring ad hoc ground rules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4ED25D-F053-452D-8AAA-4A9A874E02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Ad Hoc Participation</a:t>
            </a:r>
            <a:endParaRPr lang="en-US" sz="2000" dirty="0"/>
          </a:p>
          <a:p>
            <a:pPr lvl="1"/>
            <a:r>
              <a:rPr lang="en-US" sz="2000" dirty="0"/>
              <a:t> All 802 EC Members, </a:t>
            </a:r>
            <a:r>
              <a:rPr lang="en-US" sz="2000" dirty="0" err="1"/>
              <a:t>Nikolich</a:t>
            </a:r>
            <a:r>
              <a:rPr lang="en-US" sz="2000" dirty="0"/>
              <a:t> to Chair</a:t>
            </a:r>
          </a:p>
          <a:p>
            <a:pPr lvl="1"/>
            <a:r>
              <a:rPr lang="en-US" sz="2000" dirty="0"/>
              <a:t>Plus one additional member per WG/TAG as designated by the WG/TAG chair</a:t>
            </a:r>
          </a:p>
          <a:p>
            <a:pPr lvl="2"/>
            <a:r>
              <a:rPr lang="en-US" sz="1600" dirty="0"/>
              <a:t>802.3: Adam Healey, 802.11: Robert Stacey, 802.15: Rick </a:t>
            </a:r>
            <a:r>
              <a:rPr lang="en-US" sz="1600" dirty="0" err="1"/>
              <a:t>Alfvin</a:t>
            </a:r>
            <a:r>
              <a:rPr lang="en-US" sz="1600" dirty="0"/>
              <a:t>, 802.18: Stuart Kerry, 802.19: </a:t>
            </a:r>
            <a:r>
              <a:rPr lang="en-US" sz="1600" dirty="0" err="1"/>
              <a:t>Tuncer</a:t>
            </a:r>
            <a:r>
              <a:rPr lang="en-US" sz="1600" dirty="0"/>
              <a:t> </a:t>
            </a:r>
            <a:r>
              <a:rPr lang="en-US" sz="1600" dirty="0" err="1"/>
              <a:t>Baykas</a:t>
            </a:r>
            <a:r>
              <a:rPr lang="en-US" sz="1600" dirty="0"/>
              <a:t>, 802.24: Ben Rolfe</a:t>
            </a:r>
          </a:p>
          <a:p>
            <a:r>
              <a:rPr lang="en-US" sz="2400" dirty="0"/>
              <a:t>Meeting protocol</a:t>
            </a:r>
          </a:p>
          <a:p>
            <a:pPr lvl="1"/>
            <a:r>
              <a:rPr lang="en-US" sz="2000" dirty="0"/>
              <a:t>Default: open meeting, anyone may observe</a:t>
            </a:r>
          </a:p>
          <a:p>
            <a:pPr lvl="1"/>
            <a:r>
              <a:rPr lang="en-US" sz="2000" dirty="0"/>
              <a:t>Only ad hoc members may speak, unless the chair decides otherwise</a:t>
            </a:r>
          </a:p>
          <a:p>
            <a:pPr lvl="2"/>
            <a:r>
              <a:rPr lang="en-US" sz="1600" dirty="0"/>
              <a:t>Please use the chat function to request a spot on the queue to speak</a:t>
            </a:r>
          </a:p>
          <a:p>
            <a:pPr lvl="1"/>
            <a:r>
              <a:rPr lang="en-US" sz="2000" dirty="0"/>
              <a:t>We will use straw polls to develop consensus when necessary</a:t>
            </a:r>
          </a:p>
          <a:p>
            <a:pPr lvl="2"/>
            <a:r>
              <a:rPr lang="en-US" sz="1600" dirty="0"/>
              <a:t>simple majority of those voting Y or N</a:t>
            </a:r>
          </a:p>
          <a:p>
            <a:pPr lvl="1"/>
            <a:r>
              <a:rPr lang="en-US" sz="2000" dirty="0"/>
              <a:t>Anyone willing to help take notes? – </a:t>
            </a:r>
            <a:r>
              <a:rPr lang="en-US" sz="2000" dirty="0" err="1"/>
              <a:t>PaulN</a:t>
            </a:r>
            <a:r>
              <a:rPr lang="en-US" sz="2000" dirty="0"/>
              <a:t>, TBD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99AF6A6-0D79-44C7-9261-AE4B4C371A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2298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B83A4A-7F60-45F2-ABC0-474D3F4C83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4459"/>
            <a:ext cx="10363200" cy="1143000"/>
          </a:xfrm>
        </p:spPr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2B2375-45D6-4E2C-9CCC-CCFA82E6FE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71600"/>
            <a:ext cx="10363200" cy="4114800"/>
          </a:xfrm>
          <a:noFill/>
        </p:spPr>
        <p:txBody>
          <a:bodyPr/>
          <a:lstStyle/>
          <a:p>
            <a:pPr marL="514350" indent="-514350">
              <a:buFont typeface="+mj-lt"/>
              <a:buAutoNum type="alphaLcParenR"/>
            </a:pPr>
            <a:r>
              <a:rPr lang="en-US" sz="2400" dirty="0"/>
              <a:t>Review progress of ‘Areas of Focus’ sub ad </a:t>
            </a:r>
            <a:r>
              <a:rPr lang="en-US" sz="2400" dirty="0" err="1"/>
              <a:t>hocs</a:t>
            </a:r>
            <a:r>
              <a:rPr lang="en-US" sz="2400" dirty="0"/>
              <a:t> </a:t>
            </a:r>
          </a:p>
          <a:p>
            <a:pPr marL="1314450" lvl="2" indent="-457200">
              <a:buFont typeface="+mj-lt"/>
              <a:buAutoNum type="arabicPeriod"/>
            </a:pPr>
            <a:r>
              <a:rPr lang="en-US" sz="2000" dirty="0"/>
              <a:t>Operational Efficiency – </a:t>
            </a:r>
            <a:r>
              <a:rPr lang="en-US" sz="2000" dirty="0" err="1"/>
              <a:t>BenR</a:t>
            </a:r>
            <a:r>
              <a:rPr lang="en-US" sz="2000" b="1" dirty="0"/>
              <a:t>,</a:t>
            </a:r>
            <a:endParaRPr lang="en-US" sz="1800" b="1" dirty="0"/>
          </a:p>
          <a:p>
            <a:pPr marL="1314450" lvl="2" indent="-457200">
              <a:buFont typeface="+mj-lt"/>
              <a:buAutoNum type="arabicPeriod"/>
            </a:pPr>
            <a:r>
              <a:rPr lang="en-US" sz="1800" strike="sngStrike" dirty="0"/>
              <a:t>Quality Standards -- </a:t>
            </a:r>
            <a:r>
              <a:rPr lang="en-US" sz="1800" strike="sngStrike" dirty="0" err="1"/>
              <a:t>GeoffT</a:t>
            </a:r>
            <a:r>
              <a:rPr lang="en-US" sz="1800" strike="sngStrike" dirty="0"/>
              <a:t> and </a:t>
            </a:r>
            <a:r>
              <a:rPr lang="en-US" sz="1800" strike="sngStrike" dirty="0" err="1"/>
              <a:t>ApurvaM</a:t>
            </a:r>
            <a:r>
              <a:rPr lang="en-US" sz="1800" strike="sngStrike" dirty="0"/>
              <a:t>, </a:t>
            </a:r>
          </a:p>
          <a:p>
            <a:pPr marL="1314450" lvl="2" indent="-457200">
              <a:buFont typeface="+mj-lt"/>
              <a:buAutoNum type="arabicPeriod"/>
            </a:pPr>
            <a:r>
              <a:rPr lang="en-US" sz="1800" strike="sngStrike" dirty="0"/>
              <a:t>External Influence – </a:t>
            </a:r>
            <a:r>
              <a:rPr lang="en-US" sz="1800" strike="sngStrike" dirty="0" err="1"/>
              <a:t>TuncerB</a:t>
            </a:r>
            <a:r>
              <a:rPr lang="en-US" sz="1800" strike="sngStrike" dirty="0"/>
              <a:t>,</a:t>
            </a:r>
          </a:p>
          <a:p>
            <a:pPr marL="1314450" lvl="2" indent="-457200">
              <a:buFont typeface="+mj-lt"/>
              <a:buAutoNum type="arabicPeriod"/>
            </a:pPr>
            <a:r>
              <a:rPr lang="en-US" sz="1800" dirty="0"/>
              <a:t>Strategic Planning – </a:t>
            </a:r>
            <a:r>
              <a:rPr lang="en-US" sz="1800" dirty="0" err="1"/>
              <a:t>PaulN</a:t>
            </a:r>
            <a:r>
              <a:rPr lang="en-US" sz="1800" dirty="0"/>
              <a:t>,</a:t>
            </a:r>
          </a:p>
          <a:p>
            <a:pPr marL="1314450" lvl="2" indent="-457200">
              <a:buFont typeface="+mj-lt"/>
              <a:buAutoNum type="arabicPeriod"/>
            </a:pPr>
            <a:r>
              <a:rPr lang="en-US" sz="1800" strike="sngStrike" dirty="0"/>
              <a:t>Technical Coherence – </a:t>
            </a:r>
            <a:r>
              <a:rPr lang="en-US" sz="1800" strike="sngStrike" dirty="0" err="1"/>
              <a:t>RogerM</a:t>
            </a:r>
            <a:r>
              <a:rPr lang="en-US" sz="1800" strike="sngStrike" dirty="0"/>
              <a:t>, </a:t>
            </a:r>
            <a:r>
              <a:rPr lang="en-US" sz="1800" strike="sngStrike" dirty="0" err="1"/>
              <a:t>GlennP</a:t>
            </a:r>
            <a:r>
              <a:rPr lang="en-US" sz="1800" strike="sngStrike" dirty="0"/>
              <a:t>,</a:t>
            </a:r>
          </a:p>
          <a:p>
            <a:pPr marL="1314450" lvl="2" indent="-457200">
              <a:buFont typeface="+mj-lt"/>
              <a:buAutoNum type="arabicPeriod"/>
            </a:pPr>
            <a:r>
              <a:rPr lang="en-US" sz="1800" strike="sngStrike" dirty="0"/>
              <a:t>Mixed Mode Meeting Evaluation ad hoc – </a:t>
            </a:r>
            <a:r>
              <a:rPr lang="en-US" sz="1800" strike="sngStrike" dirty="0" err="1"/>
              <a:t>GeorgeZ</a:t>
            </a:r>
            <a:r>
              <a:rPr lang="en-US" sz="1800" strike="sngStrike" dirty="0"/>
              <a:t>,</a:t>
            </a:r>
          </a:p>
          <a:p>
            <a:pPr marL="1314450" lvl="2" indent="-457200">
              <a:buFont typeface="+mj-lt"/>
              <a:buAutoNum type="arabicPeriod"/>
            </a:pPr>
            <a:r>
              <a:rPr lang="en-US" sz="1800" strike="sngStrike" dirty="0"/>
              <a:t>802 Scope – </a:t>
            </a:r>
            <a:r>
              <a:rPr lang="en-US" sz="1800" strike="sngStrike" dirty="0" err="1"/>
              <a:t>RogerM</a:t>
            </a:r>
            <a:endParaRPr lang="en-US" sz="2400" strike="sngStrike" dirty="0"/>
          </a:p>
          <a:p>
            <a:pPr marL="514350" indent="-514350">
              <a:buFont typeface="+mj-lt"/>
              <a:buAutoNum type="alphaLcParenR"/>
            </a:pPr>
            <a:r>
              <a:rPr lang="en-US" sz="2400" dirty="0"/>
              <a:t>Monthly meeting reminder: (1 min)</a:t>
            </a:r>
            <a:br>
              <a:rPr lang="en-US" sz="2400" dirty="0"/>
            </a:br>
            <a:r>
              <a:rPr lang="en-US" sz="1800" dirty="0"/>
              <a:t>default -- 13:00-14:00 ET 3rd Tuesday of each month in 2021</a:t>
            </a:r>
            <a:br>
              <a:rPr lang="en-US" sz="1800" dirty="0"/>
            </a:br>
            <a:r>
              <a:rPr lang="en-US" sz="1800" dirty="0"/>
              <a:t> </a:t>
            </a:r>
            <a:r>
              <a:rPr lang="en-US" sz="1800" strike="sngStrike" dirty="0"/>
              <a:t>15Dec20, 19Jan, 16Feb, 16Mar, 20Apr, 15Jun, 20Jul,</a:t>
            </a:r>
            <a:r>
              <a:rPr lang="en-US" sz="1800" dirty="0"/>
              <a:t> 21Sep, 19Oct, 16Nov, 21Dec</a:t>
            </a:r>
            <a:endParaRPr lang="en-US" sz="2400" dirty="0"/>
          </a:p>
          <a:p>
            <a:pPr marL="514350" indent="-514350">
              <a:buFont typeface="+mj-lt"/>
              <a:buAutoNum type="alphaLcParenR"/>
            </a:pPr>
            <a:r>
              <a:rPr lang="en-US" sz="2400" dirty="0"/>
              <a:t>Action item review, draft agenda for next meeting (~5 min)</a:t>
            </a:r>
          </a:p>
          <a:p>
            <a:pPr marL="514350" indent="-514350">
              <a:buFont typeface="+mj-lt"/>
              <a:buAutoNum type="alphaLcParenR"/>
            </a:pPr>
            <a:r>
              <a:rPr lang="en-US" sz="2400" dirty="0"/>
              <a:t>Adjourn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DCC20AD-48FD-4A83-843D-531DE2D74E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956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D74E2C-263C-44E3-9D97-24CA59A975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Strategy discussion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9B035C-0793-49A0-A72F-A43C95C126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eaLnBrk="1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US" sz="2700" kern="1200" dirty="0">
                <a:solidFill>
                  <a:prstClr val="black"/>
                </a:solidFill>
                <a:latin typeface="Calibri" panose="020F0502020204030204"/>
              </a:rPr>
              <a:t>Current situation: independent ‘next gen’ work in each group, bottoms up driven</a:t>
            </a:r>
            <a:endParaRPr lang="en-US" sz="2400" kern="1200" dirty="0">
              <a:solidFill>
                <a:prstClr val="black"/>
              </a:solidFill>
              <a:latin typeface="Calibri" panose="020F0502020204030204"/>
            </a:endParaRPr>
          </a:p>
          <a:p>
            <a:pPr marL="0" lvl="0" indent="0" eaLnBrk="1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US" sz="2700" kern="1200" dirty="0">
                <a:solidFill>
                  <a:prstClr val="black"/>
                </a:solidFill>
                <a:latin typeface="Calibri" panose="020F0502020204030204"/>
              </a:rPr>
              <a:t>Possible improvement: coordinate future looking (5+ year out) activities</a:t>
            </a:r>
            <a:endParaRPr lang="en-US" sz="2400" kern="1200" dirty="0">
              <a:solidFill>
                <a:prstClr val="black"/>
              </a:solidFill>
              <a:latin typeface="Calibri" panose="020F0502020204030204"/>
            </a:endParaRPr>
          </a:p>
          <a:p>
            <a:pPr marL="404813" lvl="0" indent="-228600" eaLnBrk="1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FontTx/>
              <a:buChar char="-"/>
            </a:pPr>
            <a:r>
              <a:rPr lang="en-US" sz="2400" kern="1200" dirty="0">
                <a:solidFill>
                  <a:prstClr val="black"/>
                </a:solidFill>
                <a:latin typeface="Calibri" panose="020F0502020204030204"/>
              </a:rPr>
              <a:t>Share 802’s ‘next gen’ activities at joint session at the November plenary</a:t>
            </a:r>
          </a:p>
          <a:p>
            <a:pPr marL="804863" lvl="1" indent="-228600" eaLnBrk="1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FontTx/>
              <a:buChar char="-"/>
            </a:pPr>
            <a:r>
              <a:rPr lang="en-US" sz="2000" kern="1200" dirty="0">
                <a:solidFill>
                  <a:prstClr val="black"/>
                </a:solidFill>
                <a:latin typeface="Calibri" panose="020F0502020204030204"/>
              </a:rPr>
              <a:t>Look for opportunities to coordinate next gen work across groups</a:t>
            </a:r>
          </a:p>
          <a:p>
            <a:pPr marL="804863" lvl="1" indent="-228600" eaLnBrk="1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FontTx/>
              <a:buChar char="-"/>
            </a:pPr>
            <a:r>
              <a:rPr lang="en-US" sz="2000" kern="1200" dirty="0">
                <a:solidFill>
                  <a:prstClr val="black"/>
                </a:solidFill>
                <a:latin typeface="Calibri" panose="020F0502020204030204"/>
              </a:rPr>
              <a:t>Consider establishing a joint 802 next gen meeting each plenary session </a:t>
            </a:r>
          </a:p>
          <a:p>
            <a:pPr marL="804863" lvl="1" indent="-228600" eaLnBrk="1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FontTx/>
              <a:buChar char="-"/>
            </a:pPr>
            <a:r>
              <a:rPr lang="en-US" sz="2000" kern="1200" dirty="0">
                <a:solidFill>
                  <a:prstClr val="black"/>
                </a:solidFill>
                <a:latin typeface="Calibri" panose="020F0502020204030204"/>
              </a:rPr>
              <a:t>Encourage researchers to share advanced technologies, networking concepts and applications that may eventually be incorporated into 802 projects</a:t>
            </a:r>
          </a:p>
          <a:p>
            <a:pPr marL="461963" indent="-228600" eaLnBrk="1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FontTx/>
              <a:buChar char="-"/>
            </a:pPr>
            <a:r>
              <a:rPr lang="en-US" sz="2400" kern="12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Potential non-traditional 802 participants:</a:t>
            </a:r>
          </a:p>
          <a:p>
            <a:pPr marL="919163" lvl="1" eaLnBrk="1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FontTx/>
              <a:buChar char="-"/>
            </a:pPr>
            <a:r>
              <a:rPr lang="en-US" sz="2100" kern="12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Academics, Researchers, Corporate Strategic Planners, etc.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A8A19A-A834-45C0-8847-FDD2FFE3FD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8743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40C637-4251-4C1F-9D84-0D24BF4DED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802 Next Gen -- a joint .1, .3, .11, .15, .18, .19, .24 discussion on their future looking activities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BDAFD3-A727-4B85-BC29-B39E18DF7C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Current future looking activities</a:t>
            </a:r>
          </a:p>
          <a:p>
            <a:pPr lvl="1"/>
            <a:r>
              <a:rPr lang="en-US" dirty="0"/>
              <a:t>.1 </a:t>
            </a:r>
            <a:r>
              <a:rPr lang="en-US" dirty="0" err="1"/>
              <a:t>Nendica</a:t>
            </a:r>
            <a:r>
              <a:rPr lang="en-US" dirty="0"/>
              <a:t>, .3 NEA, .11 WNG, .15 WNG</a:t>
            </a:r>
          </a:p>
          <a:p>
            <a:r>
              <a:rPr lang="en-US" dirty="0"/>
              <a:t>Trial a coordinated approach to next gen activities at next session</a:t>
            </a:r>
          </a:p>
          <a:p>
            <a:pPr lvl="1"/>
            <a:r>
              <a:rPr lang="en-US" dirty="0"/>
              <a:t>Hold a 90 minute panel session with 802 veterans and invited researchers</a:t>
            </a:r>
          </a:p>
          <a:p>
            <a:pPr lvl="2"/>
            <a:r>
              <a:rPr lang="en-US" dirty="0"/>
              <a:t>Brainstorm on how 802 can improve on providing a platform for new, early stage ideas and technologies</a:t>
            </a:r>
          </a:p>
          <a:p>
            <a:pPr lvl="2"/>
            <a:r>
              <a:rPr lang="en-US" dirty="0"/>
              <a:t>Each group to present a short summary of their next gen work</a:t>
            </a:r>
          </a:p>
          <a:p>
            <a:pPr lvl="2"/>
            <a:r>
              <a:rPr lang="en-US" dirty="0"/>
              <a:t>Identify opportunities for coordination across groups</a:t>
            </a:r>
          </a:p>
          <a:p>
            <a:pPr lvl="2"/>
            <a:r>
              <a:rPr lang="en-US" dirty="0"/>
              <a:t>Identify specific topic area that would be of interest to researchers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74948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4BC9B1-DCF9-4E0B-9567-43B5E18A3B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 future looking activities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49A544-056E-4415-84E7-50945EBAAF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IEEE 802 Network Enhancements for the Next Decade Industry Connections Activity (NENDICA)</a:t>
            </a:r>
          </a:p>
          <a:p>
            <a:pPr lvl="1"/>
            <a:r>
              <a:rPr lang="en-US" dirty="0"/>
              <a:t>The goal of this activity is to assess, outside of the IMT activity, emerging requirements for IEEE 802 wireless and higher-layer communication infrastructures, identify commonalities, gaps, and trends not currently addressed by IEEE 802 standards and projects, and facilitate building industry consensus towards proposals to initiate new standards development efforts</a:t>
            </a:r>
          </a:p>
          <a:p>
            <a:r>
              <a:rPr lang="en-US" dirty="0"/>
              <a:t>IEEE 802 New Ethernet Applications (NEA)</a:t>
            </a:r>
          </a:p>
          <a:p>
            <a:pPr lvl="1"/>
            <a:r>
              <a:rPr lang="en-US" dirty="0"/>
              <a:t>The goal of this activity is to assess requirements for new Ethernet-based applications, identify gaps not currently addressed by IEEE 802.3 standards, and facilitate building industry consensus towards proposals to initiate new standards development efforts</a:t>
            </a:r>
          </a:p>
        </p:txBody>
      </p:sp>
    </p:spTree>
    <p:extLst>
      <p:ext uri="{BB962C8B-B14F-4D97-AF65-F5344CB8AC3E}">
        <p14:creationId xmlns:p14="http://schemas.microsoft.com/office/powerpoint/2010/main" val="5844945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4BC9B1-DCF9-4E0B-9567-43B5E18A3B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 future looking activities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49A544-056E-4415-84E7-50945EBAAF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IEEE 802.11 Wireless Next Generation</a:t>
            </a:r>
          </a:p>
          <a:p>
            <a:pPr lvl="1"/>
            <a:r>
              <a:rPr lang="en-US" dirty="0"/>
              <a:t>Scope: need input from chair</a:t>
            </a:r>
          </a:p>
          <a:p>
            <a:r>
              <a:rPr lang="en-US" dirty="0"/>
              <a:t>IEEE 802.15 Wireless Next Generation</a:t>
            </a:r>
          </a:p>
          <a:p>
            <a:pPr lvl="1"/>
            <a:r>
              <a:rPr lang="en-US" dirty="0"/>
              <a:t>Scope: need input from chair</a:t>
            </a:r>
          </a:p>
          <a:p>
            <a:r>
              <a:rPr lang="en-US" dirty="0"/>
              <a:t>IEEE 802.18, 802.19, 802.24 – need input from chairs</a:t>
            </a:r>
          </a:p>
        </p:txBody>
      </p:sp>
    </p:spTree>
    <p:extLst>
      <p:ext uri="{BB962C8B-B14F-4D97-AF65-F5344CB8AC3E}">
        <p14:creationId xmlns:p14="http://schemas.microsoft.com/office/powerpoint/2010/main" val="28580768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381000" y="609600"/>
            <a:ext cx="11201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l" eaLnBrk="1" hangingPunct="1"/>
            <a:r>
              <a:rPr lang="en-US" sz="3600" dirty="0"/>
              <a:t>b) Date and Time of monthly ad hoc calls</a:t>
            </a:r>
            <a:r>
              <a:rPr lang="en-US" sz="4000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7700" y="1600200"/>
            <a:ext cx="10896600" cy="4648200"/>
          </a:xfrm>
        </p:spPr>
        <p:txBody>
          <a:bodyPr/>
          <a:lstStyle/>
          <a:p>
            <a:r>
              <a:rPr lang="en-US" sz="2400" dirty="0"/>
              <a:t>13:00-14:00 ET (17:00-18:00 UTC) 3rd Tuesday of each month</a:t>
            </a:r>
          </a:p>
          <a:p>
            <a:pPr marL="457200" lvl="1" indent="0">
              <a:buNone/>
            </a:pPr>
            <a:endParaRPr lang="en-US" sz="2000" dirty="0"/>
          </a:p>
          <a:p>
            <a:pPr lvl="1"/>
            <a:r>
              <a:rPr lang="en-US" sz="2000" dirty="0"/>
              <a:t>Next meeting 13:00-14:00 ET Tuesday 19 October 2021</a:t>
            </a:r>
          </a:p>
          <a:p>
            <a:pPr marL="0" indent="0">
              <a:buNone/>
            </a:pPr>
            <a:endParaRPr lang="en-US" sz="1800" dirty="0"/>
          </a:p>
          <a:p>
            <a:pPr marL="457200" lvl="1" indent="0">
              <a:buNone/>
            </a:pPr>
            <a:endParaRPr lang="en-US" sz="1800" dirty="0"/>
          </a:p>
          <a:p>
            <a:pPr lvl="1"/>
            <a:endParaRPr lang="en-US" sz="1800" dirty="0"/>
          </a:p>
          <a:p>
            <a:pPr lvl="2"/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61431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5E54B2-20FA-4635-B4B6-130423F775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Backup slides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77A298-0A1B-4A18-80B9-D591FF4A4C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33A18E6-51F2-4EA7-934E-5FD03EFEE8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695815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241944</TotalTime>
  <Words>774</Words>
  <Application>Microsoft Office PowerPoint</Application>
  <PresentationFormat>Widescreen</PresentationFormat>
  <Paragraphs>81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Default Design</vt:lpstr>
      <vt:lpstr>Office Theme</vt:lpstr>
      <vt:lpstr>IEEE 802 LMSC Restructuring ad hoc  21 September 2021 7th  Electronic Meeting 13:00-14:00 ET 17:00-18:00 UTC  </vt:lpstr>
      <vt:lpstr>Restructuring ad hoc ground rules</vt:lpstr>
      <vt:lpstr>Agenda</vt:lpstr>
      <vt:lpstr>Strategy discussion</vt:lpstr>
      <vt:lpstr>802 Next Gen -- a joint .1, .3, .11, .15, .18, .19, .24 discussion on their future looking activities</vt:lpstr>
      <vt:lpstr>Current future looking activities</vt:lpstr>
      <vt:lpstr>Current future looking activities</vt:lpstr>
      <vt:lpstr>b) Date and Time of monthly ad hoc calls </vt:lpstr>
      <vt:lpstr>Backup slides</vt:lpstr>
      <vt:lpstr>802 restructuring ad hoc -- background </vt:lpstr>
    </vt:vector>
  </TitlesOfParts>
  <Company>self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 LMSC Opening EC meeting</dc:title>
  <dc:subject>IEEE 802 LMSC Plenary Session</dc:subject>
  <dc:creator>Paul Nikolich</dc:creator>
  <cp:lastModifiedBy>paulnikolich paulnikolich</cp:lastModifiedBy>
  <cp:revision>3927</cp:revision>
  <cp:lastPrinted>2021-07-20T16:02:15Z</cp:lastPrinted>
  <dcterms:created xsi:type="dcterms:W3CDTF">2002-03-10T15:43:16Z</dcterms:created>
  <dcterms:modified xsi:type="dcterms:W3CDTF">2021-09-21T14:55:58Z</dcterms:modified>
</cp:coreProperties>
</file>