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78" r:id="rId2"/>
    <p:sldId id="342" r:id="rId3"/>
    <p:sldId id="344" r:id="rId4"/>
    <p:sldId id="347" r:id="rId5"/>
    <p:sldId id="349" r:id="rId6"/>
    <p:sldId id="348" r:id="rId7"/>
    <p:sldId id="345" r:id="rId8"/>
    <p:sldId id="350" r:id="rId9"/>
    <p:sldId id="346" r:id="rId10"/>
    <p:sldId id="351" r:id="rId11"/>
    <p:sldId id="352" r:id="rId12"/>
    <p:sldId id="343" r:id="rId13"/>
    <p:sldId id="356" r:id="rId14"/>
    <p:sldId id="357" r:id="rId15"/>
    <p:sldId id="35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C5EDC-7501-449B-B9B1-C1F3D0BE704C}" v="5" dt="2021-09-08T15:50:32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93880" autoAdjust="0"/>
  </p:normalViewPr>
  <p:slideViewPr>
    <p:cSldViewPr>
      <p:cViewPr varScale="1">
        <p:scale>
          <a:sx n="89" d="100"/>
          <a:sy n="89" d="100"/>
        </p:scale>
        <p:origin x="13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B8C5EDC-7501-449B-B9B1-C1F3D0BE704C}"/>
    <pc:docChg chg="custSel modSld modMainMaster">
      <pc:chgData name="Jon Rosdahl" userId="2820f357-2dd4-4127-8713-e0bfde0fd756" providerId="ADAL" clId="{5B8C5EDC-7501-449B-B9B1-C1F3D0BE704C}" dt="2021-09-08T15:51:02.705" v="11" actId="20577"/>
      <pc:docMkLst>
        <pc:docMk/>
      </pc:docMkLst>
      <pc:sldChg chg="modSp mod">
        <pc:chgData name="Jon Rosdahl" userId="2820f357-2dd4-4127-8713-e0bfde0fd756" providerId="ADAL" clId="{5B8C5EDC-7501-449B-B9B1-C1F3D0BE704C}" dt="2021-09-08T15:51:02.705" v="11" actId="20577"/>
        <pc:sldMkLst>
          <pc:docMk/>
          <pc:sldMk cId="0" sldId="278"/>
        </pc:sldMkLst>
        <pc:spChg chg="mod">
          <ac:chgData name="Jon Rosdahl" userId="2820f357-2dd4-4127-8713-e0bfde0fd756" providerId="ADAL" clId="{5B8C5EDC-7501-449B-B9B1-C1F3D0BE704C}" dt="2021-09-08T15:51:02.705" v="11" actId="20577"/>
          <ac:spMkLst>
            <pc:docMk/>
            <pc:sldMk cId="0" sldId="278"/>
            <ac:spMk id="111620" creationId="{53B2155B-CFEF-47E6-921E-45594A6364EC}"/>
          </ac:spMkLst>
        </pc:spChg>
      </pc:sldChg>
      <pc:sldMasterChg chg="modSp mod modSldLayout">
        <pc:chgData name="Jon Rosdahl" userId="2820f357-2dd4-4127-8713-e0bfde0fd756" providerId="ADAL" clId="{5B8C5EDC-7501-449B-B9B1-C1F3D0BE704C}" dt="2021-09-08T15:50:32.677" v="10"/>
        <pc:sldMasterMkLst>
          <pc:docMk/>
          <pc:sldMasterMk cId="0" sldId="2147483657"/>
        </pc:sldMasterMkLst>
        <pc:spChg chg="mod">
          <ac:chgData name="Jon Rosdahl" userId="2820f357-2dd4-4127-8713-e0bfde0fd756" providerId="ADAL" clId="{5B8C5EDC-7501-449B-B9B1-C1F3D0BE704C}" dt="2021-09-08T15:49:17.944" v="5" actId="6549"/>
          <ac:spMkLst>
            <pc:docMk/>
            <pc:sldMasterMk cId="0" sldId="2147483657"/>
            <ac:spMk id="2" creationId="{92B304B0-FF60-41DC-9681-6067E5CBFFEE}"/>
          </ac:spMkLst>
        </pc:spChg>
        <pc:sldLayoutChg chg="addSp delSp modSp mod">
          <pc:chgData name="Jon Rosdahl" userId="2820f357-2dd4-4127-8713-e0bfde0fd756" providerId="ADAL" clId="{5B8C5EDC-7501-449B-B9B1-C1F3D0BE704C}" dt="2021-09-08T15:50:32.677" v="10"/>
          <pc:sldLayoutMkLst>
            <pc:docMk/>
            <pc:sldMasterMk cId="0" sldId="2147483657"/>
            <pc:sldLayoutMk cId="0" sldId="2147483658"/>
          </pc:sldLayoutMkLst>
          <pc:spChg chg="del mod">
            <ac:chgData name="Jon Rosdahl" userId="2820f357-2dd4-4127-8713-e0bfde0fd756" providerId="ADAL" clId="{5B8C5EDC-7501-449B-B9B1-C1F3D0BE704C}" dt="2021-09-08T15:49:31.287" v="6" actId="478"/>
            <ac:spMkLst>
              <pc:docMk/>
              <pc:sldMasterMk cId="0" sldId="2147483657"/>
              <pc:sldLayoutMk cId="0" sldId="2147483658"/>
              <ac:spMk id="16" creationId="{6A1E82E2-CC83-4C20-A273-D3F0126E6244}"/>
            </ac:spMkLst>
          </pc:spChg>
          <pc:spChg chg="add mod">
            <ac:chgData name="Jon Rosdahl" userId="2820f357-2dd4-4127-8713-e0bfde0fd756" providerId="ADAL" clId="{5B8C5EDC-7501-449B-B9B1-C1F3D0BE704C}" dt="2021-09-08T15:50:16.055" v="8" actId="167"/>
            <ac:spMkLst>
              <pc:docMk/>
              <pc:sldMasterMk cId="0" sldId="2147483657"/>
              <pc:sldLayoutMk cId="0" sldId="2147483658"/>
              <ac:spMk id="17" creationId="{8B4016AA-B59B-4F92-916A-E99EFCD5F328}"/>
            </ac:spMkLst>
          </pc:spChg>
          <pc:spChg chg="add mod">
            <ac:chgData name="Jon Rosdahl" userId="2820f357-2dd4-4127-8713-e0bfde0fd756" providerId="ADAL" clId="{5B8C5EDC-7501-449B-B9B1-C1F3D0BE704C}" dt="2021-09-08T15:50:32.677" v="10"/>
            <ac:spMkLst>
              <pc:docMk/>
              <pc:sldMasterMk cId="0" sldId="2147483657"/>
              <pc:sldLayoutMk cId="0" sldId="2147483658"/>
              <ac:spMk id="18" creationId="{A4501BF6-CD0F-470D-B2E3-E40AE4948D05}"/>
            </ac:spMkLst>
          </pc:spChg>
          <pc:picChg chg="del mod ord">
            <ac:chgData name="Jon Rosdahl" userId="2820f357-2dd4-4127-8713-e0bfde0fd756" providerId="ADAL" clId="{5B8C5EDC-7501-449B-B9B1-C1F3D0BE704C}" dt="2021-09-08T15:50:22.849" v="9" actId="478"/>
            <ac:picMkLst>
              <pc:docMk/>
              <pc:sldMasterMk cId="0" sldId="2147483657"/>
              <pc:sldLayoutMk cId="0" sldId="2147483658"/>
              <ac:picMk id="2" creationId="{A40EBFF3-93CD-4049-A1DF-48C3FF95EB5D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September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EC-21/210r1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September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EC-21/210r1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9">
            <a:extLst>
              <a:ext uri="{FF2B5EF4-FFF2-40B4-BE49-F238E27FC236}">
                <a16:creationId xmlns:a16="http://schemas.microsoft.com/office/drawing/2014/main" id="{8B4016AA-B59B-4F92-916A-E99EFCD5F32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September Interim Telecon</a:t>
            </a:r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501BF6-CD0F-470D-B2E3-E40AE4948D05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EC-21/210r1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September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EC-21/210r1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covid-vaccinated-travellers-entering-canada#enter" TargetMode="External"/><Relationship Id="rId2" Type="http://schemas.openxmlformats.org/officeDocument/2006/relationships/hyperlink" Target="https://travel.gc.ca/travel-covid/travel-restrictions/covid-vaccinated-travellers-entering-canada#determine-full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vel.gc.ca/travel-covid/travel-restrictions/covid-vaccinated-travellers-entering-canada#entry-vaccinat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3-02-00EC-802-1121-vancouver-bc-canada-plenary-status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travel-abroad-from-england-during-coronavirus-covid-19" TargetMode="External"/><Relationship Id="rId2" Type="http://schemas.openxmlformats.org/officeDocument/2006/relationships/hyperlink" Target="https://www.cdc.gov/coronavirus/2019-ncov/travelers/travel-planner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3-02-00EC-802-1121-vancouver-bc-canada-plenary-status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001-05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red-amber-and-green-list-rules-for-entering-england#green-lis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ta.com/us/en/travel-planning-center/find-your-destination/explore-top-destinations?mkcpgn=EM_MKTG_TNUP_CL_210830_AA900989_A01A_P0_DD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2021 Sept Interim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EBD652-A2FE-47CE-BFBE-743D1F3F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3C35B-3209-4D80-8825-43B6C0DC9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r>
              <a:rPr lang="en-US" sz="1800" b="1" dirty="0"/>
              <a:t>September 7, 2021: Border changes</a:t>
            </a:r>
          </a:p>
          <a:p>
            <a:pPr marL="400050" lvl="1" indent="0">
              <a:buNone/>
            </a:pPr>
            <a:r>
              <a:rPr lang="en-US" sz="1400" b="1" dirty="0"/>
              <a:t>Effective September 7, foreign nationals who qualify for the fully vaccinated </a:t>
            </a:r>
            <a:r>
              <a:rPr lang="en-US" sz="1400" b="1" dirty="0" err="1"/>
              <a:t>traveller</a:t>
            </a:r>
            <a:r>
              <a:rPr lang="en-US" sz="1400" b="1" dirty="0"/>
              <a:t> exemption </a:t>
            </a:r>
            <a:r>
              <a:rPr lang="en-US" sz="1400" dirty="0"/>
              <a:t>can enter Canada for discretionary travel.</a:t>
            </a:r>
          </a:p>
          <a:p>
            <a:r>
              <a:rPr lang="en-US" sz="1800" dirty="0">
                <a:hlinkClick r:id="rId2"/>
              </a:rPr>
              <a:t>Check if you qualify for the exemption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To qualify for the fully vaccinated traveler exemption, you must: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 </a:t>
            </a:r>
            <a:r>
              <a:rPr lang="en-US" sz="1800" dirty="0">
                <a:hlinkClick r:id="rId3"/>
              </a:rPr>
              <a:t>eligible to enter Canada</a:t>
            </a:r>
            <a:r>
              <a:rPr lang="en-US" sz="1800" dirty="0"/>
              <a:t> on the specific date you enter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no signs or symptoms of COVID-19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received the full series of an accepted COVID-19 vaccine or a combination of accepted vaccines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received your last dose at least 14 days prior to the day you enter Canada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Example: if your last dose was anytime on </a:t>
            </a:r>
            <a:r>
              <a:rPr lang="en-US" sz="1800" b="1" dirty="0"/>
              <a:t>Thursday July 1st</a:t>
            </a:r>
            <a:r>
              <a:rPr lang="en-US" sz="1800" dirty="0"/>
              <a:t>, then </a:t>
            </a:r>
            <a:r>
              <a:rPr lang="en-US" sz="1800" b="1" dirty="0"/>
              <a:t>Friday July 16th</a:t>
            </a:r>
            <a:r>
              <a:rPr lang="en-US" sz="1800" dirty="0"/>
              <a:t> would be the first day that you meet the 14-day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upload your proof of vaccination in </a:t>
            </a:r>
            <a:r>
              <a:rPr lang="en-US" sz="1800" dirty="0" err="1"/>
              <a:t>ArriveCAN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meet all other entry requirements</a:t>
            </a:r>
            <a:r>
              <a:rPr lang="en-US" sz="1800" dirty="0"/>
              <a:t> (for example, pre-entry test)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518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21F6-28ED-4660-8FF0-D985C559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305800" cy="792162"/>
          </a:xfrm>
        </p:spPr>
        <p:txBody>
          <a:bodyPr/>
          <a:lstStyle/>
          <a:p>
            <a:r>
              <a:rPr lang="en-US" sz="3200" dirty="0"/>
              <a:t>Canada recognized 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1C3C-08D0-48C1-9DCD-BAC92ACC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Accepted COVID-19 vaccines in Canada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Pfizer-BioNTech (</a:t>
            </a:r>
            <a:r>
              <a:rPr lang="en-US" sz="1600" dirty="0" err="1"/>
              <a:t>Comirnaty</a:t>
            </a:r>
            <a:r>
              <a:rPr lang="en-US" sz="1600" dirty="0"/>
              <a:t>, tozinameran, BNT162b2) 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Moderna (mRNA-1273)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AstraZeneca/COVISHIELD (ChAdOx1-S, </a:t>
            </a:r>
            <a:r>
              <a:rPr lang="en-US" sz="1600" dirty="0" err="1"/>
              <a:t>Vaxzevria</a:t>
            </a:r>
            <a:r>
              <a:rPr lang="en-US" sz="1600" dirty="0"/>
              <a:t>, AZD1222) 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Janssen/Johnson &amp; Johnson (Ad26.COV2.S)</a:t>
            </a:r>
          </a:p>
          <a:p>
            <a:r>
              <a:rPr lang="en-US" sz="2000" b="1" dirty="0"/>
              <a:t>Vaccines not currently accepted for fully vaccinated status in Canada: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Bharat Biotech (</a:t>
            </a:r>
            <a:r>
              <a:rPr lang="en-US" sz="1800" dirty="0" err="1"/>
              <a:t>Covaxin</a:t>
            </a:r>
            <a:r>
              <a:rPr lang="en-US" sz="1800" dirty="0"/>
              <a:t>, BBV152 A, B, C)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 err="1"/>
              <a:t>Cansino</a:t>
            </a:r>
            <a:r>
              <a:rPr lang="en-US" sz="1800" dirty="0"/>
              <a:t> (</a:t>
            </a:r>
            <a:r>
              <a:rPr lang="en-US" sz="1800" dirty="0" err="1"/>
              <a:t>Convidecia</a:t>
            </a:r>
            <a:r>
              <a:rPr lang="en-US" sz="1800" dirty="0"/>
              <a:t>, Ad5-nCoV) 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 err="1"/>
              <a:t>Gamalaya</a:t>
            </a:r>
            <a:r>
              <a:rPr lang="en-US" sz="1800" dirty="0"/>
              <a:t> (Sputnik V, </a:t>
            </a:r>
            <a:r>
              <a:rPr lang="en-US" sz="1800" dirty="0" err="1"/>
              <a:t>Gam-Covid-Vac</a:t>
            </a:r>
            <a:r>
              <a:rPr lang="en-US" sz="1800" dirty="0"/>
              <a:t>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Sinopharm (BBIBP-CorV, Sinopharm-Wuhan)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Sinovac (CoronaVac, </a:t>
            </a:r>
            <a:r>
              <a:rPr lang="en-US" sz="1800" dirty="0" err="1"/>
              <a:t>PiCoVacc</a:t>
            </a:r>
            <a:r>
              <a:rPr lang="en-US" sz="1800" dirty="0"/>
              <a:t>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Vector Institute (EpiVacCorona) 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Other </a:t>
            </a:r>
          </a:p>
          <a:p>
            <a:pPr marL="0" indent="0">
              <a:buNone/>
            </a:pPr>
            <a:r>
              <a:rPr lang="en-US" sz="2000" dirty="0"/>
              <a:t>The list of accepted vaccines may expand in the future.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173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DE86D8F4-B10B-4A85-AAB7-3FBD74B81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Vancouver, BC, Canada Travel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03ED6-E0AA-4D24-86B3-1F1373513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2193124"/>
            <a:ext cx="8229600" cy="4360076"/>
          </a:xfrm>
        </p:spPr>
        <p:txBody>
          <a:bodyPr/>
          <a:lstStyle/>
          <a:p>
            <a:r>
              <a:rPr lang="en-US" sz="1800" b="1" dirty="0"/>
              <a:t>Steps to follow for your trip </a:t>
            </a:r>
          </a:p>
          <a:p>
            <a:r>
              <a:rPr lang="en-US" sz="1800" dirty="0"/>
              <a:t>To qualify for the fully vaccinated traveler exemption, you must also follow these requirements:</a:t>
            </a:r>
          </a:p>
          <a:p>
            <a:r>
              <a:rPr lang="en-US" sz="1800" dirty="0"/>
              <a:t>1. Pre-entry test result </a:t>
            </a:r>
          </a:p>
          <a:p>
            <a:r>
              <a:rPr lang="en-US" sz="1800" dirty="0"/>
              <a:t>2. Quarantine plan in case you don’t qualify for the exemption </a:t>
            </a:r>
          </a:p>
          <a:p>
            <a:pPr lvl="1"/>
            <a:r>
              <a:rPr lang="en-US" sz="1600" dirty="0"/>
              <a:t>You must be prepared to quarantine for 14 days, in case you: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are symptomatic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don’t meet the requirements for the fully vaccinated </a:t>
            </a:r>
            <a:r>
              <a:rPr lang="en-US" sz="1600" dirty="0" err="1"/>
              <a:t>traveller</a:t>
            </a:r>
            <a:r>
              <a:rPr lang="en-US" sz="1600" dirty="0"/>
              <a:t> exemption</a:t>
            </a:r>
          </a:p>
          <a:p>
            <a:pPr lvl="1"/>
            <a:r>
              <a:rPr lang="en-US" sz="1600" dirty="0"/>
              <a:t>A suitable quarantine plan must be entered into </a:t>
            </a:r>
            <a:r>
              <a:rPr lang="en-US" sz="1600" dirty="0" err="1"/>
              <a:t>ArriveCAN</a:t>
            </a:r>
            <a:r>
              <a:rPr lang="en-US" sz="1600" dirty="0"/>
              <a:t> in case you don’t qualify for the exemption. You may be asked to explain your quarantine plan at the border.</a:t>
            </a:r>
          </a:p>
          <a:p>
            <a:r>
              <a:rPr lang="en-US" sz="1800" dirty="0"/>
              <a:t>3. Proof of vaccination in </a:t>
            </a:r>
            <a:r>
              <a:rPr lang="en-US" sz="1800" dirty="0" err="1"/>
              <a:t>ArriveCAN</a:t>
            </a:r>
            <a:r>
              <a:rPr lang="en-US" sz="1800" dirty="0"/>
              <a:t> </a:t>
            </a:r>
          </a:p>
          <a:p>
            <a:r>
              <a:rPr lang="en-US" sz="1800" dirty="0"/>
              <a:t>4. Checklist of what to have ready at the border </a:t>
            </a:r>
          </a:p>
          <a:p>
            <a:r>
              <a:rPr lang="en-US" sz="1800" dirty="0"/>
              <a:t>5. Arrival tests - randomized testing and exemptions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A02EE3-6297-4FBC-B7D0-4FB0DC7A6803}"/>
              </a:ext>
            </a:extLst>
          </p:cNvPr>
          <p:cNvSpPr txBox="1"/>
          <p:nvPr/>
        </p:nvSpPr>
        <p:spPr>
          <a:xfrm>
            <a:off x="304800" y="1362127"/>
            <a:ext cx="8305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https://mentor.ieee.org/802-ec/dcn/21/ec-21-0153-02-00EC-802-1121-vancouver-bc-canada-plenary-status.pptx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BE1FE-EAAF-42C0-9915-880A0C45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800" dirty="0"/>
              <a:t>Returning from Canada for Fully Vaccinated Travellers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7648-296F-49D3-A4C7-721D648B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Returning to the USA via Airlines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sym typeface="Lato"/>
            </a:endParaRP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Get your departure COVID-19 test (negative viral test taken within three calendar days of travel).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Follow all </a:t>
            </a: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277BD"/>
                </a:solidFill>
                <a:effectLst/>
                <a:uLnTx/>
                <a:uFillTx/>
                <a:latin typeface="Lato"/>
                <a:sym typeface="Lato"/>
                <a:hlinkClick r:id="rId2"/>
              </a:rPr>
              <a:t>state and local recommendations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 or requirements after travel.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Returning to European Union countries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The European Commission setting out a progressive approach to lifting the travel restriction for a list of non-EU countries including Canada agreed by Member States, based on the following criteria:</a:t>
            </a:r>
          </a:p>
          <a:p>
            <a:pPr marL="914400" marR="0" lvl="1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○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the health situation</a:t>
            </a:r>
          </a:p>
          <a:p>
            <a:pPr marL="914400" marR="0" lvl="1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○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the ability to apply containment measures during travel</a:t>
            </a:r>
          </a:p>
          <a:p>
            <a:pPr marL="914400" marR="0" lvl="1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○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reciprocity considerations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Get your departure COVID-19 test (negative viral test taken within three calendar days of travel).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Follow all national, state and local recommendations or requirements after travel.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Returning to United Kingdom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277BD"/>
                </a:solidFill>
                <a:effectLst/>
                <a:uLnTx/>
                <a:uFillTx/>
                <a:latin typeface="Lato"/>
                <a:sym typeface="Lato"/>
                <a:hlinkClick r:id="rId3"/>
              </a:rPr>
              <a:t>https://www.gov.uk/guidance/travel-abroad-from-england-during-coronavirus-covid-19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sym typeface="Lato"/>
            </a:endParaRP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take a COVID-19 test – you must take the test in the 3 days before you travel to England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book and pay for a day 2 COVID-19 test – to be taken after arrival in England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complete a passenger locator form</a:t>
            </a:r>
          </a:p>
        </p:txBody>
      </p:sp>
    </p:spTree>
    <p:extLst>
      <p:ext uri="{BB962C8B-B14F-4D97-AF65-F5344CB8AC3E}">
        <p14:creationId xmlns:p14="http://schemas.microsoft.com/office/powerpoint/2010/main" val="1519260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8818-2D02-44EF-BDB0-6E7F0153B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800" dirty="0"/>
              <a:t>Returning from Canada for Fully Vaccinated Travellers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0C630-B956-47B7-A50D-C51EF8897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Returning to China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Get your departure COVID-19 test (negative viral test taken within three calendar days of travel).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All inbound passengers are required to quarantine for at least 14 days upon arrival.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Lato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sym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Lato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Returning to the Japan (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All travelers including Japanese nationals)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Submit a certificate of negative test result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 conducted within </a:t>
            </a: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72 hours prior to departing from the country/region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where travelers stay when entering Japan. 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Those who do not submit a certificate of negative test result will be denied entry into Japan in accordance with the Quarantine Act. Airline companies will reject boarding those without one. 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Subject to conducting of COVID-19 test upon arrival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 no matter whether arriving from the countries/regions designated as an area subject to denial of permission to enter Japan or not until further notice. </a:t>
            </a:r>
          </a:p>
          <a:p>
            <a:pPr marL="457200" marR="0" lvl="0" indent="-2921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Lato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Then they are </a:t>
            </a:r>
            <a:r>
              <a:rPr kumimoji="0" lang="en-US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required to stay 14 days at a location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t>designated by the quarantine station chief (own residence etc.) and to refrain from using public transportation.</a:t>
            </a:r>
          </a:p>
        </p:txBody>
      </p:sp>
    </p:spTree>
    <p:extLst>
      <p:ext uri="{BB962C8B-B14F-4D97-AF65-F5344CB8AC3E}">
        <p14:creationId xmlns:p14="http://schemas.microsoft.com/office/powerpoint/2010/main" val="131540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26CB-B25E-457F-A9F4-61DD6AAF6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 – 3.01 – Go/</a:t>
            </a:r>
            <a:r>
              <a:rPr lang="en-US" dirty="0" err="1"/>
              <a:t>NoGo</a:t>
            </a:r>
            <a:r>
              <a:rPr lang="en-US" dirty="0"/>
              <a:t> Nov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C788-E265-4C0F-BAFA-359E1FE92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>
                <a:highlight>
                  <a:srgbClr val="FFFF00"/>
                </a:highlight>
              </a:rPr>
              <a:t>Whereas the ability to hold a viable Plenary Session in November 2021 – Nov 14-19 – Hyatt Regency Vancouver, Vancouver, BC, Canada is not feasible at this time,</a:t>
            </a:r>
          </a:p>
          <a:p>
            <a:r>
              <a:rPr lang="en-US" sz="2400" dirty="0"/>
              <a:t>Move to cancel the venue for the November 2021 Plenary Session and approve moving Hyatt Regency Vancouver to the Plenary Nov 10-15  2024 and (due to the COVID Cancelled Session Rebook) provide an explicit exception for not holding a Non-North America Event in 2024.</a:t>
            </a:r>
          </a:p>
          <a:p>
            <a:r>
              <a:rPr lang="en-US" sz="2000" dirty="0"/>
              <a:t>Moved: Jon Rosdahl</a:t>
            </a:r>
          </a:p>
          <a:p>
            <a:r>
              <a:rPr lang="en-US" sz="2000" dirty="0"/>
              <a:t>Second: John </a:t>
            </a:r>
            <a:r>
              <a:rPr lang="en-US" sz="2000" dirty="0" err="1"/>
              <a:t>D’Ambrosia</a:t>
            </a:r>
            <a:endParaRPr lang="en-US" sz="2000" dirty="0"/>
          </a:p>
          <a:p>
            <a:r>
              <a:rPr lang="en-US" sz="2000" dirty="0"/>
              <a:t>Results: </a:t>
            </a:r>
            <a:r>
              <a:rPr lang="en-US" sz="2000" dirty="0" err="1"/>
              <a:t>Unanimouse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947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Item 3.01 - MI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Future Venue Update </a:t>
            </a:r>
          </a:p>
          <a:p>
            <a:pPr lvl="1"/>
            <a:r>
              <a:rPr lang="en-US" altLang="en-US" dirty="0"/>
              <a:t>Future Venue Contract Status</a:t>
            </a:r>
          </a:p>
          <a:p>
            <a:pPr lvl="1"/>
            <a:r>
              <a:rPr lang="en-US" altLang="en-US" dirty="0"/>
              <a:t>Nov 21 F2F Plenary Decision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229600" cy="5356225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2021 – Nov 14-19 – Hyatt Regency Vancouver, Vancouver, BC, Canada</a:t>
            </a: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2024 – Nov 10-15 –COVID Cancelled Session Rebook potential:</a:t>
            </a:r>
          </a:p>
          <a:p>
            <a:pPr marL="1257300" lvl="3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Hyatt Regency Vancouver -- on hold.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DD96-F7DE-446D-98F6-03AC5ECD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Nov 21 F2F Plenary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E3A7-34ED-459C-8A8E-F96362456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lvl="1"/>
            <a:r>
              <a:rPr lang="en-US" sz="2400" dirty="0"/>
              <a:t>2021-11 – Vancouver, Canada 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Today is Go/No Go decision (Sept 7</a:t>
            </a:r>
            <a:r>
              <a:rPr lang="en-US" sz="2000" baseline="30000" dirty="0">
                <a:solidFill>
                  <a:srgbClr val="C00000"/>
                </a:solidFill>
              </a:rPr>
              <a:t>th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</a:p>
          <a:p>
            <a:pPr lvl="2"/>
            <a:r>
              <a:rPr lang="en-US" sz="2000" dirty="0"/>
              <a:t>Status update on Vancouver – </a:t>
            </a:r>
          </a:p>
          <a:p>
            <a:pPr lvl="3"/>
            <a:r>
              <a:rPr lang="en-US" sz="1800" dirty="0"/>
              <a:t>See doc EC 802-21/153r2:</a:t>
            </a:r>
          </a:p>
          <a:p>
            <a:pPr lvl="4"/>
            <a:r>
              <a:rPr lang="en-US" sz="1600" dirty="0">
                <a:hlinkClick r:id="rId2"/>
              </a:rPr>
              <a:t>https://mentor.ieee.org/802-ec/dcn/21/ec-21-0153-02-00EC-802-1121-vancouver-bc-canada-plenary-status.pptx</a:t>
            </a:r>
            <a:endParaRPr lang="en-US" sz="1600" dirty="0"/>
          </a:p>
          <a:p>
            <a:pPr lvl="4"/>
            <a:r>
              <a:rPr lang="en-US" sz="2000" dirty="0"/>
              <a:t> in contact with hotel representatives–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7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CB47-9541-4039-BCDB-0A73C318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DDC3B-CA24-4E49-9E85-59E173011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sz="2000" dirty="0"/>
              <a:t>I am a member of IEEE Conferences Committee – ICC</a:t>
            </a:r>
          </a:p>
          <a:p>
            <a:r>
              <a:rPr lang="en-US" sz="2000" dirty="0"/>
              <a:t>Working with Face to Face Events, we are in contact with representatives of each of the upcoming Venues.</a:t>
            </a:r>
          </a:p>
          <a:p>
            <a:r>
              <a:rPr lang="en-US" sz="2000" dirty="0"/>
              <a:t>Monitoring World Conditions and Pandemic reports</a:t>
            </a:r>
          </a:p>
          <a:p>
            <a:r>
              <a:rPr lang="en-US" sz="2000" dirty="0"/>
              <a:t>We are looking for responsible/reasonable options –</a:t>
            </a:r>
            <a:r>
              <a:rPr lang="en-US" sz="2400" dirty="0"/>
              <a:t> </a:t>
            </a:r>
          </a:p>
          <a:p>
            <a:pPr lvl="1"/>
            <a:r>
              <a:rPr lang="en-US" sz="1800" dirty="0"/>
              <a:t>Do we hold the meeting, do we not.  </a:t>
            </a:r>
          </a:p>
          <a:p>
            <a:pPr lvl="1"/>
            <a:r>
              <a:rPr lang="en-US" sz="1800" dirty="0"/>
              <a:t>Can we Reschedule? </a:t>
            </a:r>
          </a:p>
          <a:p>
            <a:pPr lvl="1"/>
            <a:r>
              <a:rPr lang="en-US" sz="1800" dirty="0"/>
              <a:t>Can we avoid penalty payments?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Moving targets – Moving opinions – Moving solutions.</a:t>
            </a:r>
          </a:p>
          <a:p>
            <a:endParaRPr lang="en-US" sz="2000" dirty="0"/>
          </a:p>
          <a:p>
            <a:r>
              <a:rPr lang="en-US" sz="2000" dirty="0"/>
              <a:t>Current Future Venue Status is tracked in doc 802 EC-20/0001r5: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66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600" dirty="0">
                <a:solidFill>
                  <a:srgbClr val="0066FF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0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Items to Consider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32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32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32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32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32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1F33B-7842-4B2A-9535-361CEFF3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Polling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E5D58-D1E6-4EF6-AF3E-2F144D37A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12175" cy="5211762"/>
          </a:xfrm>
        </p:spPr>
        <p:txBody>
          <a:bodyPr/>
          <a:lstStyle/>
          <a:p>
            <a:r>
              <a:rPr lang="en-US" sz="2000" b="1" dirty="0"/>
              <a:t>Status changes constantly.</a:t>
            </a:r>
          </a:p>
          <a:p>
            <a:r>
              <a:rPr lang="en-US" sz="2000" b="1" dirty="0"/>
              <a:t>Please Poll (again) your WG if they will attend Nov Plenary – </a:t>
            </a:r>
          </a:p>
          <a:p>
            <a:r>
              <a:rPr lang="en-US" sz="2000" b="1" dirty="0"/>
              <a:t>Results will be used as input to discussion on Sept 7</a:t>
            </a:r>
            <a:r>
              <a:rPr lang="en-US" sz="2000" b="1" baseline="30000" dirty="0"/>
              <a:t>th</a:t>
            </a:r>
            <a:r>
              <a:rPr lang="en-US" sz="2000" b="1" dirty="0"/>
              <a:t>.</a:t>
            </a:r>
          </a:p>
          <a:p>
            <a:pPr lvl="1"/>
            <a:r>
              <a:rPr lang="en-US" sz="2000" b="1" dirty="0"/>
              <a:t>Question to Ask: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  <a:ea typeface="MS Gothic"/>
              </a:rPr>
              <a:t>Will you attend the 2021 November IEEE 802 Plenary if held in-person at the Hyatt Regency Vancouver in Vancouver, Canada Nov 14-19, 2021?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2743200" lvl="6" indent="0">
              <a:buNone/>
            </a:pPr>
            <a:r>
              <a:rPr lang="en-US" sz="1400" dirty="0"/>
              <a:t>Yes        No              Total response</a:t>
            </a:r>
          </a:p>
          <a:p>
            <a:pPr lvl="2"/>
            <a:r>
              <a:rPr lang="en-US" sz="2000" dirty="0"/>
              <a:t>802.1		17  --	24   --   </a:t>
            </a:r>
            <a:r>
              <a:rPr lang="en-US" sz="1600" dirty="0"/>
              <a:t>85  -- (23 abstain/21 no response – July)</a:t>
            </a:r>
          </a:p>
          <a:p>
            <a:pPr lvl="2"/>
            <a:r>
              <a:rPr lang="en-US" sz="2000" dirty="0"/>
              <a:t>802.3		60  --  123    --	183  </a:t>
            </a:r>
          </a:p>
          <a:p>
            <a:pPr lvl="2"/>
            <a:r>
              <a:rPr lang="en-US" sz="2000" dirty="0"/>
              <a:t>802.11	80  --  184    --   171    </a:t>
            </a:r>
            <a:r>
              <a:rPr lang="en-US" sz="1600" dirty="0"/>
              <a:t>-- (7 abstain)</a:t>
            </a:r>
          </a:p>
          <a:p>
            <a:pPr lvl="2"/>
            <a:r>
              <a:rPr lang="en-US" sz="2000" dirty="0"/>
              <a:t>802.15	  7  -- 	26    --   33      </a:t>
            </a:r>
            <a:r>
              <a:rPr lang="en-US" sz="1600" dirty="0"/>
              <a:t>-- (29/42- July)</a:t>
            </a:r>
          </a:p>
          <a:p>
            <a:pPr lvl="2"/>
            <a:r>
              <a:rPr lang="en-US" sz="2000" dirty="0"/>
              <a:t>802.18	12  --	15    --   27</a:t>
            </a:r>
          </a:p>
          <a:p>
            <a:pPr lvl="2"/>
            <a:r>
              <a:rPr lang="en-US" sz="2000" dirty="0"/>
              <a:t>802.19	11  --	18    --   29 </a:t>
            </a:r>
          </a:p>
          <a:p>
            <a:pPr marL="914400" lvl="2" indent="0">
              <a:buNone/>
            </a:pPr>
            <a:r>
              <a:rPr lang="en-US" sz="2000" dirty="0"/>
              <a:t>Totals:		187  -- Required minim = 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43296-3B54-436A-B7CA-4225FBD1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47E4E-7F59-41B6-8765-54214D412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Travel is based on company policy. At present travel is restricted. It is not clear if this travel restriction will be removed on or before Nov 2021</a:t>
            </a:r>
          </a:p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My company policy is travel to group events are not permitted until January 22 at the earliest</a:t>
            </a:r>
          </a:p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We have been living with the virus for so long and everyday. No matter we hold the meeting or not, the virus is there.</a:t>
            </a:r>
            <a:br>
              <a:rPr lang="en-US" sz="1800" dirty="0"/>
            </a:br>
            <a:r>
              <a:rPr lang="en-US" sz="1800" b="0" i="0" dirty="0">
                <a:solidFill>
                  <a:srgbClr val="000000"/>
                </a:solidFill>
                <a:effectLst/>
              </a:rPr>
              <a:t>No evidence is showing F2F meeting increase the exposure to virus comparing with the life we are living everyday.</a:t>
            </a:r>
          </a:p>
          <a:p>
            <a:r>
              <a:rPr lang="en-US" sz="1800" dirty="0"/>
              <a:t>Odds of COVID-19 death similar to struck by lightning</a:t>
            </a:r>
          </a:p>
          <a:p>
            <a:r>
              <a:rPr lang="en-US" sz="1800" dirty="0">
                <a:effectLst/>
              </a:rPr>
              <a:t>Canada is currently on the </a:t>
            </a:r>
            <a:r>
              <a:rPr lang="en-US" sz="1800" dirty="0">
                <a:effectLst/>
                <a:hlinkClick r:id="rId2"/>
              </a:rPr>
              <a:t>"green list"</a:t>
            </a:r>
            <a:r>
              <a:rPr lang="en-US" sz="1800" dirty="0">
                <a:effectLst/>
              </a:rPr>
              <a:t> for return to the UK</a:t>
            </a:r>
            <a:endParaRPr lang="en-US" sz="1800" dirty="0"/>
          </a:p>
          <a:p>
            <a:r>
              <a:rPr lang="en-US" sz="1800" dirty="0"/>
              <a:t>Require Vaccination or official medical exemption recognized in their country of residence for attendees</a:t>
            </a:r>
          </a:p>
          <a:p>
            <a:r>
              <a:rPr lang="en-US" sz="1800" dirty="0"/>
              <a:t>We should start holding in person meetings</a:t>
            </a:r>
          </a:p>
          <a:p>
            <a:r>
              <a:rPr lang="en-US" sz="1800" dirty="0"/>
              <a:t>We should not start holding in person meetings yet.</a:t>
            </a:r>
          </a:p>
        </p:txBody>
      </p:sp>
    </p:spTree>
    <p:extLst>
      <p:ext uri="{BB962C8B-B14F-4D97-AF65-F5344CB8AC3E}">
        <p14:creationId xmlns:p14="http://schemas.microsoft.com/office/powerpoint/2010/main" val="183667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594F0E-0B6A-4FFC-A16B-9940068F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Entry Requirements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656E20-EBDC-45F3-B728-62CAFAE9E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437193"/>
            <a:ext cx="4245856" cy="419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E8A07E4-DDAF-4AAB-A962-732D9720C738}"/>
              </a:ext>
            </a:extLst>
          </p:cNvPr>
          <p:cNvSpPr txBox="1"/>
          <p:nvPr/>
        </p:nvSpPr>
        <p:spPr>
          <a:xfrm>
            <a:off x="457200" y="5868412"/>
            <a:ext cx="78297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https://www.delta.com/us/en/travel-planning-center/find-your-destination/explore-top-destinations?mkcpgn=EM_MKTG_TNUP_CL_210830_AA900989_A01A_P0_DDM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893891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1370</TotalTime>
  <Words>1715</Words>
  <Application>Microsoft Office PowerPoint</Application>
  <PresentationFormat>On-screen Show (4:3)</PresentationFormat>
  <Paragraphs>159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Lato</vt:lpstr>
      <vt:lpstr>Times New Roman</vt:lpstr>
      <vt:lpstr>Wingdings</vt:lpstr>
      <vt:lpstr>Title slide</vt:lpstr>
      <vt:lpstr>Executive Secretary Report for  2021 Sept Interim Telecon</vt:lpstr>
      <vt:lpstr>Agenda Item 3.01 - MI</vt:lpstr>
      <vt:lpstr>Future Venue Contract Status</vt:lpstr>
      <vt:lpstr>Nov 21 F2F Plenary Decision</vt:lpstr>
      <vt:lpstr>Proactive Efforts</vt:lpstr>
      <vt:lpstr>Items to Consider</vt:lpstr>
      <vt:lpstr>August Polling results</vt:lpstr>
      <vt:lpstr>Comments</vt:lpstr>
      <vt:lpstr>Potential Entry Requirements</vt:lpstr>
      <vt:lpstr>Current Status</vt:lpstr>
      <vt:lpstr>Canada recognized Vaccines</vt:lpstr>
      <vt:lpstr>Vancouver, BC, Canada Travel Status</vt:lpstr>
      <vt:lpstr>Returning from Canada for Fully Vaccinated Travellers</vt:lpstr>
      <vt:lpstr>Returning from Canada for Fully Vaccinated Travellers</vt:lpstr>
      <vt:lpstr>Motion #1 – 3.01 – Go/NoGo Nov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ec-21-0210-00-00EC-Executive Secretary Report for 2021 Sept Interim Telecon</dc:title>
  <dc:subject>IEEE 802 September Interim Telecon</dc:subject>
  <dc:creator>Jon Rosdahl</dc:creator>
  <cp:keywords>Interim Telecon</cp:keywords>
  <dc:description>Jon Rosdahl, Qualcomm</dc:description>
  <cp:lastModifiedBy>Jon Rosdahl</cp:lastModifiedBy>
  <cp:revision>2</cp:revision>
  <dcterms:created xsi:type="dcterms:W3CDTF">2021-09-07T16:57:28Z</dcterms:created>
  <dcterms:modified xsi:type="dcterms:W3CDTF">2021-09-08T15:51:11Z</dcterms:modified>
  <cp:category>September 2021</cp:category>
</cp:coreProperties>
</file>