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trictFirstAndLastChars="0" saveSubsetFonts="1">
  <p:sldMasterIdLst>
    <p:sldMasterId id="2147483648" r:id="rId1"/>
  </p:sldMasterIdLst>
  <p:notesMasterIdLst>
    <p:notesMasterId r:id="rId66"/>
  </p:notesMasterIdLst>
  <p:handoutMasterIdLst>
    <p:handoutMasterId r:id="rId67"/>
  </p:handoutMasterIdLst>
  <p:sldIdLst>
    <p:sldId id="269" r:id="rId2"/>
    <p:sldId id="2481" r:id="rId3"/>
    <p:sldId id="2447" r:id="rId4"/>
    <p:sldId id="2073" r:id="rId5"/>
    <p:sldId id="1101" r:id="rId6"/>
    <p:sldId id="1581" r:id="rId7"/>
    <p:sldId id="2279" r:id="rId8"/>
    <p:sldId id="2062" r:id="rId9"/>
    <p:sldId id="2280" r:id="rId10"/>
    <p:sldId id="1981" r:id="rId11"/>
    <p:sldId id="2074" r:id="rId12"/>
    <p:sldId id="2102" r:id="rId13"/>
    <p:sldId id="2465" r:id="rId14"/>
    <p:sldId id="2107" r:id="rId15"/>
    <p:sldId id="2075" r:id="rId16"/>
    <p:sldId id="1164" r:id="rId17"/>
    <p:sldId id="1657" r:id="rId18"/>
    <p:sldId id="2439" r:id="rId19"/>
    <p:sldId id="1967" r:id="rId20"/>
    <p:sldId id="1968" r:id="rId21"/>
    <p:sldId id="2104" r:id="rId22"/>
    <p:sldId id="2167" r:id="rId23"/>
    <p:sldId id="2317" r:id="rId24"/>
    <p:sldId id="2331" r:id="rId25"/>
    <p:sldId id="2429" r:id="rId26"/>
    <p:sldId id="2332" r:id="rId27"/>
    <p:sldId id="2351" r:id="rId28"/>
    <p:sldId id="2431" r:id="rId29"/>
    <p:sldId id="2436" r:id="rId30"/>
    <p:sldId id="2437" r:id="rId31"/>
    <p:sldId id="2438" r:id="rId32"/>
    <p:sldId id="2464" r:id="rId33"/>
    <p:sldId id="2008" r:id="rId34"/>
    <p:sldId id="2462" r:id="rId35"/>
    <p:sldId id="1945" r:id="rId36"/>
    <p:sldId id="2071" r:id="rId37"/>
    <p:sldId id="2036" r:id="rId38"/>
    <p:sldId id="2333" r:id="rId39"/>
    <p:sldId id="2323" r:id="rId40"/>
    <p:sldId id="2335" r:id="rId41"/>
    <p:sldId id="2334" r:id="rId42"/>
    <p:sldId id="2352" r:id="rId43"/>
    <p:sldId id="2353" r:id="rId44"/>
    <p:sldId id="2218" r:id="rId45"/>
    <p:sldId id="2426" r:id="rId46"/>
    <p:sldId id="2427" r:id="rId47"/>
    <p:sldId id="2460" r:id="rId48"/>
    <p:sldId id="2461" r:id="rId49"/>
    <p:sldId id="2463" r:id="rId50"/>
    <p:sldId id="1688" r:id="rId51"/>
    <p:sldId id="1708" r:id="rId52"/>
    <p:sldId id="1709" r:id="rId53"/>
    <p:sldId id="1710" r:id="rId54"/>
    <p:sldId id="1790" r:id="rId55"/>
    <p:sldId id="2199" r:id="rId56"/>
    <p:sldId id="2319" r:id="rId57"/>
    <p:sldId id="2320" r:id="rId58"/>
    <p:sldId id="2321" r:id="rId59"/>
    <p:sldId id="2355" r:id="rId60"/>
    <p:sldId id="2354" r:id="rId61"/>
    <p:sldId id="2466" r:id="rId62"/>
    <p:sldId id="2468" r:id="rId63"/>
    <p:sldId id="1679" r:id="rId64"/>
    <p:sldId id="2328" r:id="rId65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  <a:srgbClr val="343434"/>
    <a:srgbClr val="FA661C"/>
    <a:srgbClr val="000000"/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8098" autoAdjust="0"/>
    <p:restoredTop sz="94660" autoAdjust="0"/>
  </p:normalViewPr>
  <p:slideViewPr>
    <p:cSldViewPr>
      <p:cViewPr varScale="1">
        <p:scale>
          <a:sx n="113" d="100"/>
          <a:sy n="113" d="100"/>
        </p:scale>
        <p:origin x="1932" y="69"/>
      </p:cViewPr>
      <p:guideLst>
        <p:guide orient="horz" pos="2160"/>
        <p:guide pos="2880"/>
      </p:guideLst>
    </p:cSldViewPr>
  </p:slideViewPr>
  <p:outlineViewPr>
    <p:cViewPr>
      <p:scale>
        <a:sx n="50" d="100"/>
        <a:sy n="50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>
        <p:scale>
          <a:sx n="100" d="100"/>
          <a:sy n="100" d="100"/>
        </p:scale>
        <p:origin x="1536" y="-1452"/>
      </p:cViewPr>
      <p:guideLst>
        <p:guide orient="horz" pos="2160"/>
        <p:guide pos="288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handoutMaster" Target="handoutMasters/handout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24348" y="177284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284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0AC92585-5460-48EC-A28F-298482A080F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1142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91143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3450" eaLnBrk="0" hangingPunct="0"/>
            <a:r>
              <a:rPr lang="en-US"/>
              <a:t>Submission</a:t>
            </a:r>
          </a:p>
        </p:txBody>
      </p:sp>
      <p:sp>
        <p:nvSpPr>
          <p:cNvPr id="91144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02149440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267211" y="97909"/>
            <a:ext cx="201452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200" b="1" dirty="0" smtClean="0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doc.: IEEE 802.11-18/0605r5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7909"/>
            <a:ext cx="681277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200" b="1">
                <a:latin typeface="Arial" pitchFamily="34" charset="0"/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 dirty="0"/>
              <a:t>May 2018</a:t>
            </a:r>
          </a:p>
        </p:txBody>
      </p:sp>
      <p:sp>
        <p:nvSpPr>
          <p:cNvPr id="6758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Andrew Myles, Cisco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18D10512-F400-46E6-9813-0191A717DA9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7592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/>
              <a:t>Submission</a:t>
            </a:r>
          </a:p>
        </p:txBody>
      </p:sp>
      <p:sp>
        <p:nvSpPr>
          <p:cNvPr id="67593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67594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41149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61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861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BFD8823A-E707-449B-AE25-47FA80230A05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686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/>
        </p:spPr>
      </p:sp>
      <p:sp>
        <p:nvSpPr>
          <p:cNvPr id="686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AU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doc.: IEEE 802.11-10/0xxxr0</a:t>
            </a:r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1pPr>
            <a:lvl2pPr marL="742950" indent="-28575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2pPr>
            <a:lvl3pPr marL="11430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3pPr>
            <a:lvl4pPr marL="16002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4pPr>
            <a:lvl5pPr marL="2057400" indent="-228600" defTabSz="933450" eaLnBrk="0" hangingPunct="0"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itchFamily="18" charset="0"/>
                <a:cs typeface="Arial" pitchFamily="34" charset="0"/>
              </a:defRPr>
            </a:lvl9pPr>
          </a:lstStyle>
          <a:p>
            <a:r>
              <a:rPr lang="en-US" dirty="0">
                <a:latin typeface="Arial" pitchFamily="34" charset="0"/>
              </a:rPr>
              <a:t>July 2010</a:t>
            </a:r>
          </a:p>
        </p:txBody>
      </p:sp>
      <p:sp>
        <p:nvSpPr>
          <p:cNvPr id="5222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2229" name="Rectangle 7"/>
          <p:cNvSpPr>
            <a:spLocks noGrp="1" noChangeArrowheads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Page </a:t>
            </a:r>
            <a:fld id="{19B6D425-D6D0-4B30-A6C8-1418EA409DD4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96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4113" y="701675"/>
            <a:ext cx="4625975" cy="3468688"/>
          </a:xfrm>
          <a:ln cap="flat"/>
        </p:spPr>
      </p:sp>
      <p:sp>
        <p:nvSpPr>
          <p:cNvPr id="696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5250" rIns="95250"/>
          <a:lstStyle/>
          <a:p>
            <a:endParaRPr lang="en-AU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  <a:endParaRPr lang="en-AU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 sz="1400"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69456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9351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53388" y="6475413"/>
            <a:ext cx="490537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27525" y="6475413"/>
            <a:ext cx="56515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latin typeface="+mn-lt"/>
                <a:cs typeface="+mn-cs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A469A3A6-7083-48BA-9D7E-342D6AB96B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" name="Rectangle 7"/>
          <p:cNvSpPr>
            <a:spLocks noChangeArrowheads="1"/>
          </p:cNvSpPr>
          <p:nvPr/>
        </p:nvSpPr>
        <p:spPr bwMode="auto">
          <a:xfrm>
            <a:off x="6090688" y="363379"/>
            <a:ext cx="2354812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/>
            <a:r>
              <a:rPr lang="en-US" sz="1600" b="1" dirty="0">
                <a:latin typeface="Arial" pitchFamily="34" charset="0"/>
              </a:rPr>
              <a:t>doc.: ec-21-0165-00</a:t>
            </a:r>
          </a:p>
        </p:txBody>
      </p:sp>
      <p:sp>
        <p:nvSpPr>
          <p:cNvPr id="1031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2" name="Rectangle 9"/>
          <p:cNvSpPr>
            <a:spLocks noChangeArrowheads="1"/>
          </p:cNvSpPr>
          <p:nvPr/>
        </p:nvSpPr>
        <p:spPr bwMode="auto">
          <a:xfrm>
            <a:off x="685800" y="6475413"/>
            <a:ext cx="784225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n-US" sz="1200" dirty="0">
                <a:latin typeface="Arial" pitchFamily="34" charset="0"/>
              </a:rPr>
              <a:t>Submission</a:t>
            </a:r>
          </a:p>
        </p:txBody>
      </p:sp>
      <p:sp>
        <p:nvSpPr>
          <p:cNvPr id="1033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AU"/>
          </a:p>
        </p:txBody>
      </p:sp>
      <p:sp>
        <p:nvSpPr>
          <p:cNvPr id="1034" name="Rectangle 7"/>
          <p:cNvSpPr>
            <a:spLocks noChangeArrowheads="1"/>
          </p:cNvSpPr>
          <p:nvPr/>
        </p:nvSpPr>
        <p:spPr bwMode="auto">
          <a:xfrm>
            <a:off x="685800" y="380842"/>
            <a:ext cx="809517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0" lvl="3" eaLnBrk="0" hangingPunct="0"/>
            <a:r>
              <a:rPr lang="en-US" sz="1600" b="1" dirty="0">
                <a:latin typeface="Arial" pitchFamily="34" charset="0"/>
              </a:rPr>
              <a:t>Jul 2021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5pPr>
      <a:lvl6pPr marL="4572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6pPr>
      <a:lvl7pPr marL="9144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7pPr>
      <a:lvl8pPr marL="13716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8pPr>
      <a:lvl9pPr marL="1828800" algn="l" rtl="0" eaLnBrk="0" fontAlgn="base" hangingPunct="0">
        <a:spcBef>
          <a:spcPct val="0"/>
        </a:spcBef>
        <a:spcAft>
          <a:spcPct val="0"/>
        </a:spcAft>
        <a:defRPr sz="2400" b="1">
          <a:solidFill>
            <a:schemeClr val="accent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defRPr b="1">
          <a:solidFill>
            <a:schemeClr val="tx1"/>
          </a:solidFill>
          <a:latin typeface="+mn-lt"/>
          <a:ea typeface="+mn-ea"/>
          <a:cs typeface="+mn-cs"/>
        </a:defRPr>
      </a:lvl1pPr>
      <a:lvl2pPr marL="182563" indent="-180975" algn="l" rtl="0" eaLnBrk="0" fontAlgn="base" hangingPunct="0">
        <a:spcBef>
          <a:spcPct val="5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2pPr>
      <a:lvl3pPr marL="365125" indent="-180975" algn="l" rtl="0" eaLnBrk="0" fontAlgn="base" hangingPunct="0">
        <a:spcBef>
          <a:spcPct val="25000"/>
        </a:spcBef>
        <a:spcAft>
          <a:spcPct val="0"/>
        </a:spcAft>
        <a:buFont typeface="Arial" pitchFamily="34" charset="0"/>
        <a:buChar char="–"/>
        <a:defRPr sz="1600">
          <a:solidFill>
            <a:schemeClr val="tx1"/>
          </a:solidFill>
          <a:latin typeface="+mn-lt"/>
        </a:defRPr>
      </a:lvl3pPr>
      <a:lvl4pPr marL="711200" indent="-344488" algn="l" rtl="0" eaLnBrk="0" fontAlgn="base" hangingPunct="0">
        <a:spcBef>
          <a:spcPct val="10000"/>
        </a:spcBef>
        <a:spcAft>
          <a:spcPct val="0"/>
        </a:spcAft>
        <a:buFont typeface="Times New Roman" pitchFamily="18" charset="0"/>
        <a:buChar char="—"/>
        <a:defRPr sz="1400">
          <a:solidFill>
            <a:schemeClr val="tx1"/>
          </a:solidFill>
          <a:latin typeface="+mn-lt"/>
        </a:defRPr>
      </a:lvl4pPr>
      <a:lvl5pPr marL="9699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14271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18843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23415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2798763" indent="-1651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s://mentor.ieee.org/802-ec/dcn/21/ec-21-0104-00-00EC-communication-to-jtc1-sc6-new-study-groups.pdf" TargetMode="Externa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C81347C9-C12F-43D2-B3D1-D523E0829A79}" type="slidenum">
              <a:rPr lang="en-US" smtClean="0"/>
              <a:pPr>
                <a:defRPr/>
              </a:pPr>
              <a:t>1</a:t>
            </a:fld>
            <a:endParaRPr lang="en-US" dirty="0"/>
          </a:p>
        </p:txBody>
      </p:sp>
      <p:sp>
        <p:nvSpPr>
          <p:cNvPr id="1029" name="Rectangle 2"/>
          <p:cNvSpPr>
            <a:spLocks noGrp="1" noChangeArrowheads="1"/>
          </p:cNvSpPr>
          <p:nvPr>
            <p:ph type="title"/>
          </p:nvPr>
        </p:nvSpPr>
        <p:spPr/>
        <p:txBody>
          <a:bodyPr anchor="ctr"/>
          <a:lstStyle/>
          <a:p>
            <a:pPr algn="ctr">
              <a:defRPr/>
            </a:pPr>
            <a:r>
              <a:rPr lang="en-US" dirty="0"/>
              <a:t>IEEE 802 status report to ISO/IEC JTC 1/SC 6</a:t>
            </a:r>
            <a:br>
              <a:rPr lang="en-US" dirty="0"/>
            </a:br>
            <a:r>
              <a:rPr lang="en-US" dirty="0"/>
              <a:t>for SC 6 meeting in August/September 2021 online</a:t>
            </a:r>
            <a:endParaRPr lang="en-US" dirty="0">
              <a:solidFill>
                <a:schemeClr val="accent2">
                  <a:lumMod val="75000"/>
                </a:schemeClr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2330450"/>
            <a:ext cx="7772400" cy="381000"/>
          </a:xfrm>
        </p:spPr>
        <p:txBody>
          <a:bodyPr/>
          <a:lstStyle/>
          <a:p>
            <a:pPr marL="0" indent="0" algn="ctr">
              <a:defRPr/>
            </a:pPr>
            <a:r>
              <a:rPr lang="en-US" b="0" dirty="0">
                <a:solidFill>
                  <a:schemeClr val="accent2">
                    <a:lumMod val="50000"/>
                  </a:schemeClr>
                </a:solidFill>
              </a:rPr>
              <a:t>20 July 2021</a:t>
            </a:r>
          </a:p>
        </p:txBody>
      </p:sp>
      <p:sp>
        <p:nvSpPr>
          <p:cNvPr id="2054" name="Rectangle 12"/>
          <p:cNvSpPr>
            <a:spLocks noChangeArrowheads="1"/>
          </p:cNvSpPr>
          <p:nvPr/>
        </p:nvSpPr>
        <p:spPr bwMode="auto">
          <a:xfrm>
            <a:off x="533400" y="274637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eaLnBrk="0" hangingPunct="0">
              <a:spcBef>
                <a:spcPct val="50000"/>
              </a:spcBef>
            </a:pPr>
            <a:r>
              <a:rPr lang="en-US" sz="1600" b="1" dirty="0">
                <a:latin typeface="Arial" pitchFamily="34" charset="0"/>
              </a:rPr>
              <a:t>Authors:</a:t>
            </a:r>
            <a:endParaRPr lang="en-US" sz="1600" dirty="0">
              <a:latin typeface="Arial" pitchFamily="34" charset="0"/>
            </a:endParaRPr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94100171"/>
              </p:ext>
            </p:extLst>
          </p:nvPr>
        </p:nvGraphicFramePr>
        <p:xfrm>
          <a:off x="685800" y="3429000"/>
          <a:ext cx="7696200" cy="111204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2405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kern="0" dirty="0">
                          <a:effectLst/>
                        </a:rPr>
                        <a:t>Name</a:t>
                      </a:r>
                      <a:endParaRPr lang="en-AU" sz="1200" b="1" kern="0" dirty="0">
                        <a:effectLst/>
                        <a:latin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Company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Phone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email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Andrew Myles (Chair)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Cisco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+61 418 656587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1200" dirty="0">
                          <a:effectLst/>
                        </a:rPr>
                        <a:t>amyles@cisco.com</a:t>
                      </a:r>
                      <a:endParaRPr lang="en-AU" sz="1200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682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 Yee (Vice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Chair)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AKAYLA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21590" indent="-21590"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+1 415</a:t>
                      </a:r>
                      <a:r>
                        <a:rPr lang="en-AU" sz="1200" baseline="0" dirty="0">
                          <a:effectLst/>
                          <a:latin typeface="+mn-lt"/>
                          <a:ea typeface="Times New Roman"/>
                        </a:rPr>
                        <a:t> 215 7733</a:t>
                      </a:r>
                      <a:endParaRPr lang="en-AU" sz="1200" dirty="0">
                        <a:effectLst/>
                        <a:latin typeface="+mn-lt"/>
                        <a:ea typeface="Times New Roman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AU" sz="1200" dirty="0">
                          <a:effectLst/>
                          <a:latin typeface="+mn-lt"/>
                          <a:ea typeface="Times New Roman"/>
                        </a:rPr>
                        <a:t>peter@akayla.com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 WG has sent 12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10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47454337"/>
              </p:ext>
            </p:extLst>
          </p:nvPr>
        </p:nvGraphicFramePr>
        <p:xfrm>
          <a:off x="761999" y="1571037"/>
          <a:ext cx="7696200" cy="4829763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2013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802.11af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802.11-2016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861734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802.11ai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Sep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2019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712582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802.11ah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Jul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Mar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0253941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802.11aj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6154551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802.11ak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1272867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802.11aq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10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Feb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26 Jun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803791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220989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WG has sent three standards 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11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1786702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853476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802.15.6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23 Nov 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Sep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19</a:t>
                      </a: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26228889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8180010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802.16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12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1372848"/>
              </p:ext>
            </p:extLst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387043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802.19 WG has sent zero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13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</p:nvPr>
        </p:nvGraphicFramePr>
        <p:xfrm>
          <a:off x="761999" y="1712148"/>
          <a:ext cx="7696200" cy="95955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baseline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512408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802.21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14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3587851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802.21-2017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664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3192279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802.21/Cor1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2018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5614635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040759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 WG has sent three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28882654"/>
              </p:ext>
            </p:extLst>
          </p:nvPr>
        </p:nvGraphicFramePr>
        <p:xfrm>
          <a:off x="761999" y="1712148"/>
          <a:ext cx="7696200" cy="166323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283699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802.22b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April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141531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080229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continues to notify SC 6 of various new projects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IEEE 802 has agreed to notify SC 6 when IEEE 802 starts new projects</a:t>
            </a:r>
          </a:p>
          <a:p>
            <a:pPr lvl="1"/>
            <a:r>
              <a:rPr lang="en-AU" dirty="0"/>
              <a:t>The benefit to IEEE 802 is that it might cause SC 6 members to participate in or contribute to IEEE 802 activities</a:t>
            </a:r>
          </a:p>
          <a:p>
            <a:pPr lvl="1"/>
            <a:r>
              <a:rPr lang="en-AU" dirty="0"/>
              <a:t>The liaison (</a:t>
            </a:r>
            <a:r>
              <a:rPr lang="en-AU" dirty="0">
                <a:hlinkClick r:id="rId2"/>
              </a:rPr>
              <a:t>ec-20-104-00</a:t>
            </a:r>
            <a:r>
              <a:rPr lang="en-AU" dirty="0"/>
              <a:t> / N17504) after Mar 2021 plenary</a:t>
            </a:r>
            <a:r>
              <a:rPr lang="en-AU" b="0" dirty="0"/>
              <a:t> included:</a:t>
            </a:r>
          </a:p>
          <a:p>
            <a:pPr lvl="2"/>
            <a:r>
              <a:rPr lang="en-AU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IEEE 802.3 Enhancements to point-to-point Single Pair Ethernet Study Group </a:t>
            </a:r>
          </a:p>
          <a:p>
            <a:pPr lvl="2"/>
            <a:r>
              <a:rPr lang="en-AU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IEEE 802.15 Study Group DEP (SG 6a) BAN Enhanced Dependability </a:t>
            </a:r>
          </a:p>
          <a:p>
            <a:pPr lvl="2"/>
            <a:r>
              <a:rPr lang="en-AU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IEEE 802.15 Study Group NS-UWB (SG 14) Ultra Wide-Band </a:t>
            </a:r>
          </a:p>
          <a:p>
            <a:pPr lvl="2"/>
            <a:r>
              <a:rPr lang="en-AU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IEEE 802.15 Study Group NGUWB (SG 4ab) Enhanced UWB Features </a:t>
            </a:r>
          </a:p>
          <a:p>
            <a:pPr lvl="2"/>
            <a:r>
              <a:rPr lang="en-AU" b="0" i="1" u="none" strike="noStrike" baseline="0" dirty="0">
                <a:solidFill>
                  <a:srgbClr val="000000"/>
                </a:solidFill>
                <a:latin typeface="Arial" panose="020B0604020202020204" pitchFamily="34" charset="0"/>
              </a:rPr>
              <a:t>IEEE 802.15 Study Group NS-NB (SG 15) Narrow Band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495324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14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17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82820739"/>
              </p:ext>
            </p:extLst>
          </p:nvPr>
        </p:nvGraphicFramePr>
        <p:xfrm>
          <a:off x="152399" y="1828800"/>
          <a:ext cx="8839199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.1Qcp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17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29 Jul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.1Qcy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Apr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Jul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4697435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.1AS-Rev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16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6141377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.1AX-Rev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Ju</a:t>
                      </a:r>
                      <a:r>
                        <a:rPr lang="en-AU" sz="1600" b="0" baseline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l 19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22 Aug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29 Jul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9573843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61734239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.1Qcx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3403683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.1X-2020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21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9696097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.1CMde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22 Jan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0126596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.1AE/Cor1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Std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13 Jan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23287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838849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 has 14 standards in the pipeline for adoption under the PSDO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18</a:t>
            </a:fld>
            <a:endParaRPr lang="en-US"/>
          </a:p>
        </p:txBody>
      </p:sp>
      <p:graphicFrame>
        <p:nvGraphicFramePr>
          <p:cNvPr id="7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02362748"/>
              </p:ext>
            </p:extLst>
          </p:nvPr>
        </p:nvGraphicFramePr>
        <p:xfrm>
          <a:off x="152399" y="1828800"/>
          <a:ext cx="8839199" cy="192024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12372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954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8857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31963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.1Qcr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On hold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17939056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.1CS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Closed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31 Jul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85705002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.1Qcz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D1.2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Aug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617972044"/>
                  </a:ext>
                </a:extLst>
              </a:tr>
              <a:tr h="330320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.1ABcu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96012818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2781235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802.1Qcc FDIS ballot</a:t>
            </a:r>
            <a:r>
              <a:rPr lang="en-AU" dirty="0">
                <a:solidFill>
                  <a:schemeClr val="accent2"/>
                </a:solidFill>
              </a:rPr>
              <a:t> closes 8 Sep 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D2.0 liaised in Dec 2017 (WG1-N119)</a:t>
            </a:r>
          </a:p>
          <a:p>
            <a:pPr lvl="1"/>
            <a:r>
              <a:rPr lang="en-AU" dirty="0"/>
              <a:t>802.1Qcc was approved by </a:t>
            </a:r>
            <a:r>
              <a:rPr lang="en-AU" dirty="0" err="1"/>
              <a:t>RevCom</a:t>
            </a:r>
            <a:r>
              <a:rPr lang="en-AU" dirty="0"/>
              <a:t> in June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802.1Qcc 60-day ballot passed on 16 July 2020 (N17244)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6/1/9 on support for submission to FDIS</a:t>
            </a:r>
          </a:p>
          <a:p>
            <a:pPr lvl="1"/>
            <a:r>
              <a:rPr lang="en-AU" dirty="0"/>
              <a:t>China voted “no” with 2 comments</a:t>
            </a:r>
          </a:p>
          <a:p>
            <a:pPr lvl="2"/>
            <a:r>
              <a:rPr lang="en-AU" dirty="0"/>
              <a:t>Response sent in Oct 2020 (N17443)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AU" dirty="0">
                <a:latin typeface="+mj-lt"/>
              </a:rPr>
              <a:t>Will be called </a:t>
            </a:r>
            <a:r>
              <a:rPr lang="en-AU" sz="1800" dirty="0">
                <a:effectLst/>
                <a:latin typeface="+mj-lt"/>
                <a:ea typeface="Calibri" panose="020F0502020204030204" pitchFamily="34" charset="0"/>
              </a:rPr>
              <a:t>ISO/IEC/IEEE 8802-1Q:2020/AMD 31:2021</a:t>
            </a:r>
          </a:p>
          <a:p>
            <a:pPr lvl="1"/>
            <a:r>
              <a:rPr lang="en-AU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(May 2021) 802.1 Maintenance may address any comments in Sep 2021</a:t>
            </a:r>
            <a:endParaRPr lang="en-AU" sz="18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80581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This report from IEEE 802 summarises issues of mutual interest to SC 6</a:t>
            </a:r>
            <a:endParaRPr lang="en-US" dirty="0"/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Items included in this report</a:t>
            </a:r>
          </a:p>
          <a:p>
            <a:pPr lvl="1"/>
            <a:r>
              <a:rPr lang="en-AU" dirty="0"/>
              <a:t>Summary of IEEE 802 standards administered through the PSDO process</a:t>
            </a:r>
          </a:p>
          <a:p>
            <a:pPr lvl="1"/>
            <a:r>
              <a:rPr lang="en-AU" dirty="0"/>
              <a:t>Summary of standards currently in the PSDO process</a:t>
            </a:r>
          </a:p>
          <a:p>
            <a:pPr lvl="2"/>
            <a:r>
              <a:rPr lang="en-AU" dirty="0"/>
              <a:t>802.1</a:t>
            </a:r>
          </a:p>
          <a:p>
            <a:pPr lvl="2"/>
            <a:r>
              <a:rPr lang="en-AU" dirty="0"/>
              <a:t>802.3</a:t>
            </a:r>
          </a:p>
          <a:p>
            <a:pPr lvl="2"/>
            <a:r>
              <a:rPr lang="en-AU" dirty="0"/>
              <a:t>803.11</a:t>
            </a:r>
          </a:p>
          <a:p>
            <a:pPr lvl="2"/>
            <a:r>
              <a:rPr lang="en-AU" dirty="0"/>
              <a:t>802.15</a:t>
            </a:r>
          </a:p>
          <a:p>
            <a:pPr lvl="2"/>
            <a:r>
              <a:rPr lang="en-AU" dirty="0"/>
              <a:t>802.19</a:t>
            </a:r>
          </a:p>
          <a:p>
            <a:pPr lvl="2"/>
            <a:r>
              <a:rPr lang="en-AU" dirty="0"/>
              <a:t>802.22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Slide </a:t>
            </a:r>
            <a:fld id="{81B19452-AD8F-4A10-B8E5-1701707FC4DF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802.1Qcp-2018 FDIS ballot closes 29 July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D2.6 liaised in Dec 2017 (WG1-N119)</a:t>
            </a:r>
          </a:p>
          <a:p>
            <a:pPr lvl="1"/>
            <a:r>
              <a:rPr lang="en-AU" dirty="0"/>
              <a:t>802.1Qcp was published in Sept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802.1Qcp-2018 60-day ballot passed on 16 July 2020 (N17245)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6/0/12 on support for submission to FDIS</a:t>
            </a:r>
          </a:p>
          <a:p>
            <a:pPr lvl="2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closed 29 July 2021</a:t>
            </a:r>
          </a:p>
          <a:p>
            <a:pPr lvl="1"/>
            <a:r>
              <a:rPr lang="en-AU" dirty="0"/>
              <a:t>Will be </a:t>
            </a:r>
            <a:r>
              <a:rPr lang="en-AU" dirty="0">
                <a:latin typeface="+mj-lt"/>
              </a:rPr>
              <a:t>called </a:t>
            </a:r>
            <a:r>
              <a:rPr lang="en-AU" sz="1800" dirty="0">
                <a:effectLst/>
                <a:latin typeface="+mj-lt"/>
                <a:ea typeface="Calibri" panose="020F0502020204030204" pitchFamily="34" charset="0"/>
              </a:rPr>
              <a:t>ISO/IEC/IEEE 8802-1Q:2020/AMD 2:2021</a:t>
            </a:r>
          </a:p>
          <a:p>
            <a:pPr marL="1588" lvl="1" indent="0">
              <a:buNone/>
            </a:pPr>
            <a:endParaRPr lang="en-AU" sz="1800" dirty="0"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en-A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5643157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1Qcy-2019</a:t>
            </a:r>
            <a:r>
              <a:rPr lang="en-AU" dirty="0"/>
              <a:t> FDIS ballot closes 29 July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D2.1 was liaised in Apr 2018 (WG1N124)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802.1Qcy-2019 60-day ballot passed on 16 July 2020 (N17246)</a:t>
            </a:r>
          </a:p>
          <a:p>
            <a:pPr lvl="2"/>
            <a:r>
              <a:rPr lang="en-AU" dirty="0"/>
              <a:t>Passed 8/0/10 on need for ISO standard</a:t>
            </a:r>
          </a:p>
          <a:p>
            <a:pPr lvl="2"/>
            <a:r>
              <a:rPr lang="en-AU" dirty="0"/>
              <a:t>Passed 6/0/12 on support for submission to FDIS</a:t>
            </a:r>
          </a:p>
          <a:p>
            <a:pPr lvl="2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closed 29 July 2021</a:t>
            </a:r>
          </a:p>
          <a:p>
            <a:pPr lvl="1"/>
            <a:r>
              <a:rPr lang="en-AU" dirty="0"/>
              <a:t>Will be called ISO/IEC/IEEE 8802-1Q:2020/AMD 3:2021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11753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FDIS ballot closes 16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 </a:t>
            </a:r>
            <a:r>
              <a:rPr lang="en-US" dirty="0"/>
              <a:t>D8 was liaised in Mar 2019 (N17089 in Jan 2020)</a:t>
            </a:r>
            <a:endParaRPr lang="en-AU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1AS-Rev</a:t>
            </a:r>
            <a:r>
              <a:rPr lang="en-AU" dirty="0"/>
              <a:t> 60-day ballot passed on 22 August 2020 (N17268)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7/1/10 on support for submission to FDIS</a:t>
            </a:r>
          </a:p>
          <a:p>
            <a:pPr lvl="2"/>
            <a:r>
              <a:rPr lang="en-AU" dirty="0"/>
              <a:t>China voted “no” with one comment; response sent in Oct 2020 (N17442)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16 Sep 2021</a:t>
            </a:r>
          </a:p>
          <a:p>
            <a:pPr lvl="1"/>
            <a:r>
              <a:rPr lang="en-AU" dirty="0"/>
              <a:t>IEEE 802.1AS will be known as ISO/IEC/IEEE 8802-1AS:2021</a:t>
            </a:r>
          </a:p>
          <a:p>
            <a:pPr lvl="1"/>
            <a:r>
              <a:rPr lang="en-AU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(May 2021) 802.1 Maintenance may address any comments in Sep 2021</a:t>
            </a:r>
            <a:endParaRPr lang="en-AU" sz="18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51649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AU" dirty="0"/>
              <a:t>FDIS ballot closes 29 July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 </a:t>
            </a:r>
            <a:r>
              <a:rPr lang="en-US" dirty="0"/>
              <a:t>D2.0 was liaised in Jul 2019 (N</a:t>
            </a:r>
            <a:r>
              <a:rPr lang="en-AU" dirty="0"/>
              <a:t>16984)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A motion to submit was approved by IEEE 802 EC in Hawaii in Nov 2019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1AX-Rev</a:t>
            </a:r>
            <a:r>
              <a:rPr lang="en-AU" dirty="0"/>
              <a:t> 60-day ballot passed on 22 August 2020 (N17267)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7/0/11 on support for submission to FDIS</a:t>
            </a:r>
          </a:p>
          <a:p>
            <a:pPr lvl="2"/>
            <a:r>
              <a:rPr lang="en-AU" dirty="0"/>
              <a:t>There were no comments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closed 29 July 2021</a:t>
            </a:r>
          </a:p>
          <a:p>
            <a:pPr lvl="1"/>
            <a:r>
              <a:rPr lang="en-AU" dirty="0"/>
              <a:t>IEEE 802.1AX will be known as ISO/IEC/IEEE 8802-1AX:2021</a:t>
            </a:r>
            <a:endParaRPr lang="en-AU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887976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802.1Q-REV will liaised soon …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US" dirty="0"/>
              <a:t>(Sep 2020) Note: any amendments included in IEEE 802.1Q-Rev will not be sent independently</a:t>
            </a:r>
          </a:p>
          <a:p>
            <a:pPr lvl="1"/>
            <a:r>
              <a:rPr lang="en-US" dirty="0"/>
              <a:t>(Jul 2021) </a:t>
            </a:r>
            <a:r>
              <a:rPr lang="en-AU" dirty="0"/>
              <a:t>The updated IEEE 802.1Q-Rev is not ready yet and the SA Ballot has not opened yet (probably Sept), so still waiting to liaise draft 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873341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802.1Qcx will be included in IEEE 802.1Q-Rev rather than a separate submission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802.1Qcx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(N</a:t>
            </a:r>
            <a:r>
              <a:rPr lang="en-AU" dirty="0"/>
              <a:t>17095)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(Jul 2020)</a:t>
            </a:r>
          </a:p>
          <a:p>
            <a:pPr lvl="2"/>
            <a:r>
              <a:rPr lang="en-AU" i="1" dirty="0"/>
              <a:t>P802.1Qcx/D2.0 was sent to ISO/IEC JTC1 SC 6 for information in January, however we are considering NOT sending 802.1Qcx-2020 for adoption because it will be included in the IEEE 802.1Q-Revision project that is planning to start WG balloting very soon (and is expected to progress quickly).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34145261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802.1X-2020 FDIS ballot closes 17 Nov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802.1X-2020 was liaised for information in Aug 2020 (N17251)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1X-2020</a:t>
            </a:r>
            <a:r>
              <a:rPr lang="en-AU" dirty="0"/>
              <a:t> 60-day ballot passed on 14 Dec 2020 (N17450)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NB voted “no” with two comments</a:t>
            </a:r>
          </a:p>
          <a:p>
            <a:pPr lvl="2"/>
            <a:r>
              <a:rPr lang="en-AU" dirty="0">
                <a:latin typeface="+mj-lt"/>
              </a:rPr>
              <a:t>Response (N17493) was approved in Mar 2021 &amp; sent in Apr 2021</a:t>
            </a:r>
          </a:p>
          <a:p>
            <a:r>
              <a:rPr lang="en-AU" dirty="0">
                <a:latin typeface="+mj-lt"/>
              </a:rPr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17 Nov 2021</a:t>
            </a:r>
          </a:p>
          <a:p>
            <a:pPr lvl="1"/>
            <a:r>
              <a:rPr lang="en-AU" dirty="0">
                <a:latin typeface="+mj-lt"/>
              </a:rPr>
              <a:t>Will be called </a:t>
            </a:r>
            <a:r>
              <a:rPr lang="en-AU" dirty="0">
                <a:latin typeface="+mj-lt"/>
                <a:ea typeface="Calibri" panose="020F0502020204030204" pitchFamily="34" charset="0"/>
              </a:rPr>
              <a:t>ISO/IEC/IEEE 8802-1X:2021</a:t>
            </a:r>
          </a:p>
          <a:p>
            <a:endParaRPr lang="en-AU" dirty="0">
              <a:solidFill>
                <a:schemeClr val="accent2"/>
              </a:solidFill>
              <a:latin typeface="+mj-lt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1105307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802.1CMde </a:t>
            </a:r>
            <a:r>
              <a:rPr lang="en-AU" dirty="0"/>
              <a:t>FDIS ballot closes 8 Sep 2021</a:t>
            </a:r>
            <a:endParaRPr lang="en-AU" b="0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802.1CMde</a:t>
            </a:r>
            <a:r>
              <a:rPr lang="en-AU" dirty="0">
                <a:cs typeface="Arial" panose="020B0604020202020204" pitchFamily="34" charset="0"/>
              </a:rPr>
              <a:t> </a:t>
            </a:r>
            <a:r>
              <a:rPr lang="en-US" dirty="0"/>
              <a:t>D2.0 was liaised in Jan 2020 (</a:t>
            </a:r>
            <a:r>
              <a:rPr lang="en-AU" dirty="0"/>
              <a:t>N17094)</a:t>
            </a:r>
            <a:endParaRPr lang="en-US" dirty="0"/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802.1CMde  60-day ballot passed on 22 Jan 2021 (N17470)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7/0/10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US" dirty="0"/>
              <a:t>Will be published as ISO/IEC/IEEE 8802-1:2019/</a:t>
            </a:r>
            <a:r>
              <a:rPr lang="en-US" dirty="0" err="1"/>
              <a:t>Amd</a:t>
            </a:r>
            <a:r>
              <a:rPr lang="en-US" dirty="0"/>
              <a:t> 1:2021</a:t>
            </a:r>
          </a:p>
          <a:p>
            <a:pPr lvl="1"/>
            <a:r>
              <a:rPr lang="en-AU" dirty="0">
                <a:solidFill>
                  <a:srgbClr val="FF0000"/>
                </a:solidFill>
                <a:latin typeface="+mj-lt"/>
                <a:ea typeface="Calibri" panose="020F0502020204030204" pitchFamily="34" charset="0"/>
              </a:rPr>
              <a:t>(May 2021) 802.1 Maintenance may address any comments in Sep 2021</a:t>
            </a:r>
            <a:endParaRPr lang="en-AU" sz="1800" dirty="0">
              <a:solidFill>
                <a:srgbClr val="FF0000"/>
              </a:solidFill>
              <a:effectLst/>
              <a:latin typeface="+mj-lt"/>
              <a:ea typeface="Calibri" panose="020F0502020204030204" pitchFamily="34" charset="0"/>
            </a:endParaRPr>
          </a:p>
          <a:p>
            <a:pPr lvl="1"/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696064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802.1AE-2018/Cor1-2020 was published in June 2021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FCE5288C-F87B-4810-A6B2-740CE13BD34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802.1AE-2018/Cor1-2020 was liaised in Aug 2020 (N17252)</a:t>
            </a:r>
          </a:p>
          <a:p>
            <a:r>
              <a:rPr lang="en-US" dirty="0"/>
              <a:t>90-day</a:t>
            </a:r>
            <a:r>
              <a:rPr lang="en-AU" dirty="0"/>
              <a:t> FDIS: </a:t>
            </a:r>
            <a:r>
              <a:rPr lang="en-AU" dirty="0">
                <a:solidFill>
                  <a:srgbClr val="00B050"/>
                </a:solidFill>
              </a:rPr>
              <a:t>passed &amp; published</a:t>
            </a:r>
          </a:p>
          <a:p>
            <a:pPr lvl="1"/>
            <a:r>
              <a:rPr lang="en-AU" dirty="0">
                <a:latin typeface="+mj-lt"/>
              </a:rPr>
              <a:t>IEEE 802.1AE-2018/Cor1-2020 90-day FDIS ballot (N17321) passed on 13 Jan 2021</a:t>
            </a:r>
          </a:p>
          <a:p>
            <a:pPr lvl="2"/>
            <a:r>
              <a:rPr lang="en-AU" dirty="0">
                <a:latin typeface="+mj-lt"/>
              </a:rPr>
              <a:t>Passed 7/0/10 (N17471)</a:t>
            </a:r>
          </a:p>
          <a:p>
            <a:pPr lvl="1"/>
            <a:r>
              <a:rPr lang="en-AU" dirty="0">
                <a:latin typeface="+mj-lt"/>
              </a:rPr>
              <a:t>Published as </a:t>
            </a:r>
            <a:r>
              <a:rPr lang="en-AU" sz="2000" dirty="0">
                <a:effectLst/>
                <a:latin typeface="+mj-lt"/>
                <a:ea typeface="Calibri" panose="020F0502020204030204" pitchFamily="34" charset="0"/>
              </a:rPr>
              <a:t>ISO/IEC/IEEE 8802-1AE:2020/COR 1:2021</a:t>
            </a:r>
            <a:r>
              <a:rPr lang="en-AU" dirty="0">
                <a:latin typeface="+mj-lt"/>
              </a:rPr>
              <a:t> in June 2021</a:t>
            </a:r>
          </a:p>
          <a:p>
            <a:pPr lvl="2"/>
            <a:endParaRPr lang="en-AU" dirty="0">
              <a:solidFill>
                <a:schemeClr val="accent2"/>
              </a:solidFill>
              <a:latin typeface="+mj-lt"/>
            </a:endParaRPr>
          </a:p>
          <a:p>
            <a:pPr lvl="2"/>
            <a:endParaRPr lang="en-AU" dirty="0">
              <a:solidFill>
                <a:schemeClr val="accent2"/>
              </a:solidFill>
            </a:endParaRPr>
          </a:p>
          <a:p>
            <a:pPr lvl="1"/>
            <a:endParaRPr lang="en-AU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34246184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802.1Qcr will be included in IEEE 802.1Q-Rev rather than a separate submission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802.1Qcr D2.3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on hold</a:t>
            </a:r>
          </a:p>
          <a:p>
            <a:pPr lvl="1"/>
            <a:r>
              <a:rPr lang="en-AU" dirty="0"/>
              <a:t>(Nov 2020) Will be part of 802.1Q-Rev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4075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5715000"/>
          </a:xfrm>
        </p:spPr>
        <p:txBody>
          <a:bodyPr anchor="ctr" anchorCtr="0"/>
          <a:lstStyle/>
          <a:p>
            <a:pPr algn="ctr"/>
            <a:r>
              <a:rPr lang="en-AU" sz="3200" dirty="0"/>
              <a:t>Summary of IEEE 802 standards administered through the PSDO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5020086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802.1CS 60-day ballot closes 31 Jul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802.1CS D3.0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closed 31 Jul 2021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8911602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802.1Qcz was liaised in Aug 2020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802.1Qcz D1.2 was liaised in Aug 2020 (N17269)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There was a WG/EC motion in Nov 2020 to submit into the PSDO adoption process once approved &amp; published </a:t>
            </a:r>
          </a:p>
          <a:p>
            <a:pPr lvl="2"/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(Jul 2021) </a:t>
            </a:r>
            <a:r>
              <a:rPr lang="en-AU" dirty="0">
                <a:latin typeface="+mj-lt"/>
              </a:rPr>
              <a:t>IEEE 802.1Qcz</a:t>
            </a:r>
            <a:r>
              <a:rPr lang="en-US" dirty="0">
                <a:effectLst/>
                <a:latin typeface="+mj-lt"/>
                <a:ea typeface="Calibri" panose="020F0502020204030204" pitchFamily="34" charset="0"/>
              </a:rPr>
              <a:t> is waiting on IEEE 802.1Q-Rev, but it is also dependent on IEEE 802.1ABcu for the YANG; no more amendments of IEEE 802.1Q-Rev can be published until it is published</a:t>
            </a:r>
            <a:endParaRPr lang="en-AU" dirty="0">
              <a:latin typeface="+mj-lt"/>
            </a:endParaRP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02220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802.1ABcu (LLDP YANG Data Model) will be  liaised soon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>
              <a:solidFill>
                <a:srgbClr val="00B050"/>
              </a:solidFill>
            </a:endParaRPr>
          </a:p>
          <a:p>
            <a:pPr lvl="1"/>
            <a:r>
              <a:rPr lang="en-AU" dirty="0"/>
              <a:t>Motion approving IEEE 802.1ABcu liaison to SC 6 for information when the SA Ballot starts approved by EC in Mar 2021</a:t>
            </a:r>
          </a:p>
          <a:p>
            <a:pPr lvl="1"/>
            <a:r>
              <a:rPr lang="en-AU" dirty="0"/>
              <a:t>(Jul 2021) Will be sent this week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6891323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15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907975071"/>
              </p:ext>
            </p:extLst>
          </p:nvPr>
        </p:nvGraphicFramePr>
        <p:xfrm>
          <a:off x="152399" y="1524000"/>
          <a:ext cx="8839199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2"/>
                          </a:solidFill>
                          <a:latin typeface="+mj-lt"/>
                        </a:rPr>
                        <a:t>Jun 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8</a:t>
                      </a:r>
                      <a:r>
                        <a:rPr lang="en-AU" sz="1600" b="0" kern="1200" baseline="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Apr 19</a:t>
                      </a: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6279912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 18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1553744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18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123489169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819191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Jun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4830581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.3cq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D3.2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4093807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.3cm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25313859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 Sep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538735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Dec 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17 Nov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018114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.3.2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Feb</a:t>
                      </a:r>
                      <a:r>
                        <a:rPr lang="en-GB" sz="1600" baseline="0" dirty="0">
                          <a:solidFill>
                            <a:schemeClr val="tx1"/>
                          </a:solidFill>
                          <a:latin typeface="+mj-lt"/>
                        </a:rPr>
                        <a:t> 19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kern="1200" dirty="0">
                        <a:solidFill>
                          <a:schemeClr val="accent2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14 Dec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>
                          <a:solidFill>
                            <a:schemeClr val="tx1"/>
                          </a:solidFill>
                          <a:latin typeface="+mj-lt"/>
                        </a:rPr>
                        <a:t>18 Oct 21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70987547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850855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 has 15 standards in the pipeline for adoption under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0472166"/>
              </p:ext>
            </p:extLst>
          </p:nvPr>
        </p:nvGraphicFramePr>
        <p:xfrm>
          <a:off x="152399" y="1524000"/>
          <a:ext cx="8839199" cy="22555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495615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873636707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Oct 20</a:t>
                      </a:r>
                      <a:endParaRPr lang="en-GB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4836445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D3.1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600" dirty="0">
                          <a:solidFill>
                            <a:schemeClr val="tx1"/>
                          </a:solidFill>
                          <a:latin typeface="+mj-lt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518721173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Jan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38328745"/>
                  </a:ext>
                </a:extLst>
              </a:tr>
              <a:tr h="290122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.3cp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+mn-cs"/>
                        </a:rPr>
                        <a:t>D3.0</a:t>
                      </a:r>
                    </a:p>
                  </a:txBody>
                  <a:tcPr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60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Feb 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356061284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6088691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802.3cb-2018 FDIS ballot closes on 11 Nov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802.3cb D3.0 was liaised in June 2017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3cb-2018</a:t>
            </a:r>
            <a:r>
              <a:rPr lang="en-AU" dirty="0"/>
              <a:t> 60-day ballot passed on 8 April 2019 (N16914)</a:t>
            </a:r>
          </a:p>
          <a:p>
            <a:pPr lvl="2"/>
            <a:r>
              <a:rPr lang="en-AU" dirty="0"/>
              <a:t>Passed 8/0/9 on need for ISO standard</a:t>
            </a:r>
          </a:p>
          <a:p>
            <a:pPr lvl="2"/>
            <a:r>
              <a:rPr lang="en-AU" dirty="0"/>
              <a:t>Passed 6/1/10 on support for submission to FDIS</a:t>
            </a:r>
          </a:p>
          <a:p>
            <a:pPr lvl="2"/>
            <a:r>
              <a:rPr lang="en-AU" dirty="0"/>
              <a:t>China NB voted “no” with comments; response was sent in June 2019 (N16971)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11 Nov 2021</a:t>
            </a:r>
          </a:p>
          <a:p>
            <a:pPr lvl="1"/>
            <a:r>
              <a:rPr lang="en-AU" dirty="0"/>
              <a:t>Was holding off until FDIS approval of IEEE Std 802.3-2018, but was submitted for restart by Jodi Haasz (IEEE Staff) in Aug 2020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1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3320836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802.3bt-2018 FDIS ballot closes on 11 Nov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802.3bt D3.2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Submission approved in Mar 2019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3cd-2018</a:t>
            </a:r>
            <a:r>
              <a:rPr lang="en-AU" dirty="0"/>
              <a:t> 60-day ballot passed on 17 Oct 2020 (N17340)</a:t>
            </a:r>
          </a:p>
          <a:p>
            <a:pPr lvl="2"/>
            <a:r>
              <a:rPr lang="en-AU" dirty="0"/>
              <a:t>Passed 7/0/10 on need for ISO standard</a:t>
            </a:r>
          </a:p>
          <a:p>
            <a:pPr lvl="2"/>
            <a:r>
              <a:rPr lang="en-AU" dirty="0"/>
              <a:t>Passed 6/0/11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11 Nov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2</a:t>
            </a:r>
            <a:endParaRPr lang="en-AU" dirty="0"/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1067491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802.3cd-2018 FDIS ballot closes on 11 Nov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802.3cd D3.0 was liaised in Feb 2018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3bt-2018</a:t>
            </a:r>
            <a:r>
              <a:rPr lang="en-AU" dirty="0"/>
              <a:t> 60-day ballot passed on 17 Oct 2020 (N17339)</a:t>
            </a:r>
          </a:p>
          <a:p>
            <a:pPr lvl="2"/>
            <a:r>
              <a:rPr lang="en-AU" dirty="0"/>
              <a:t>Passed 7/0/10 on need for ISO standard</a:t>
            </a:r>
          </a:p>
          <a:p>
            <a:pPr lvl="2"/>
            <a:r>
              <a:rPr lang="en-AU" dirty="0"/>
              <a:t>Passed 6/0/11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11 Nov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3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7100209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802.3cn-2019 FDIS ballot closes 8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802.3cn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3cn-2019</a:t>
            </a:r>
            <a:r>
              <a:rPr lang="en-AU" dirty="0"/>
              <a:t> 60-day ballot passed on 14 Dec 2020 (N17447)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4:2021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8958355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802.3cg-2019 FDIS ballot closes </a:t>
            </a:r>
            <a:r>
              <a:rPr lang="en-AU" dirty="0">
                <a:solidFill>
                  <a:schemeClr val="accent2"/>
                </a:solidFill>
              </a:rPr>
              <a:t>17 Nov 2021</a:t>
            </a:r>
            <a:endParaRPr lang="en-AU" dirty="0"/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802.3cg D3.1 was liaised for information in Jun 2019 (N16973)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3cg-2019</a:t>
            </a:r>
            <a:r>
              <a:rPr lang="en-AU" dirty="0"/>
              <a:t> 60-day ballot passed on 14 Dec 2020 (N17444)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17 Nov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5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594260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 has sent 72 standards through the PSDO adoption process, with 39 in-process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7857078"/>
              </p:ext>
            </p:extLst>
          </p:nvPr>
        </p:nvGraphicFramePr>
        <p:xfrm>
          <a:off x="1714500" y="2148840"/>
          <a:ext cx="5791200" cy="3708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930400">
                  <a:extLst>
                    <a:ext uri="{9D8B030D-6E8A-4147-A177-3AD203B41FA5}">
                      <a16:colId xmlns:a16="http://schemas.microsoft.com/office/drawing/2014/main" val="4026387333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1749157900"/>
                    </a:ext>
                  </a:extLst>
                </a:gridCol>
                <a:gridCol w="1930400">
                  <a:extLst>
                    <a:ext uri="{9D8B030D-6E8A-4147-A177-3AD203B41FA5}">
                      <a16:colId xmlns:a16="http://schemas.microsoft.com/office/drawing/2014/main" val="3686578755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WG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Completed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In-process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1862381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34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14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54187023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17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15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643755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9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4314654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802.15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8770993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802.16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3031579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802.19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3715417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802.21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0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790300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802.22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3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dirty="0"/>
                        <a:t>1</a:t>
                      </a:r>
                    </a:p>
                  </a:txBody>
                  <a:tcPr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563602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All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72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b="1" dirty="0"/>
                        <a:t>39</a:t>
                      </a:r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30242636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6921534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802.3cq-2020 FDIS ballot closes 8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802.3cq D3.2 was liaised for information in Dec 2019 (N17086)</a:t>
            </a:r>
          </a:p>
          <a:p>
            <a:pPr lvl="2"/>
            <a:r>
              <a:rPr lang="en-AU" dirty="0"/>
              <a:t>D3.1 was approved by EC but D3.2 was available and so was the version liaised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3cq-2020</a:t>
            </a:r>
            <a:r>
              <a:rPr lang="en-AU" dirty="0"/>
              <a:t> 60-day ballot passed on 14 Dec 2020 (N17448)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6:2021</a:t>
            </a:r>
            <a:endParaRPr lang="en-US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9285825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802.3cm-2020 FDIS ballot closes 8 Sep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802.3cm D3.1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3cm-2020</a:t>
            </a:r>
            <a:r>
              <a:rPr lang="en-AU" dirty="0"/>
              <a:t> 60-day ballot passed on 14 Dec 2020 (N17449)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7:2021</a:t>
            </a:r>
            <a:endParaRPr lang="en-AU" dirty="0">
              <a:solidFill>
                <a:srgbClr val="FF0000"/>
              </a:solidFill>
            </a:endParaRPr>
          </a:p>
          <a:p>
            <a:pPr lvl="1"/>
            <a:endParaRPr lang="en-AU" dirty="0">
              <a:solidFill>
                <a:srgbClr val="FF0000"/>
              </a:solidFill>
            </a:endParaRPr>
          </a:p>
          <a:p>
            <a:endParaRPr lang="en-AU" b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4028433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802.3ch-2020 </a:t>
            </a:r>
            <a:r>
              <a:rPr lang="en-AU" dirty="0"/>
              <a:t>FDIS ballot closes 8 Sep 2021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802.3ch D3.0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3ch-2020</a:t>
            </a:r>
            <a:r>
              <a:rPr lang="en-AU" dirty="0"/>
              <a:t> 60-day ballot passed on 14 Dec 2020 (N17446)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8 Sep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8:2021</a:t>
            </a:r>
            <a:endParaRPr lang="en-AU" dirty="0">
              <a:solidFill>
                <a:srgbClr val="FF0000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328327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802.3ca-2020 FDIS ballot closes </a:t>
            </a:r>
            <a:r>
              <a:rPr lang="en-AU" dirty="0">
                <a:solidFill>
                  <a:schemeClr val="accent2"/>
                </a:solidFill>
              </a:rPr>
              <a:t>17 Nov 2021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802.3ca D3.0 was liaised for information in Dec 2019 (N17086)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3ca-2020</a:t>
            </a:r>
            <a:r>
              <a:rPr lang="en-AU" dirty="0"/>
              <a:t> 60-day ballot passed on 14 Dec 2020 (N17445)</a:t>
            </a:r>
          </a:p>
          <a:p>
            <a:pPr lvl="2"/>
            <a:r>
              <a:rPr lang="en-AU" dirty="0"/>
              <a:t>Passed 9/0/9 on need for ISO standard</a:t>
            </a:r>
          </a:p>
          <a:p>
            <a:pPr lvl="2"/>
            <a:r>
              <a:rPr lang="en-AU" dirty="0"/>
              <a:t>Passed 9/0/9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6"/>
                </a:solidFill>
              </a:rPr>
              <a:t>closes </a:t>
            </a:r>
            <a:r>
              <a:rPr lang="en-AU" dirty="0">
                <a:solidFill>
                  <a:schemeClr val="accent2"/>
                </a:solidFill>
              </a:rPr>
              <a:t>17 Nov 2021</a:t>
            </a:r>
          </a:p>
          <a:p>
            <a:pPr lvl="1"/>
            <a:r>
              <a:rPr lang="en-US" dirty="0"/>
              <a:t>Will be published as ISO/IEC/IEEE 8802-3:2020/</a:t>
            </a:r>
            <a:r>
              <a:rPr lang="en-US" dirty="0" err="1"/>
              <a:t>Amd</a:t>
            </a:r>
            <a:r>
              <a:rPr lang="en-US" dirty="0"/>
              <a:t> 9</a:t>
            </a:r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950359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802.3.2-2019 FDIS closes 18 Oct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802.3.2 D3.0 was liaised for information in Feb 2019 (N16893)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 &amp; response sent</a:t>
            </a:r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3.2-2019</a:t>
            </a:r>
            <a:r>
              <a:rPr lang="en-AU" dirty="0"/>
              <a:t> 60-day ballot passed on 14 Dec 2020 (N17451)</a:t>
            </a:r>
          </a:p>
          <a:p>
            <a:pPr lvl="2"/>
            <a:r>
              <a:rPr lang="en-AU" dirty="0"/>
              <a:t>Passed 8/1/9 on need for ISO standard</a:t>
            </a:r>
          </a:p>
          <a:p>
            <a:pPr lvl="2"/>
            <a:r>
              <a:rPr lang="en-AU" dirty="0"/>
              <a:t>Passed 8/1/9 on support for submission to FDIS</a:t>
            </a:r>
          </a:p>
          <a:p>
            <a:pPr lvl="1"/>
            <a:r>
              <a:rPr lang="en-AU" dirty="0"/>
              <a:t>China NB voted “no” with two comments</a:t>
            </a:r>
          </a:p>
          <a:p>
            <a:pPr lvl="2"/>
            <a:r>
              <a:rPr lang="en-AU" dirty="0"/>
              <a:t>Response sent in Feb 2021 (N17474)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18 Oct 2021</a:t>
            </a:r>
          </a:p>
          <a:p>
            <a:pPr lvl="1"/>
            <a:r>
              <a:rPr lang="en-AU" dirty="0">
                <a:latin typeface="+mj-lt"/>
              </a:rPr>
              <a:t>Will be published as ISO/IEC/IEEE 8802-3-2:20XX</a:t>
            </a:r>
          </a:p>
          <a:p>
            <a:endParaRPr lang="en-AU" b="0" dirty="0">
              <a:solidFill>
                <a:schemeClr val="accent2"/>
              </a:solidFill>
            </a:endParaRPr>
          </a:p>
          <a:p>
            <a:endParaRPr lang="en-AU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4299942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802.3cr is waiting for FDIS to start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802.3cr D3.1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</a:p>
          <a:p>
            <a:pPr lvl="1"/>
            <a:r>
              <a:rPr lang="en-AU" dirty="0"/>
              <a:t>IEEE 802.3cr 60-day ballot passed on 11 Jun 2021 (N17517)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7657921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802.3cu is waiting for FDIS to start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802.3cu D3.0 was liaised in Oct 2020 (N17346)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endParaRPr lang="en-AU" dirty="0">
              <a:solidFill>
                <a:schemeClr val="accent2"/>
              </a:solidFill>
            </a:endParaRPr>
          </a:p>
          <a:p>
            <a:pPr lvl="1"/>
            <a:r>
              <a:rPr lang="en-AU" dirty="0"/>
              <a:t>IEEE 802.3cu 60-day ballot passed on 11 Jun 2021 (N17515)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8/0/11 on support for submission to FDIS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50435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802.3ct draft was liaised for information in Jan 2021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802.3ct D3.1 was liaised in Jan 2021 (N17453)</a:t>
            </a:r>
          </a:p>
          <a:p>
            <a:pPr lvl="1"/>
            <a:r>
              <a:rPr lang="en-AU" dirty="0"/>
              <a:t>(Jul 2021) Will forward to ballot out of EC meeting – it is published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9883879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802.3cv draft was liaised for information in Jan 2021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802.3cv D3.0 was liaised in Jan 2021 (N17453)</a:t>
            </a:r>
          </a:p>
          <a:p>
            <a:pPr lvl="1"/>
            <a:r>
              <a:rPr lang="en-AU" dirty="0"/>
              <a:t>(Jul 2021) Will forward to ballot out of EC meeting – it is published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4873273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802.3cp draft was liaised for information in Feb 2021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IEEE 802.3cp D3.0 was liaised in Feb 2021 (N17475)</a:t>
            </a:r>
          </a:p>
          <a:p>
            <a:pPr lvl="1"/>
            <a:r>
              <a:rPr lang="en-AU" dirty="0"/>
              <a:t>(Jul 2021) Will forward to ballot out of EC meeting – it is probably published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>
              <a:solidFill>
                <a:schemeClr val="accent2"/>
              </a:solidFill>
            </a:endParaRP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40854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34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1596186"/>
              </p:ext>
            </p:extLst>
          </p:nvPr>
        </p:nvGraphicFramePr>
        <p:xfrm>
          <a:off x="762000" y="1722120"/>
          <a:ext cx="76200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3018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0910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36222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Nov 2015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</a:rPr>
                        <a:t>Jan 2016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2013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May 2014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802.1AEbn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Jan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Feb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802.1AX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2015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802.1Xbx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802.1Q-Rev</a:t>
                      </a:r>
                    </a:p>
                  </a:txBody>
                  <a:tcPr marL="115147" marR="115147">
                    <a:lnB w="12700" cmpd="sng"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10444">
                <a:tc>
                  <a:txBody>
                    <a:bodyPr/>
                    <a:lstStyle/>
                    <a:p>
                      <a:r>
                        <a:rPr lang="en-AU" sz="1600" dirty="0"/>
                        <a:t>802.1BA</a:t>
                      </a:r>
                    </a:p>
                  </a:txBody>
                  <a:tcPr marL="115147" marR="115147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>
                    <a:lnL w="12700" cmpd="sng">
                      <a:noFill/>
                    </a:ln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06924699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 has 9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1324362"/>
              </p:ext>
            </p:extLst>
          </p:nvPr>
        </p:nvGraphicFramePr>
        <p:xfrm>
          <a:off x="152399" y="2161466"/>
          <a:ext cx="8839199" cy="3815538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11ax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D6.0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+mn-cs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10 Aug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11md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D3.0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Jan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11 Jun 21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Waiting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7038953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11az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422183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D8.0</a:t>
                      </a:r>
                      <a:endParaRPr lang="en-AU" sz="1600" b="0" dirty="0">
                        <a:solidFill>
                          <a:schemeClr val="tx1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Feb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98636627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1804162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j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9977097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924496195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11be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kern="1200" dirty="0">
                          <a:solidFill>
                            <a:schemeClr val="accent2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Waiting</a:t>
                      </a:r>
                      <a:endParaRPr lang="en-AU" sz="1600" b="0" dirty="0">
                        <a:solidFill>
                          <a:schemeClr val="accent2"/>
                        </a:solidFill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57317765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955917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802.11ax 60-day pre-ballot closes on 10 Aug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D4.0 out of March 2019 meeting (N16974)</a:t>
            </a:r>
          </a:p>
          <a:p>
            <a:pPr lvl="1"/>
            <a:r>
              <a:rPr lang="en-AU" dirty="0"/>
              <a:t>Liaised D6.0 out of Jan 2020 meeting (N17096)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closes 10 Aug 2021 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704826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802.11ay is waiting for start of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Liaised D3.0 out of March 2019 meeting (N16974)</a:t>
            </a:r>
          </a:p>
          <a:p>
            <a:pPr lvl="1"/>
            <a:r>
              <a:rPr lang="en-AU" dirty="0"/>
              <a:t>Liaised D5.0 out of Jan 2020 meeting (N17096)</a:t>
            </a:r>
          </a:p>
          <a:p>
            <a:pPr lvl="1"/>
            <a:r>
              <a:rPr lang="en-AU" dirty="0"/>
              <a:t>Liaised D7.0 out of Jan 2021 meeting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will consider approving after publication; will be published on 30 July 2021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7526330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802.11az will be liaised in the future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Will be liaised in the future</a:t>
            </a:r>
          </a:p>
          <a:p>
            <a:pPr lvl="2"/>
            <a:r>
              <a:rPr lang="en-AU" dirty="0"/>
              <a:t>Draft is not mature as of Mar 2021</a:t>
            </a:r>
          </a:p>
          <a:p>
            <a:pPr lvl="2"/>
            <a:r>
              <a:rPr lang="en-AU" dirty="0"/>
              <a:t>Will send draft when in SA Ballot</a:t>
            </a:r>
          </a:p>
          <a:p>
            <a:pPr lvl="2"/>
            <a:r>
              <a:rPr lang="en-AU" dirty="0"/>
              <a:t>Probably only send at SA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000525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802.11ba is waiting for start of 60-day ballot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Liaised D6.0 in March 2020 (N17157)</a:t>
            </a:r>
          </a:p>
          <a:p>
            <a:pPr lvl="1"/>
            <a:r>
              <a:rPr lang="en-AU" dirty="0"/>
              <a:t>Liaised D8.0 in Feb 2021 (N17479)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pPr lvl="1"/>
            <a:r>
              <a:rPr lang="en-AU" dirty="0"/>
              <a:t>WG motion to enter PSDO process approved in May 2021</a:t>
            </a:r>
          </a:p>
          <a:p>
            <a:pPr lvl="2"/>
            <a:r>
              <a:rPr lang="en-AU" dirty="0"/>
              <a:t>(Jul 2021) EC will considered approving after publication; will be published on 16 Aug 2021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4244939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802.11bb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978290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802.11bc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D1.0 -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06267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802.11bd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At D1.0 only – probably only send at SA Ballot stage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2261085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802.11be will be liaised when appropriate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No approved draft yet – may send after initial WG LB approval (first ballot with versions of all features)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3429902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802.11REVmd </a:t>
            </a:r>
            <a:r>
              <a:rPr lang="en-AU" dirty="0"/>
              <a:t>60 day pre-ballot passed but a response is required</a:t>
            </a:r>
            <a:endParaRPr lang="en-AU" dirty="0">
              <a:solidFill>
                <a:schemeClr val="accent6"/>
              </a:solidFill>
            </a:endParaRP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pPr lvl="1"/>
            <a:r>
              <a:rPr lang="en-AU" dirty="0"/>
              <a:t>802.11REVmd D3.0 was liaised for information in Jan 2020 (N17082)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&amp; response required</a:t>
            </a:r>
            <a:endParaRPr lang="en-AU" dirty="0"/>
          </a:p>
          <a:p>
            <a:pPr lvl="1"/>
            <a:r>
              <a:rPr lang="en-AU" dirty="0"/>
              <a:t>802.</a:t>
            </a:r>
            <a:r>
              <a:rPr lang="en-AU" dirty="0">
                <a:cs typeface="Arial" panose="020B0604020202020204" pitchFamily="34" charset="0"/>
              </a:rPr>
              <a:t>11REV </a:t>
            </a:r>
            <a:r>
              <a:rPr lang="en-AU" dirty="0"/>
              <a:t>60-day ballot passed on 1 Jun 2021 (N17516)</a:t>
            </a:r>
          </a:p>
          <a:p>
            <a:pPr lvl="2"/>
            <a:r>
              <a:rPr lang="en-AU" dirty="0"/>
              <a:t>Passed 9/0/10 on need for ISO standard</a:t>
            </a:r>
          </a:p>
          <a:p>
            <a:pPr lvl="2"/>
            <a:r>
              <a:rPr lang="en-AU" dirty="0"/>
              <a:t>Passed 8/1/10 on support for submission to FDIS</a:t>
            </a:r>
          </a:p>
          <a:p>
            <a:pPr lvl="1"/>
            <a:r>
              <a:rPr lang="en-AU" dirty="0"/>
              <a:t>The China NB voted “no” with 18 comments</a:t>
            </a:r>
          </a:p>
          <a:p>
            <a:pPr lvl="2"/>
            <a:r>
              <a:rPr lang="en-AU" dirty="0">
                <a:latin typeface="+mj-lt"/>
              </a:rPr>
              <a:t>(Jul 2021) A response has been drafted for approval by the IEEE 802 EC</a:t>
            </a:r>
            <a:endParaRPr lang="en-AU" dirty="0"/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waiting</a:t>
            </a:r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98171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34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86262479"/>
              </p:ext>
            </p:extLst>
          </p:nvPr>
        </p:nvGraphicFramePr>
        <p:xfrm>
          <a:off x="761999" y="1712149"/>
          <a:ext cx="7696200" cy="46024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Sep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</a:t>
                      </a: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802.1Qbv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802.1AB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/>
                        <a:t>802.1Qca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802.1Qbu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9611423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59995518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802.1Qcd</a:t>
                      </a:r>
                      <a:endParaRPr lang="en-AU" sz="1600" b="0" dirty="0"/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2016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Dec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11981302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802.1Q-Cor1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02007147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802.1AC-Rev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May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2018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729895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802d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96309453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GB" sz="1600" dirty="0"/>
                        <a:t>802.1AX/Cor1 </a:t>
                      </a:r>
                      <a:endParaRPr lang="en-AU" sz="1600" b="0" dirty="0"/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247143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802.1AEcg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Aug 18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269689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5311513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802.15 has zero standards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81509037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0668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797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 err="1">
                          <a:latin typeface="+mj-lt"/>
                        </a:rPr>
                        <a:t>Std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pPr algn="l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  <a:cs typeface="Arial" panose="020B0604020202020204" pitchFamily="34" charset="0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accent2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-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915227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802.19 has not yet considered submissions to the PSDO process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25374068"/>
              </p:ext>
            </p:extLst>
          </p:nvPr>
        </p:nvGraphicFramePr>
        <p:xfrm>
          <a:off x="152399" y="1600200"/>
          <a:ext cx="8839199" cy="91440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5280">
                <a:tc>
                  <a:txBody>
                    <a:bodyPr/>
                    <a:lstStyle/>
                    <a:p>
                      <a:endParaRPr lang="en-AU" sz="160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AU" sz="1600" b="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accent2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endParaRPr lang="en-AU" sz="160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6824721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6170BC-2A21-434B-B4B8-793B04EA29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Should IEEE 802.19.3 be submitted into the PSDO process?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07A30F2-6BFD-4952-B210-854035FDFD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/>
            <a:r>
              <a:rPr lang="en-AU" dirty="0"/>
              <a:t>Recently IEEE 802.19.3 was published</a:t>
            </a:r>
          </a:p>
          <a:p>
            <a:pPr lvl="1"/>
            <a:r>
              <a:rPr lang="en-AU" dirty="0"/>
              <a:t>The </a:t>
            </a:r>
            <a:r>
              <a:rPr lang="en-US" sz="1800" dirty="0">
                <a:effectLst/>
                <a:latin typeface="+mj-lt"/>
                <a:ea typeface="Calibri" panose="020F0502020204030204" pitchFamily="34" charset="0"/>
              </a:rPr>
              <a:t>Task Group Chair &amp; Task Group Editor expressed interest in submitting it via the PSDO process via the WG Chair</a:t>
            </a:r>
            <a:endParaRPr lang="en-AU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4898D6A-0591-43C3-B10B-65E8FBAD5CEC}"/>
              </a:ext>
            </a:extLst>
          </p:cNvPr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Andrew Myles, Cisco</a:t>
            </a:r>
            <a:endParaRPr lang="en-US" dirty="0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5D1256B-09D7-4F0D-862B-F412C60A2405}"/>
              </a:ext>
            </a:extLst>
          </p:cNvPr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EF4002E7-DB4D-4CC3-8382-1939D19420D8}" type="slidenum">
              <a:rPr lang="en-US" smtClean="0"/>
              <a:pPr>
                <a:defRPr/>
              </a:pPr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3321359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>
                <a:solidFill>
                  <a:schemeClr val="accent6"/>
                </a:solidFill>
              </a:rPr>
              <a:t>IEEE 802.22 has one standard in the pipeline for adoption under the PSDO</a:t>
            </a:r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2925888"/>
              </p:ext>
            </p:extLst>
          </p:nvPr>
        </p:nvGraphicFramePr>
        <p:xfrm>
          <a:off x="152399" y="1600200"/>
          <a:ext cx="8839199" cy="93872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2192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8273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32114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561571"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802</a:t>
                      </a:r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Last draft liaised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 sz="1600" dirty="0"/>
                    </a:p>
                  </a:txBody>
                  <a:tcPr marL="115147" marR="115147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600" dirty="0">
                          <a:latin typeface="+mj-lt"/>
                        </a:rPr>
                        <a:t>60-day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pre-ballot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5-month</a:t>
                      </a:r>
                      <a:br>
                        <a:rPr lang="en-AU" sz="1600" dirty="0">
                          <a:latin typeface="+mj-lt"/>
                        </a:rPr>
                      </a:br>
                      <a:r>
                        <a:rPr lang="en-AU" sz="1600" dirty="0">
                          <a:latin typeface="+mj-lt"/>
                        </a:rPr>
                        <a:t>FDIS ballot</a:t>
                      </a:r>
                    </a:p>
                  </a:txBody>
                  <a:tcPr marL="115147" marR="115147"/>
                </a:tc>
                <a:tc hMerge="1">
                  <a:txBody>
                    <a:bodyPr/>
                    <a:lstStyle/>
                    <a:p>
                      <a:endParaRPr lang="en-A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latin typeface="+mj-lt"/>
                        </a:rPr>
                        <a:t>Comments</a:t>
                      </a:r>
                      <a:r>
                        <a:rPr lang="en-AU" sz="1600" baseline="0" dirty="0">
                          <a:latin typeface="+mj-lt"/>
                        </a:rPr>
                        <a:t> resolved</a:t>
                      </a:r>
                      <a:endParaRPr lang="en-AU" sz="1600" dirty="0">
                        <a:latin typeface="+mj-lt"/>
                      </a:endParaRPr>
                    </a:p>
                  </a:txBody>
                  <a:tcPr marL="0" marR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9602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.22-REV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D8.0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Nov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Passed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17 Oct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accent2"/>
                          </a:solidFill>
                          <a:latin typeface="+mj-lt"/>
                        </a:rPr>
                        <a:t>Closes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chemeClr val="tx1"/>
                          </a:solidFill>
                          <a:latin typeface="+mj-lt"/>
                        </a:rPr>
                        <a:t>9 Dec 21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>
                          <a:solidFill>
                            <a:srgbClr val="00B050"/>
                          </a:solidFill>
                          <a:latin typeface="+mj-lt"/>
                        </a:rPr>
                        <a:t>Dec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867565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802.22-2019 FDIS ballot closes on 9 Dec 2021</a:t>
            </a:r>
          </a:p>
        </p:txBody>
      </p:sp>
      <p:sp>
        <p:nvSpPr>
          <p:cNvPr id="10" name="Content Placeholder 9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AU" dirty="0"/>
              <a:t>Drafts </a:t>
            </a:r>
            <a:r>
              <a:rPr lang="en-GB" dirty="0"/>
              <a:t>sent to SC 6</a:t>
            </a:r>
            <a:r>
              <a:rPr lang="en-AU" dirty="0"/>
              <a:t>: </a:t>
            </a:r>
            <a:r>
              <a:rPr lang="en-AU" dirty="0">
                <a:solidFill>
                  <a:srgbClr val="00B050"/>
                </a:solidFill>
              </a:rPr>
              <a:t>sent</a:t>
            </a:r>
          </a:p>
          <a:p>
            <a:pPr lvl="1"/>
            <a:r>
              <a:rPr lang="en-AU" dirty="0"/>
              <a:t>D8.0 sent in Nov 2019 (N17064)</a:t>
            </a:r>
          </a:p>
          <a:p>
            <a:r>
              <a:rPr lang="en-US" dirty="0"/>
              <a:t>60-day</a:t>
            </a:r>
            <a:r>
              <a:rPr lang="en-AU" dirty="0"/>
              <a:t> pre-ballot: </a:t>
            </a:r>
            <a:r>
              <a:rPr lang="en-AU" dirty="0">
                <a:solidFill>
                  <a:srgbClr val="00B050"/>
                </a:solidFill>
              </a:rPr>
              <a:t>passed</a:t>
            </a:r>
            <a:r>
              <a:rPr lang="en-AU" dirty="0">
                <a:solidFill>
                  <a:schemeClr val="accent2"/>
                </a:solidFill>
              </a:rPr>
              <a:t> </a:t>
            </a:r>
            <a:r>
              <a:rPr lang="en-AU" dirty="0">
                <a:solidFill>
                  <a:srgbClr val="00B050"/>
                </a:solidFill>
              </a:rPr>
              <a:t>&amp; response sent</a:t>
            </a:r>
          </a:p>
          <a:p>
            <a:pPr lvl="1"/>
            <a:r>
              <a:rPr lang="en-AU" dirty="0"/>
              <a:t>IEEE 802.22-2019 passed on 16 Oct 2020 (N17342)</a:t>
            </a:r>
          </a:p>
          <a:p>
            <a:pPr lvl="2"/>
            <a:r>
              <a:rPr lang="en-AU" dirty="0"/>
              <a:t>Passed 6/0/11 on need for ISO standard</a:t>
            </a:r>
          </a:p>
          <a:p>
            <a:pPr lvl="2"/>
            <a:r>
              <a:rPr lang="en-AU" dirty="0"/>
              <a:t>Passed 5/1/11 on support for submission to FDIS</a:t>
            </a:r>
          </a:p>
          <a:p>
            <a:pPr lvl="2"/>
            <a:r>
              <a:rPr lang="en-AU" dirty="0"/>
              <a:t>China NB voted “no” with comments; response was approved in Nov 2020</a:t>
            </a:r>
          </a:p>
          <a:p>
            <a:pPr lvl="1"/>
            <a:r>
              <a:rPr lang="en-AU" dirty="0"/>
              <a:t>Comment resolution was approved by 802 EC in Nov 2020 and sent in late Dec 2020 (N17405)</a:t>
            </a:r>
          </a:p>
          <a:p>
            <a:r>
              <a:rPr lang="en-AU" dirty="0"/>
              <a:t>FDIS ballot: </a:t>
            </a:r>
            <a:r>
              <a:rPr lang="en-AU" dirty="0">
                <a:solidFill>
                  <a:schemeClr val="accent2"/>
                </a:solidFill>
              </a:rPr>
              <a:t>closes 9 Dec 2021</a:t>
            </a:r>
          </a:p>
          <a:p>
            <a:pPr lvl="1"/>
            <a:r>
              <a:rPr lang="en-US" dirty="0"/>
              <a:t>Will be published as ISO/IEC/IEEE 8802-22:2021</a:t>
            </a:r>
            <a:endParaRPr lang="en-AU" dirty="0"/>
          </a:p>
          <a:p>
            <a:endParaRPr lang="en-AU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FCE5288C-F87B-4810-A6B2-740CE13BD34D}" type="slidenum">
              <a:rPr lang="en-US" smtClean="0"/>
              <a:pPr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01489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802.1 WG has sent 34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7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1715786"/>
              </p:ext>
            </p:extLst>
          </p:nvPr>
        </p:nvGraphicFramePr>
        <p:xfrm>
          <a:off x="761999" y="1712149"/>
          <a:ext cx="7696200" cy="393192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5240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118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03671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802.1CB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6239261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802.1Qci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9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Dec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 19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405036956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802.1Qch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20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Jan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3 Jan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324006233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802c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Feb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26 Dec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042115409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802.1CM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27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 Jun 19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4007912991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802.1AR-Rev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Oct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14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Nov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9725692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>
                          <a:latin typeface="+mj-lt"/>
                          <a:cs typeface="Arial" panose="020B0604020202020204" pitchFamily="34" charset="0"/>
                        </a:rPr>
                        <a:t>802.1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AC/Cor-1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n/a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17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Mar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4114107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802.1Q-2018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4 May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Jun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2496566975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Arial" panose="020B0604020202020204" pitchFamily="34" charset="0"/>
                        </a:rPr>
                        <a:t>802.1AE-Rev</a:t>
                      </a: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</a:t>
                      </a: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95207884"/>
                  </a:ext>
                </a:extLst>
              </a:tr>
              <a:tr h="291598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dirty="0"/>
                        <a:t>802.</a:t>
                      </a:r>
                      <a:r>
                        <a:rPr lang="en-AU" sz="1600" dirty="0">
                          <a:cs typeface="Arial" panose="020B0604020202020204" pitchFamily="34" charset="0"/>
                        </a:rPr>
                        <a:t>1Xck</a:t>
                      </a:r>
                      <a:r>
                        <a:rPr lang="en-AU" sz="1600" dirty="0"/>
                        <a:t> </a:t>
                      </a:r>
                      <a:endParaRPr lang="en-AU" sz="16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Arial" panose="020B0604020202020204" pitchFamily="34" charset="0"/>
                      </a:endParaRPr>
                    </a:p>
                  </a:txBody>
                  <a:tcPr marL="115147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11 Mar 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26 Jun 20</a:t>
                      </a: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1471972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76429866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8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17170973"/>
              </p:ext>
            </p:extLst>
          </p:nvPr>
        </p:nvGraphicFramePr>
        <p:xfrm>
          <a:off x="761999" y="1817511"/>
          <a:ext cx="7696200" cy="4477926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/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2013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2014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Mar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2017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Mar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 2019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Jul 2020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60952478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802.3.1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Oct 2014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Jun 2015</a:t>
                      </a:r>
                      <a:endParaRPr lang="en-AU" sz="1600" b="0" dirty="0">
                        <a:solidFill>
                          <a:srgbClr val="00B050"/>
                        </a:solidFill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Apr</a:t>
                      </a: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 2015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802.3bw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2016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Sep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802.3bp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48985805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802.3bq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85126161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802.3br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514827558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802.3by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Jan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774990739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802.3bz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Feb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Oct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88842586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dirty="0"/>
                        <a:t>802.3/</a:t>
                      </a:r>
                      <a:r>
                        <a:rPr lang="en-AU" sz="1600" dirty="0" err="1"/>
                        <a:t>Cor</a:t>
                      </a:r>
                      <a:r>
                        <a:rPr lang="en-AU" sz="1600" dirty="0"/>
                        <a:t> 1 </a:t>
                      </a:r>
                      <a:endParaRPr lang="en-AU" sz="1600" b="0" dirty="0">
                        <a:latin typeface="+mj-lt"/>
                        <a:cs typeface="Arial" panose="020B0604020202020204" pitchFamily="34" charset="0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-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</a:rPr>
                        <a:t>Nov 2017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623052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2847302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dirty="0"/>
              <a:t>IEEE 802.3 WG has sent 17 standards completely through the PSDO adoption process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/>
              <a:t>Andrew Myles, Cisco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r>
              <a:rPr lang="en-US"/>
              <a:t>Slide </a:t>
            </a:r>
            <a:fld id="{EF4002E7-DB4D-4CC3-8382-1939D19420D8}" type="slidenum">
              <a:rPr lang="en-US" smtClean="0"/>
              <a:pPr/>
              <a:t>9</a:t>
            </a:fld>
            <a:endParaRPr lang="en-US"/>
          </a:p>
        </p:txBody>
      </p:sp>
      <p:graphicFrame>
        <p:nvGraphicFramePr>
          <p:cNvPr id="6" name="Content Placeholder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581295651"/>
              </p:ext>
            </p:extLst>
          </p:nvPr>
        </p:nvGraphicFramePr>
        <p:xfrm>
          <a:off x="761999" y="1828800"/>
          <a:ext cx="7696200" cy="2718741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37160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06420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13019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7719">
                <a:tc>
                  <a:txBody>
                    <a:bodyPr/>
                    <a:lstStyle/>
                    <a:p>
                      <a:r>
                        <a:rPr lang="en-AU" sz="1600" dirty="0"/>
                        <a:t>IEEE 802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standard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600" dirty="0"/>
                        <a:t>60-day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pre-ballot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5-month</a:t>
                      </a:r>
                      <a:br>
                        <a:rPr lang="en-AU" sz="1600" dirty="0"/>
                      </a:br>
                      <a:r>
                        <a:rPr lang="en-AU" sz="1600" dirty="0"/>
                        <a:t>FDIS ballot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AU" sz="1600" dirty="0"/>
                        <a:t>Comments</a:t>
                      </a:r>
                      <a:r>
                        <a:rPr lang="en-AU" sz="1600" baseline="0" dirty="0"/>
                        <a:t> resolved by IEEE</a:t>
                      </a:r>
                      <a:endParaRPr lang="en-AU" sz="1600" dirty="0"/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Apr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802.3bv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Aug 17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GB" sz="1600" b="0" dirty="0">
                          <a:solidFill>
                            <a:schemeClr val="tx1"/>
                          </a:solidFill>
                          <a:latin typeface="+mj-lt"/>
                        </a:rPr>
                        <a:t>802.3bu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Aug 17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0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baseline="0" dirty="0">
                          <a:solidFill>
                            <a:srgbClr val="00B050"/>
                          </a:solidFill>
                          <a:latin typeface="+mj-lt"/>
                        </a:rPr>
                        <a:t>Sep 18</a:t>
                      </a:r>
                      <a:endParaRPr lang="en-AU" sz="1600" b="0" dirty="0">
                        <a:solidFill>
                          <a:srgbClr val="00B050"/>
                        </a:solidFill>
                        <a:latin typeface="+mj-lt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dirty="0">
                          <a:solidFill>
                            <a:srgbClr val="00B050"/>
                          </a:solidFill>
                          <a:latin typeface="+mj-lt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802.3bs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1748773060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802.3cc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Dec 18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n/a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862746817"/>
                  </a:ext>
                </a:extLst>
              </a:tr>
              <a:tr h="351837">
                <a:tc>
                  <a:txBody>
                    <a:bodyPr/>
                    <a:lstStyle/>
                    <a:p>
                      <a:r>
                        <a:rPr lang="en-AU" sz="1600" b="0" dirty="0">
                          <a:latin typeface="+mj-lt"/>
                          <a:cs typeface="Arial" panose="020B0604020202020204" pitchFamily="34" charset="0"/>
                        </a:rPr>
                        <a:t>802.3-rev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baseline="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Apr 19</a:t>
                      </a:r>
                      <a:endParaRPr lang="en-AU" sz="1600" b="0" kern="1200" dirty="0">
                        <a:solidFill>
                          <a:srgbClr val="00B050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Jul 20</a:t>
                      </a:r>
                    </a:p>
                  </a:txBody>
                  <a:tcPr marL="115147" marR="115147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AU" sz="1600" b="0" kern="1200" dirty="0">
                          <a:solidFill>
                            <a:srgbClr val="00B050"/>
                          </a:solidFill>
                          <a:latin typeface="+mn-lt"/>
                          <a:ea typeface="+mn-ea"/>
                          <a:cs typeface="+mn-cs"/>
                        </a:rPr>
                        <a:t>Nov 2020</a:t>
                      </a:r>
                    </a:p>
                  </a:txBody>
                  <a:tcPr marL="115147" marR="115147"/>
                </a:tc>
                <a:extLst>
                  <a:ext uri="{0D108BD9-81ED-4DB2-BD59-A6C34878D82A}">
                    <a16:rowId xmlns:a16="http://schemas.microsoft.com/office/drawing/2014/main" val="315861158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49870526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C:\Documents and Settings\dstanley\My Documents\2005Jan\802-11-Submission.pot</Template>
  <TotalTime>0</TotalTime>
  <Words>5167</Words>
  <Application>Microsoft Office PowerPoint</Application>
  <PresentationFormat>On-screen Show (4:3)</PresentationFormat>
  <Paragraphs>1241</Paragraphs>
  <Slides>64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64</vt:i4>
      </vt:variant>
    </vt:vector>
  </HeadingPairs>
  <TitlesOfParts>
    <vt:vector size="67" baseType="lpstr">
      <vt:lpstr>Arial</vt:lpstr>
      <vt:lpstr>Times New Roman</vt:lpstr>
      <vt:lpstr>802-11-Submission</vt:lpstr>
      <vt:lpstr>IEEE 802 status report to ISO/IEC JTC 1/SC 6 for SC 6 meeting in August/September 2021 online</vt:lpstr>
      <vt:lpstr>This report from IEEE 802 summarises issues of mutual interest to SC 6</vt:lpstr>
      <vt:lpstr>Summary of IEEE 802 standards administered through the PSDO process</vt:lpstr>
      <vt:lpstr>IEEE 802 has sent 72 standards through the PSDO adoption process, with 39 in-process</vt:lpstr>
      <vt:lpstr>IEEE 802.1 WG has sent 34 standards completely through the PSDO adoption process</vt:lpstr>
      <vt:lpstr>IEEE 802.1 WG has sent 34 standards completely through the PSDO adoption process</vt:lpstr>
      <vt:lpstr>IEEE 802.1 WG has sent 34 standards completely through the PSDO adoption process</vt:lpstr>
      <vt:lpstr>IEEE 802.3 WG has sent 17 standards completely through the PSDO adoption process</vt:lpstr>
      <vt:lpstr>IEEE 802.3 WG has sent 17 standards completely through the PSDO adoption process</vt:lpstr>
      <vt:lpstr>IEEE 802.11 WG has sent 12 standards completely through the PSDO adoption process</vt:lpstr>
      <vt:lpstr>IEEE 802.15 WG has sent three standards  completely through the PSDO adoption process</vt:lpstr>
      <vt:lpstr>IEEE 802.16 WG has sent zero standards completely through the PSDO adoption process</vt:lpstr>
      <vt:lpstr>IEEE 802.19 WG has sent zero standards completely through the PSDO adoption process</vt:lpstr>
      <vt:lpstr>IEEE 802.21 WG has sent three standards completely through the PSDO adoption process</vt:lpstr>
      <vt:lpstr>IEEE 802.22 WG has sent three standards completely through the PSDO adoption process</vt:lpstr>
      <vt:lpstr>IEEE 802 continues to notify SC 6 of various new projects</vt:lpstr>
      <vt:lpstr>IEEE 802.1 has 14 standards in the pipeline for adoption under the PSDO</vt:lpstr>
      <vt:lpstr>IEEE 802.1 has 14 standards in the pipeline for adoption under the PSDO</vt:lpstr>
      <vt:lpstr>IEEE 802.1Qcc FDIS ballot closes 8 Sep 2021</vt:lpstr>
      <vt:lpstr>IEEE 802.1Qcp-2018 FDIS ballot closes 29 July 2021</vt:lpstr>
      <vt:lpstr>IEEE 802.1Qcy-2019 FDIS ballot closes 29 July 2021</vt:lpstr>
      <vt:lpstr>IEEE 802.1AS-Rev FDIS ballot closes 16 Sep 2021</vt:lpstr>
      <vt:lpstr>IEEE 802.1AX-REV FDIS ballot closes 29 July 2021</vt:lpstr>
      <vt:lpstr>IEEE 802.1Q-REV will liaised soon …</vt:lpstr>
      <vt:lpstr>IEEE 802.1Qcx will be included in IEEE 802.1Q-Rev rather than a separate submission</vt:lpstr>
      <vt:lpstr>IEEE 802.1X-2020 FDIS ballot closes 17 Nov 2021</vt:lpstr>
      <vt:lpstr>IEEE 802.1CMde FDIS ballot closes 8 Sep 2021</vt:lpstr>
      <vt:lpstr>IEEE 802.1AE-2018/Cor1-2020 was published in June 2021</vt:lpstr>
      <vt:lpstr>IEEE 802.1Qcr will be included in IEEE 802.1Q-Rev rather than a separate submission</vt:lpstr>
      <vt:lpstr>IEEE 802.1CS 60-day ballot closes 31 Jul 2021</vt:lpstr>
      <vt:lpstr>IEEE 802.1Qcz was liaised in Aug 2020</vt:lpstr>
      <vt:lpstr>IEEE 802.1ABcu (LLDP YANG Data Model) will be  liaised soon</vt:lpstr>
      <vt:lpstr>IEEE 802.3 has 15 standards in the pipeline for adoption under the PSDO process</vt:lpstr>
      <vt:lpstr>IEEE 802.3 has 15 standards in the pipeline for adoption under the PSDO process</vt:lpstr>
      <vt:lpstr>IEEE 802.3cb-2018 FDIS ballot closes on 11 Nov 2021</vt:lpstr>
      <vt:lpstr>IEEE 802.3bt-2018 FDIS ballot closes on 11 Nov 2021</vt:lpstr>
      <vt:lpstr>IEEE 802.3cd-2018 FDIS ballot closes on 11 Nov 2021</vt:lpstr>
      <vt:lpstr>IEEE 802.3cn-2019 FDIS ballot closes 8 Sep 2021</vt:lpstr>
      <vt:lpstr>IEEE 802.3cg-2019 FDIS ballot closes 17 Nov 2021</vt:lpstr>
      <vt:lpstr>IEEE 802.3cq-2020 FDIS ballot closes 8 Sep 2021</vt:lpstr>
      <vt:lpstr>IEEE 802.3cm-2020 FDIS ballot closes 8 Sep 2021</vt:lpstr>
      <vt:lpstr>IEEE 802.3ch-2020 FDIS ballot closes 8 Sep 2021</vt:lpstr>
      <vt:lpstr>IEEE 802.3ca-2020 FDIS ballot closes 17 Nov 2021</vt:lpstr>
      <vt:lpstr>IEEE 802.3.2-2019 FDIS closes 18 Oct 2021</vt:lpstr>
      <vt:lpstr>IEEE 802.3cr is waiting for FDIS to start</vt:lpstr>
      <vt:lpstr>IEEE 802.3cu is waiting for FDIS to start</vt:lpstr>
      <vt:lpstr>IEEE 802.3ct draft was liaised for information in Jan 2021</vt:lpstr>
      <vt:lpstr>IEEE 802.3cv draft was liaised for information in Jan 2021</vt:lpstr>
      <vt:lpstr>IEEE 802.3cp draft was liaised for information in Feb 2021</vt:lpstr>
      <vt:lpstr>IEEE 802.11 has 9 standards in the pipeline for adoption under the PSDO</vt:lpstr>
      <vt:lpstr>IEEE 802.11ax 60-day pre-ballot closes on 10 Aug 2021</vt:lpstr>
      <vt:lpstr>IEEE 802.11ay is waiting for start of 60-day ballot</vt:lpstr>
      <vt:lpstr>IEEE 802.11az will be liaised in the future</vt:lpstr>
      <vt:lpstr>IEEE 802.11ba is waiting for start of 60-day ballot</vt:lpstr>
      <vt:lpstr>IEEE 802.11bb will be liaised when appropriate</vt:lpstr>
      <vt:lpstr>IEEE 802.11bc will be liaised when appropriate</vt:lpstr>
      <vt:lpstr>IEEE 802.11bd will be liaised when appropriate</vt:lpstr>
      <vt:lpstr>IEEE 802.11be will be liaised when appropriate</vt:lpstr>
      <vt:lpstr>IEEE 802.11REVmd 60 day pre-ballot passed but a response is required</vt:lpstr>
      <vt:lpstr>IEEE 802.15 has zero standards in the pipeline for adoption under the PSDO</vt:lpstr>
      <vt:lpstr>IEEE 802.19 has not yet considered submissions to the PSDO process</vt:lpstr>
      <vt:lpstr>Should IEEE 802.19.3 be submitted into the PSDO process?</vt:lpstr>
      <vt:lpstr>IEEE 802.22 has one standard in the pipeline for adoption under the PSDO</vt:lpstr>
      <vt:lpstr>IEEE 802.22-2019 FDIS ballot closes on 9 Dec 2021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2011-09-19T06:02:14Z</dcterms:created>
  <dcterms:modified xsi:type="dcterms:W3CDTF">2021-07-20T02:49:52Z</dcterms:modified>
</cp:coreProperties>
</file>