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Lato"/>
      <p:regular r:id="rId21"/>
      <p:bold r:id="rId22"/>
      <p:italic r:id="rId23"/>
      <p:boldItalic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11" Type="http://schemas.openxmlformats.org/officeDocument/2006/relationships/slide" Target="slides/slide6.xml"/><Relationship Id="rId22" Type="http://schemas.openxmlformats.org/officeDocument/2006/relationships/font" Target="fonts/Lato-bold.fntdata"/><Relationship Id="rId10" Type="http://schemas.openxmlformats.org/officeDocument/2006/relationships/slide" Target="slides/slide5.xml"/><Relationship Id="rId21" Type="http://schemas.openxmlformats.org/officeDocument/2006/relationships/font" Target="fonts/Lato-regular.fntdata"/><Relationship Id="rId13" Type="http://schemas.openxmlformats.org/officeDocument/2006/relationships/slide" Target="slides/slide8.xml"/><Relationship Id="rId24" Type="http://schemas.openxmlformats.org/officeDocument/2006/relationships/font" Target="fonts/Lato-boldItalic.fntdata"/><Relationship Id="rId12" Type="http://schemas.openxmlformats.org/officeDocument/2006/relationships/slide" Target="slides/slide7.xml"/><Relationship Id="rId23" Type="http://schemas.openxmlformats.org/officeDocument/2006/relationships/font" Target="fonts/La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aleway-italic.fntdata"/><Relationship Id="rId6" Type="http://schemas.openxmlformats.org/officeDocument/2006/relationships/slide" Target="slides/slide1.xml"/><Relationship Id="rId18" Type="http://schemas.openxmlformats.org/officeDocument/2006/relationships/font" Target="fonts/Raleway-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e60799c5f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ge60799c5f6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e60799c5f6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e60799c5f6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7" name="Google Shape;87;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ce1c1252aa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ce1c1252aa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3b41ef75d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ge3b41ef75d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e3b41ef75d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ge3b41ef75d_0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7" name="Shape 57"/>
        <p:cNvGrpSpPr/>
        <p:nvPr/>
      </p:nvGrpSpPr>
      <p:grpSpPr>
        <a:xfrm>
          <a:off x="0" y="0"/>
          <a:ext cx="0" cy="0"/>
          <a:chOff x="0" y="0"/>
          <a:chExt cx="0" cy="0"/>
        </a:xfrm>
      </p:grpSpPr>
      <p:cxnSp>
        <p:nvCxnSpPr>
          <p:cNvPr id="58" name="Google Shape;58;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9" name="Google Shape;59;p11"/>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60" name="Google Shape;60;p11"/>
          <p:cNvSpPr txBox="1"/>
          <p:nvPr>
            <p:ph idx="1" type="body"/>
          </p:nvPr>
        </p:nvSpPr>
        <p:spPr>
          <a:xfrm>
            <a:off x="328017" y="4226025"/>
            <a:ext cx="8388600" cy="3936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61" name="Google Shape;61;p1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2" name="Shape 62"/>
        <p:cNvGrpSpPr/>
        <p:nvPr/>
      </p:nvGrpSpPr>
      <p:grpSpPr>
        <a:xfrm>
          <a:off x="0" y="0"/>
          <a:ext cx="0" cy="0"/>
          <a:chOff x="0" y="0"/>
          <a:chExt cx="0" cy="0"/>
        </a:xfrm>
      </p:grpSpPr>
      <p:cxnSp>
        <p:nvCxnSpPr>
          <p:cNvPr id="63" name="Google Shape;63;p12"/>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4" name="Google Shape;64;p12"/>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5" name="Google Shape;65;p12"/>
          <p:cNvSpPr txBox="1"/>
          <p:nvPr>
            <p:ph hasCustomPrompt="1" type="title"/>
          </p:nvPr>
        </p:nvSpPr>
        <p:spPr>
          <a:xfrm>
            <a:off x="853950" y="1304850"/>
            <a:ext cx="7436100" cy="1538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lnSpc>
                <a:spcPct val="100000"/>
              </a:lnSpc>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6" name="Google Shape;66;p12"/>
          <p:cNvSpPr txBox="1"/>
          <p:nvPr>
            <p:ph idx="1" type="body"/>
          </p:nvPr>
        </p:nvSpPr>
        <p:spPr>
          <a:xfrm>
            <a:off x="853950" y="2919450"/>
            <a:ext cx="7436100" cy="10716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67" name="Google Shape;67;p12"/>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6" name="Shape 16"/>
        <p:cNvGrpSpPr/>
        <p:nvPr/>
      </p:nvGrpSpPr>
      <p:grpSpPr>
        <a:xfrm>
          <a:off x="0" y="0"/>
          <a:ext cx="0" cy="0"/>
          <a:chOff x="0" y="0"/>
          <a:chExt cx="0" cy="0"/>
        </a:xfrm>
      </p:grpSpPr>
      <p:sp>
        <p:nvSpPr>
          <p:cNvPr id="17" name="Google Shape;17;p3"/>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cxnSp>
        <p:nvCxnSpPr>
          <p:cNvPr id="19" name="Google Shape;19;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0" name="Google Shape;20;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1" name="Google Shape;21;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2" name="Google Shape;22;p4"/>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3" name="Google Shape;23;p4"/>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4" name="Google Shape;24;p4"/>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cxnSp>
        <p:nvCxnSpPr>
          <p:cNvPr id="26" name="Google Shape;26;p5"/>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27" name="Google Shape;27;p5"/>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28" name="Google Shape;28;p5"/>
          <p:cNvSpPr txBox="1"/>
          <p:nvPr>
            <p:ph type="title"/>
          </p:nvPr>
        </p:nvSpPr>
        <p:spPr>
          <a:xfrm>
            <a:off x="406425" y="1806825"/>
            <a:ext cx="8296800" cy="15420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lt1"/>
              </a:buClr>
              <a:buSzPts val="4800"/>
              <a:buNone/>
              <a:defRPr sz="4800">
                <a:solidFill>
                  <a:schemeClr val="lt1"/>
                </a:solidFill>
              </a:defRPr>
            </a:lvl1pPr>
            <a:lvl2pPr lvl="1" algn="ctr">
              <a:lnSpc>
                <a:spcPct val="100000"/>
              </a:lnSpc>
              <a:spcBef>
                <a:spcPts val="0"/>
              </a:spcBef>
              <a:spcAft>
                <a:spcPts val="0"/>
              </a:spcAft>
              <a:buClr>
                <a:schemeClr val="lt1"/>
              </a:buClr>
              <a:buSzPts val="4800"/>
              <a:buNone/>
              <a:defRPr sz="4800">
                <a:solidFill>
                  <a:schemeClr val="lt1"/>
                </a:solidFill>
              </a:defRPr>
            </a:lvl2pPr>
            <a:lvl3pPr lvl="2" algn="ctr">
              <a:lnSpc>
                <a:spcPct val="100000"/>
              </a:lnSpc>
              <a:spcBef>
                <a:spcPts val="0"/>
              </a:spcBef>
              <a:spcAft>
                <a:spcPts val="0"/>
              </a:spcAft>
              <a:buClr>
                <a:schemeClr val="lt1"/>
              </a:buClr>
              <a:buSzPts val="4800"/>
              <a:buNone/>
              <a:defRPr sz="4800">
                <a:solidFill>
                  <a:schemeClr val="lt1"/>
                </a:solidFill>
              </a:defRPr>
            </a:lvl3pPr>
            <a:lvl4pPr lvl="3" algn="ctr">
              <a:lnSpc>
                <a:spcPct val="100000"/>
              </a:lnSpc>
              <a:spcBef>
                <a:spcPts val="0"/>
              </a:spcBef>
              <a:spcAft>
                <a:spcPts val="0"/>
              </a:spcAft>
              <a:buClr>
                <a:schemeClr val="lt1"/>
              </a:buClr>
              <a:buSzPts val="4800"/>
              <a:buNone/>
              <a:defRPr sz="4800">
                <a:solidFill>
                  <a:schemeClr val="lt1"/>
                </a:solidFill>
              </a:defRPr>
            </a:lvl4pPr>
            <a:lvl5pPr lvl="4" algn="ctr">
              <a:lnSpc>
                <a:spcPct val="100000"/>
              </a:lnSpc>
              <a:spcBef>
                <a:spcPts val="0"/>
              </a:spcBef>
              <a:spcAft>
                <a:spcPts val="0"/>
              </a:spcAft>
              <a:buClr>
                <a:schemeClr val="lt1"/>
              </a:buClr>
              <a:buSzPts val="4800"/>
              <a:buNone/>
              <a:defRPr sz="4800">
                <a:solidFill>
                  <a:schemeClr val="lt1"/>
                </a:solidFill>
              </a:defRPr>
            </a:lvl5pPr>
            <a:lvl6pPr lvl="5" algn="ctr">
              <a:lnSpc>
                <a:spcPct val="100000"/>
              </a:lnSpc>
              <a:spcBef>
                <a:spcPts val="0"/>
              </a:spcBef>
              <a:spcAft>
                <a:spcPts val="0"/>
              </a:spcAft>
              <a:buClr>
                <a:schemeClr val="lt1"/>
              </a:buClr>
              <a:buSzPts val="4800"/>
              <a:buNone/>
              <a:defRPr sz="4800">
                <a:solidFill>
                  <a:schemeClr val="lt1"/>
                </a:solidFill>
              </a:defRPr>
            </a:lvl6pPr>
            <a:lvl7pPr lvl="6" algn="ctr">
              <a:lnSpc>
                <a:spcPct val="100000"/>
              </a:lnSpc>
              <a:spcBef>
                <a:spcPts val="0"/>
              </a:spcBef>
              <a:spcAft>
                <a:spcPts val="0"/>
              </a:spcAft>
              <a:buClr>
                <a:schemeClr val="lt1"/>
              </a:buClr>
              <a:buSzPts val="4800"/>
              <a:buNone/>
              <a:defRPr sz="4800">
                <a:solidFill>
                  <a:schemeClr val="lt1"/>
                </a:solidFill>
              </a:defRPr>
            </a:lvl7pPr>
            <a:lvl8pPr lvl="7" algn="ctr">
              <a:lnSpc>
                <a:spcPct val="100000"/>
              </a:lnSpc>
              <a:spcBef>
                <a:spcPts val="0"/>
              </a:spcBef>
              <a:spcAft>
                <a:spcPts val="0"/>
              </a:spcAft>
              <a:buClr>
                <a:schemeClr val="lt1"/>
              </a:buClr>
              <a:buSzPts val="4800"/>
              <a:buNone/>
              <a:defRPr sz="4800">
                <a:solidFill>
                  <a:schemeClr val="lt1"/>
                </a:solidFill>
              </a:defRPr>
            </a:lvl8pPr>
            <a:lvl9pPr lvl="8" algn="ctr">
              <a:lnSpc>
                <a:spcPct val="100000"/>
              </a:lnSpc>
              <a:spcBef>
                <a:spcPts val="0"/>
              </a:spcBef>
              <a:spcAft>
                <a:spcPts val="0"/>
              </a:spcAft>
              <a:buClr>
                <a:schemeClr val="lt1"/>
              </a:buClr>
              <a:buSzPts val="4800"/>
              <a:buNone/>
              <a:defRPr sz="4800">
                <a:solidFill>
                  <a:schemeClr val="lt1"/>
                </a:solidFill>
              </a:defRPr>
            </a:lvl9pPr>
          </a:lstStyle>
          <a:p/>
        </p:txBody>
      </p:sp>
      <p:sp>
        <p:nvSpPr>
          <p:cNvPr id="29" name="Google Shape;29;p5"/>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cxnSp>
        <p:nvCxnSpPr>
          <p:cNvPr id="31" name="Google Shape;31;p6"/>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2" name="Google Shape;32;p6"/>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3" name="Google Shape;33;p6"/>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4" name="Google Shape;34;p6"/>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35" name="Google Shape;35;p6"/>
          <p:cNvSpPr txBox="1"/>
          <p:nvPr>
            <p:ph idx="1" type="body"/>
          </p:nvPr>
        </p:nvSpPr>
        <p:spPr>
          <a:xfrm>
            <a:off x="2400303" y="1602675"/>
            <a:ext cx="3071400" cy="3002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6" name="Google Shape;36;p6"/>
          <p:cNvSpPr txBox="1"/>
          <p:nvPr>
            <p:ph idx="2" type="body"/>
          </p:nvPr>
        </p:nvSpPr>
        <p:spPr>
          <a:xfrm>
            <a:off x="5650572" y="1602675"/>
            <a:ext cx="3071400" cy="3002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7" name="Google Shape;37;p6"/>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8" name="Shape 38"/>
        <p:cNvGrpSpPr/>
        <p:nvPr/>
      </p:nvGrpSpPr>
      <p:grpSpPr>
        <a:xfrm>
          <a:off x="0" y="0"/>
          <a:ext cx="0" cy="0"/>
          <a:chOff x="0" y="0"/>
          <a:chExt cx="0" cy="0"/>
        </a:xfrm>
      </p:grpSpPr>
      <p:sp>
        <p:nvSpPr>
          <p:cNvPr id="39" name="Google Shape;39;p7"/>
          <p:cNvSpPr txBox="1"/>
          <p:nvPr>
            <p:ph type="title"/>
          </p:nvPr>
        </p:nvSpPr>
        <p:spPr>
          <a:xfrm>
            <a:off x="303300" y="411575"/>
            <a:ext cx="8520600" cy="6396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0" name="Google Shape;40;p7"/>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1" name="Shape 41"/>
        <p:cNvGrpSpPr/>
        <p:nvPr/>
      </p:nvGrpSpPr>
      <p:grpSpPr>
        <a:xfrm>
          <a:off x="0" y="0"/>
          <a:ext cx="0" cy="0"/>
          <a:chOff x="0" y="0"/>
          <a:chExt cx="0" cy="0"/>
        </a:xfrm>
      </p:grpSpPr>
      <p:cxnSp>
        <p:nvCxnSpPr>
          <p:cNvPr id="42" name="Google Shape;42;p8"/>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3" name="Google Shape;43;p8"/>
          <p:cNvSpPr txBox="1"/>
          <p:nvPr>
            <p:ph type="title"/>
          </p:nvPr>
        </p:nvSpPr>
        <p:spPr>
          <a:xfrm>
            <a:off x="319500" y="936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4" name="Google Shape;44;p8"/>
          <p:cNvSpPr txBox="1"/>
          <p:nvPr>
            <p:ph idx="1" type="body"/>
          </p:nvPr>
        </p:nvSpPr>
        <p:spPr>
          <a:xfrm>
            <a:off x="319500" y="1846804"/>
            <a:ext cx="2808000" cy="28062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5" name="Google Shape;45;p8"/>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6" name="Shape 46"/>
        <p:cNvGrpSpPr/>
        <p:nvPr/>
      </p:nvGrpSpPr>
      <p:grpSpPr>
        <a:xfrm>
          <a:off x="0" y="0"/>
          <a:ext cx="0" cy="0"/>
          <a:chOff x="0" y="0"/>
          <a:chExt cx="0" cy="0"/>
        </a:xfrm>
      </p:grpSpPr>
      <p:cxnSp>
        <p:nvCxnSpPr>
          <p:cNvPr id="47" name="Google Shape;47;p9"/>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83103" y="712141"/>
            <a:ext cx="6244200" cy="38355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lt1"/>
              </a:buClr>
              <a:buSzPts val="4800"/>
              <a:buNone/>
              <a:defRPr sz="4800">
                <a:solidFill>
                  <a:schemeClr val="lt1"/>
                </a:solidFill>
              </a:defRPr>
            </a:lvl1pPr>
            <a:lvl2pPr lvl="1" algn="l">
              <a:lnSpc>
                <a:spcPct val="100000"/>
              </a:lnSpc>
              <a:spcBef>
                <a:spcPts val="0"/>
              </a:spcBef>
              <a:spcAft>
                <a:spcPts val="0"/>
              </a:spcAft>
              <a:buClr>
                <a:schemeClr val="lt1"/>
              </a:buClr>
              <a:buSzPts val="4800"/>
              <a:buNone/>
              <a:defRPr sz="4800">
                <a:solidFill>
                  <a:schemeClr val="lt1"/>
                </a:solidFill>
              </a:defRPr>
            </a:lvl2pPr>
            <a:lvl3pPr lvl="2" algn="l">
              <a:lnSpc>
                <a:spcPct val="100000"/>
              </a:lnSpc>
              <a:spcBef>
                <a:spcPts val="0"/>
              </a:spcBef>
              <a:spcAft>
                <a:spcPts val="0"/>
              </a:spcAft>
              <a:buClr>
                <a:schemeClr val="lt1"/>
              </a:buClr>
              <a:buSzPts val="4800"/>
              <a:buNone/>
              <a:defRPr sz="4800">
                <a:solidFill>
                  <a:schemeClr val="lt1"/>
                </a:solidFill>
              </a:defRPr>
            </a:lvl3pPr>
            <a:lvl4pPr lvl="3" algn="l">
              <a:lnSpc>
                <a:spcPct val="100000"/>
              </a:lnSpc>
              <a:spcBef>
                <a:spcPts val="0"/>
              </a:spcBef>
              <a:spcAft>
                <a:spcPts val="0"/>
              </a:spcAft>
              <a:buClr>
                <a:schemeClr val="lt1"/>
              </a:buClr>
              <a:buSzPts val="4800"/>
              <a:buNone/>
              <a:defRPr sz="4800">
                <a:solidFill>
                  <a:schemeClr val="lt1"/>
                </a:solidFill>
              </a:defRPr>
            </a:lvl4pPr>
            <a:lvl5pPr lvl="4" algn="l">
              <a:lnSpc>
                <a:spcPct val="100000"/>
              </a:lnSpc>
              <a:spcBef>
                <a:spcPts val="0"/>
              </a:spcBef>
              <a:spcAft>
                <a:spcPts val="0"/>
              </a:spcAft>
              <a:buClr>
                <a:schemeClr val="lt1"/>
              </a:buClr>
              <a:buSzPts val="4800"/>
              <a:buNone/>
              <a:defRPr sz="4800">
                <a:solidFill>
                  <a:schemeClr val="lt1"/>
                </a:solidFill>
              </a:defRPr>
            </a:lvl5pPr>
            <a:lvl6pPr lvl="5" algn="l">
              <a:lnSpc>
                <a:spcPct val="100000"/>
              </a:lnSpc>
              <a:spcBef>
                <a:spcPts val="0"/>
              </a:spcBef>
              <a:spcAft>
                <a:spcPts val="0"/>
              </a:spcAft>
              <a:buClr>
                <a:schemeClr val="lt1"/>
              </a:buClr>
              <a:buSzPts val="4800"/>
              <a:buNone/>
              <a:defRPr sz="4800">
                <a:solidFill>
                  <a:schemeClr val="lt1"/>
                </a:solidFill>
              </a:defRPr>
            </a:lvl6pPr>
            <a:lvl7pPr lvl="6" algn="l">
              <a:lnSpc>
                <a:spcPct val="100000"/>
              </a:lnSpc>
              <a:spcBef>
                <a:spcPts val="0"/>
              </a:spcBef>
              <a:spcAft>
                <a:spcPts val="0"/>
              </a:spcAft>
              <a:buClr>
                <a:schemeClr val="lt1"/>
              </a:buClr>
              <a:buSzPts val="4800"/>
              <a:buNone/>
              <a:defRPr sz="4800">
                <a:solidFill>
                  <a:schemeClr val="lt1"/>
                </a:solidFill>
              </a:defRPr>
            </a:lvl7pPr>
            <a:lvl8pPr lvl="7" algn="l">
              <a:lnSpc>
                <a:spcPct val="100000"/>
              </a:lnSpc>
              <a:spcBef>
                <a:spcPts val="0"/>
              </a:spcBef>
              <a:spcAft>
                <a:spcPts val="0"/>
              </a:spcAft>
              <a:buClr>
                <a:schemeClr val="lt1"/>
              </a:buClr>
              <a:buSzPts val="4800"/>
              <a:buNone/>
              <a:defRPr sz="4800">
                <a:solidFill>
                  <a:schemeClr val="lt1"/>
                </a:solidFill>
              </a:defRPr>
            </a:lvl8pPr>
            <a:lvl9pPr lvl="8" algn="l">
              <a:lnSpc>
                <a:spcPct val="100000"/>
              </a:lnSpc>
              <a:spcBef>
                <a:spcPts val="0"/>
              </a:spcBef>
              <a:spcAft>
                <a:spcPts val="0"/>
              </a:spcAft>
              <a:buClr>
                <a:schemeClr val="lt1"/>
              </a:buClr>
              <a:buSzPts val="4800"/>
              <a:buNone/>
              <a:defRPr sz="4800">
                <a:solidFill>
                  <a:schemeClr val="lt1"/>
                </a:solidFill>
              </a:defRPr>
            </a:lvl9pPr>
          </a:lstStyle>
          <a:p/>
        </p:txBody>
      </p:sp>
      <p:sp>
        <p:nvSpPr>
          <p:cNvPr id="49" name="Google Shape;49;p9"/>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0" name="Shape 50"/>
        <p:cNvGrpSpPr/>
        <p:nvPr/>
      </p:nvGrpSpPr>
      <p:grpSpPr>
        <a:xfrm>
          <a:off x="0" y="0"/>
          <a:ext cx="0" cy="0"/>
          <a:chOff x="0" y="0"/>
          <a:chExt cx="0" cy="0"/>
        </a:xfrm>
      </p:grpSpPr>
      <p:sp>
        <p:nvSpPr>
          <p:cNvPr id="51" name="Google Shape;51;p10"/>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52" name="Google Shape;52;p10"/>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3" name="Google Shape;53;p10"/>
          <p:cNvSpPr txBox="1"/>
          <p:nvPr>
            <p:ph type="title"/>
          </p:nvPr>
        </p:nvSpPr>
        <p:spPr>
          <a:xfrm>
            <a:off x="265500" y="1397350"/>
            <a:ext cx="4045200" cy="1318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Clr>
                <a:schemeClr val="dk1"/>
              </a:buClr>
              <a:buSzPts val="3600"/>
              <a:buNone/>
              <a:defRPr sz="3600">
                <a:solidFill>
                  <a:schemeClr val="dk1"/>
                </a:solidFill>
              </a:defRPr>
            </a:lvl1pPr>
            <a:lvl2pPr lvl="1" algn="ctr">
              <a:lnSpc>
                <a:spcPct val="100000"/>
              </a:lnSpc>
              <a:spcBef>
                <a:spcPts val="0"/>
              </a:spcBef>
              <a:spcAft>
                <a:spcPts val="0"/>
              </a:spcAft>
              <a:buClr>
                <a:schemeClr val="dk1"/>
              </a:buClr>
              <a:buSzPts val="3600"/>
              <a:buNone/>
              <a:defRPr sz="3600">
                <a:solidFill>
                  <a:schemeClr val="dk1"/>
                </a:solidFill>
              </a:defRPr>
            </a:lvl2pPr>
            <a:lvl3pPr lvl="2" algn="ctr">
              <a:lnSpc>
                <a:spcPct val="100000"/>
              </a:lnSpc>
              <a:spcBef>
                <a:spcPts val="0"/>
              </a:spcBef>
              <a:spcAft>
                <a:spcPts val="0"/>
              </a:spcAft>
              <a:buClr>
                <a:schemeClr val="dk1"/>
              </a:buClr>
              <a:buSzPts val="3600"/>
              <a:buNone/>
              <a:defRPr sz="3600">
                <a:solidFill>
                  <a:schemeClr val="dk1"/>
                </a:solidFill>
              </a:defRPr>
            </a:lvl3pPr>
            <a:lvl4pPr lvl="3" algn="ctr">
              <a:lnSpc>
                <a:spcPct val="100000"/>
              </a:lnSpc>
              <a:spcBef>
                <a:spcPts val="0"/>
              </a:spcBef>
              <a:spcAft>
                <a:spcPts val="0"/>
              </a:spcAft>
              <a:buClr>
                <a:schemeClr val="dk1"/>
              </a:buClr>
              <a:buSzPts val="3600"/>
              <a:buNone/>
              <a:defRPr sz="3600">
                <a:solidFill>
                  <a:schemeClr val="dk1"/>
                </a:solidFill>
              </a:defRPr>
            </a:lvl4pPr>
            <a:lvl5pPr lvl="4" algn="ctr">
              <a:lnSpc>
                <a:spcPct val="100000"/>
              </a:lnSpc>
              <a:spcBef>
                <a:spcPts val="0"/>
              </a:spcBef>
              <a:spcAft>
                <a:spcPts val="0"/>
              </a:spcAft>
              <a:buClr>
                <a:schemeClr val="dk1"/>
              </a:buClr>
              <a:buSzPts val="3600"/>
              <a:buNone/>
              <a:defRPr sz="3600">
                <a:solidFill>
                  <a:schemeClr val="dk1"/>
                </a:solidFill>
              </a:defRPr>
            </a:lvl5pPr>
            <a:lvl6pPr lvl="5" algn="ctr">
              <a:lnSpc>
                <a:spcPct val="100000"/>
              </a:lnSpc>
              <a:spcBef>
                <a:spcPts val="0"/>
              </a:spcBef>
              <a:spcAft>
                <a:spcPts val="0"/>
              </a:spcAft>
              <a:buClr>
                <a:schemeClr val="dk1"/>
              </a:buClr>
              <a:buSzPts val="3600"/>
              <a:buNone/>
              <a:defRPr sz="3600">
                <a:solidFill>
                  <a:schemeClr val="dk1"/>
                </a:solidFill>
              </a:defRPr>
            </a:lvl6pPr>
            <a:lvl7pPr lvl="6" algn="ctr">
              <a:lnSpc>
                <a:spcPct val="100000"/>
              </a:lnSpc>
              <a:spcBef>
                <a:spcPts val="0"/>
              </a:spcBef>
              <a:spcAft>
                <a:spcPts val="0"/>
              </a:spcAft>
              <a:buClr>
                <a:schemeClr val="dk1"/>
              </a:buClr>
              <a:buSzPts val="3600"/>
              <a:buNone/>
              <a:defRPr sz="3600">
                <a:solidFill>
                  <a:schemeClr val="dk1"/>
                </a:solidFill>
              </a:defRPr>
            </a:lvl7pPr>
            <a:lvl8pPr lvl="7" algn="ctr">
              <a:lnSpc>
                <a:spcPct val="100000"/>
              </a:lnSpc>
              <a:spcBef>
                <a:spcPts val="0"/>
              </a:spcBef>
              <a:spcAft>
                <a:spcPts val="0"/>
              </a:spcAft>
              <a:buClr>
                <a:schemeClr val="dk1"/>
              </a:buClr>
              <a:buSzPts val="3600"/>
              <a:buNone/>
              <a:defRPr sz="3600">
                <a:solidFill>
                  <a:schemeClr val="dk1"/>
                </a:solidFill>
              </a:defRPr>
            </a:lvl8pPr>
            <a:lvl9pPr lvl="8" algn="ctr">
              <a:lnSpc>
                <a:spcPct val="100000"/>
              </a:lnSpc>
              <a:spcBef>
                <a:spcPts val="0"/>
              </a:spcBef>
              <a:spcAft>
                <a:spcPts val="0"/>
              </a:spcAft>
              <a:buClr>
                <a:schemeClr val="dk1"/>
              </a:buClr>
              <a:buSzPts val="3600"/>
              <a:buNone/>
              <a:defRPr sz="3600">
                <a:solidFill>
                  <a:schemeClr val="dk1"/>
                </a:solidFill>
              </a:defRPr>
            </a:lvl9pPr>
          </a:lstStyle>
          <a:p/>
        </p:txBody>
      </p:sp>
      <p:sp>
        <p:nvSpPr>
          <p:cNvPr id="54" name="Google Shape;54;p10"/>
          <p:cNvSpPr txBox="1"/>
          <p:nvPr>
            <p:ph idx="1" type="subTitle"/>
          </p:nvPr>
        </p:nvSpPr>
        <p:spPr>
          <a:xfrm>
            <a:off x="265500" y="2735371"/>
            <a:ext cx="4045200" cy="13455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5" name="Google Shape;55;p10"/>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6" name="Google Shape;56;p10"/>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gradFill>
          <a:gsLst>
            <a:gs pos="0">
              <a:srgbClr val="D4E5F5"/>
            </a:gs>
            <a:gs pos="100000">
              <a:srgbClr val="70A4D5"/>
            </a:gs>
          </a:gsLst>
          <a:lin ang="5400012"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1pPr>
            <a:lvl2pPr lvl="1"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2pPr>
            <a:lvl3pPr lvl="2"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3pPr>
            <a:lvl4pPr lvl="3"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4pPr>
            <a:lvl5pPr lvl="4"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5pPr>
            <a:lvl6pPr lvl="5"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6pPr>
            <a:lvl7pPr lvl="6"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7pPr>
            <a:lvl8pPr lvl="7"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8pPr>
            <a:lvl9pPr lvl="8" marR="0" rtl="0" algn="l">
              <a:lnSpc>
                <a:spcPct val="100000"/>
              </a:lnSpc>
              <a:spcBef>
                <a:spcPts val="0"/>
              </a:spcBef>
              <a:spcAft>
                <a:spcPts val="0"/>
              </a:spcAft>
              <a:buClr>
                <a:schemeClr val="dk2"/>
              </a:buClr>
              <a:buSzPts val="3000"/>
              <a:buFont typeface="Raleway"/>
              <a:buNone/>
              <a:defRPr b="1" i="0" sz="3000" u="none" cap="none" strike="noStrike">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1pPr>
            <a:lvl2pPr indent="-317500" lvl="1" marL="9144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2pPr>
            <a:lvl3pPr indent="-317500" lvl="2" marL="13716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3pPr>
            <a:lvl4pPr indent="-317500" lvl="3" marL="18288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4pPr>
            <a:lvl5pPr indent="-317500" lvl="4" marL="22860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5pPr>
            <a:lvl6pPr indent="-317500" lvl="5" marL="27432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6pPr>
            <a:lvl7pPr indent="-317500" lvl="6" marL="32004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7pPr>
            <a:lvl8pPr indent="-317500" lvl="7" marL="3657600" marR="0" rtl="0" algn="l">
              <a:lnSpc>
                <a:spcPct val="115000"/>
              </a:lnSpc>
              <a:spcBef>
                <a:spcPts val="1600"/>
              </a:spcBef>
              <a:spcAft>
                <a:spcPts val="0"/>
              </a:spcAft>
              <a:buClr>
                <a:schemeClr val="dk2"/>
              </a:buClr>
              <a:buSzPts val="1400"/>
              <a:buFont typeface="Lato"/>
              <a:buChar char="○"/>
              <a:defRPr b="0" i="0" sz="1400" u="none" cap="none" strike="noStrike">
                <a:solidFill>
                  <a:schemeClr val="dk2"/>
                </a:solidFill>
                <a:latin typeface="Lato"/>
                <a:ea typeface="Lato"/>
                <a:cs typeface="Lato"/>
                <a:sym typeface="Lato"/>
              </a:defRPr>
            </a:lvl8pPr>
            <a:lvl9pPr indent="-317500" lvl="8" marL="4114800" marR="0" rtl="0" algn="l">
              <a:lnSpc>
                <a:spcPct val="115000"/>
              </a:lnSpc>
              <a:spcBef>
                <a:spcPts val="1600"/>
              </a:spcBef>
              <a:spcAft>
                <a:spcPts val="1600"/>
              </a:spcAft>
              <a:buClr>
                <a:schemeClr val="dk2"/>
              </a:buClr>
              <a:buSzPts val="1400"/>
              <a:buFont typeface="Lato"/>
              <a:buChar char="■"/>
              <a:defRPr b="0" i="0" sz="1400" u="none" cap="none" strike="noStrike">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canada.ca/en/public-health/news/2021/07/government-of-canada-announces-easing-of-border-measures-for-fully-vaccinated-travellers.html" TargetMode="External"/><Relationship Id="rId4" Type="http://schemas.openxmlformats.org/officeDocument/2006/relationships/hyperlink" Target="https://travel.gc.ca/travel-covid/travel-restrictions/entering-canada-checklist#fully-vaccinat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s://travel.gc.ca/travel-covid/travel-restrictions/entering-canada-checklist#fully-vaccinat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hyatt.com/en-US/group-booking/YVRRV/G-21I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travel.gc.ca/travel-covid/travel-restrictions/covid-vaccinated-travellers-entering-canada#determine-fully"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travel.gc.ca/travel-covid/travel-restrictions/covid-vaccinated-travellers-entering-canad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2.gov.bc.ca/gov/content/covid-19/info/restar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2.gov.bc.ca/gov/content/covid-19/vaccine/proof?bcgovtm=20210628_GCPE_iProspect_Covid_Generic___Google_Search_BCGOV_EN_BC__Tex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3020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4800"/>
              <a:buNone/>
            </a:pPr>
            <a:r>
              <a:rPr lang="en"/>
              <a:t>Meeting Planner Status Report:</a:t>
            </a:r>
            <a:br>
              <a:rPr lang="en"/>
            </a:br>
            <a:endParaRPr sz="2500"/>
          </a:p>
          <a:p>
            <a:pPr indent="0" lvl="0" marL="0" rtl="0" algn="l">
              <a:lnSpc>
                <a:spcPct val="100000"/>
              </a:lnSpc>
              <a:spcBef>
                <a:spcPts val="0"/>
              </a:spcBef>
              <a:spcAft>
                <a:spcPts val="0"/>
              </a:spcAft>
              <a:buSzPts val="4800"/>
              <a:buNone/>
            </a:pPr>
            <a:r>
              <a:rPr lang="en" sz="3000"/>
              <a:t>November 2021</a:t>
            </a:r>
            <a:r>
              <a:rPr lang="en" sz="3000"/>
              <a:t> IEEE 802 Plenary</a:t>
            </a:r>
            <a:endParaRPr sz="2500"/>
          </a:p>
          <a:p>
            <a:pPr indent="0" lvl="0" marL="0" rtl="0" algn="l">
              <a:lnSpc>
                <a:spcPct val="100000"/>
              </a:lnSpc>
              <a:spcBef>
                <a:spcPts val="0"/>
              </a:spcBef>
              <a:spcAft>
                <a:spcPts val="0"/>
              </a:spcAft>
              <a:buSzPts val="4800"/>
              <a:buNone/>
            </a:pPr>
            <a:r>
              <a:rPr lang="en" sz="2500"/>
              <a:t>Hyatt Regency, Vancouver BC Canada</a:t>
            </a:r>
            <a:endParaRPr sz="2500"/>
          </a:p>
        </p:txBody>
      </p:sp>
      <p:sp>
        <p:nvSpPr>
          <p:cNvPr id="73" name="Google Shape;73;p13"/>
          <p:cNvSpPr txBox="1"/>
          <p:nvPr>
            <p:ph idx="1" type="subTitle"/>
          </p:nvPr>
        </p:nvSpPr>
        <p:spPr>
          <a:xfrm>
            <a:off x="2390267" y="3238450"/>
            <a:ext cx="6331500" cy="1241700"/>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1800"/>
              <a:buNone/>
            </a:pPr>
            <a:r>
              <a:rPr lang="en"/>
              <a:t>Dawn Slykhouse, Face to Face Events • 09.07.2021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2"/>
          <p:cNvSpPr txBox="1"/>
          <p:nvPr>
            <p:ph type="title"/>
          </p:nvPr>
        </p:nvSpPr>
        <p:spPr>
          <a:xfrm>
            <a:off x="2400250" y="482150"/>
            <a:ext cx="6321600" cy="4404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Dates for </a:t>
            </a:r>
            <a:r>
              <a:rPr lang="en" sz="1800"/>
              <a:t>Entry into Canada Announced </a:t>
            </a:r>
            <a:endParaRPr sz="1800"/>
          </a:p>
        </p:txBody>
      </p:sp>
      <p:sp>
        <p:nvSpPr>
          <p:cNvPr id="125" name="Google Shape;125;p22"/>
          <p:cNvSpPr txBox="1"/>
          <p:nvPr>
            <p:ph idx="1" type="body"/>
          </p:nvPr>
        </p:nvSpPr>
        <p:spPr>
          <a:xfrm>
            <a:off x="2368975" y="970750"/>
            <a:ext cx="6321600" cy="377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1000">
                <a:latin typeface="Arial"/>
                <a:ea typeface="Arial"/>
                <a:cs typeface="Arial"/>
                <a:sym typeface="Arial"/>
              </a:rPr>
              <a:t>July 19, 2021 | Ottawa | Public Health Agency of Canada</a:t>
            </a:r>
            <a:endParaRPr b="1"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700" u="sng">
                <a:solidFill>
                  <a:schemeClr val="hlink"/>
                </a:solidFill>
                <a:latin typeface="Arial"/>
                <a:ea typeface="Arial"/>
                <a:cs typeface="Arial"/>
                <a:sym typeface="Arial"/>
                <a:hlinkClick r:id="rId3"/>
              </a:rPr>
              <a:t>https://www.canada.ca/en/public-health/news/2021/07/government-of-canada-announces-easing-of-border-measures-for-fully-vaccinated-travellers.html</a:t>
            </a:r>
            <a:endParaRPr sz="700">
              <a:latin typeface="Arial"/>
              <a:ea typeface="Arial"/>
              <a:cs typeface="Arial"/>
              <a:sym typeface="Arial"/>
            </a:endParaRPr>
          </a:p>
          <a:p>
            <a:pPr indent="0" lvl="0" marL="0" rtl="0" algn="l">
              <a:lnSpc>
                <a:spcPct val="115000"/>
              </a:lnSpc>
              <a:spcBef>
                <a:spcPts val="0"/>
              </a:spcBef>
              <a:spcAft>
                <a:spcPts val="0"/>
              </a:spcAft>
              <a:buNone/>
            </a:pPr>
            <a:r>
              <a:t/>
            </a:r>
            <a:endParaRPr i="1" sz="1000">
              <a:latin typeface="Arial"/>
              <a:ea typeface="Arial"/>
              <a:cs typeface="Arial"/>
              <a:sym typeface="Arial"/>
            </a:endParaRPr>
          </a:p>
          <a:p>
            <a:pPr indent="0" lvl="0" marL="0" rtl="0" algn="l">
              <a:lnSpc>
                <a:spcPct val="115000"/>
              </a:lnSpc>
              <a:spcBef>
                <a:spcPts val="0"/>
              </a:spcBef>
              <a:spcAft>
                <a:spcPts val="0"/>
              </a:spcAft>
              <a:buNone/>
            </a:pPr>
            <a:r>
              <a:rPr b="1" lang="en" sz="1000">
                <a:latin typeface="Arial"/>
                <a:ea typeface="Arial"/>
                <a:cs typeface="Arial"/>
                <a:sym typeface="Arial"/>
              </a:rPr>
              <a:t>Entry for American Travellers</a:t>
            </a:r>
            <a:endParaRPr b="1"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August 9, 2021</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American citizens and permanent residents, who are currently residing in the United States</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fully vaccinated at least 14 days prior to entering Canada for non-essential travel. </a:t>
            </a:r>
            <a:endParaRPr sz="1000">
              <a:latin typeface="Arial"/>
              <a:ea typeface="Arial"/>
              <a:cs typeface="Arial"/>
              <a:sym typeface="Arial"/>
            </a:endParaRPr>
          </a:p>
          <a:p>
            <a:pPr indent="0" lvl="0" marL="0" rtl="0" algn="l">
              <a:lnSpc>
                <a:spcPct val="115000"/>
              </a:lnSpc>
              <a:spcBef>
                <a:spcPts val="0"/>
              </a:spcBef>
              <a:spcAft>
                <a:spcPts val="0"/>
              </a:spcAft>
              <a:buNone/>
            </a:pPr>
            <a:r>
              <a:t/>
            </a:r>
            <a:endParaRPr b="1" sz="1000">
              <a:latin typeface="Arial"/>
              <a:ea typeface="Arial"/>
              <a:cs typeface="Arial"/>
              <a:sym typeface="Arial"/>
            </a:endParaRPr>
          </a:p>
          <a:p>
            <a:pPr indent="0" lvl="0" marL="0" rtl="0" algn="l">
              <a:lnSpc>
                <a:spcPct val="115000"/>
              </a:lnSpc>
              <a:spcBef>
                <a:spcPts val="0"/>
              </a:spcBef>
              <a:spcAft>
                <a:spcPts val="0"/>
              </a:spcAft>
              <a:buNone/>
            </a:pPr>
            <a:r>
              <a:rPr b="1" lang="en" sz="1000">
                <a:latin typeface="Arial"/>
                <a:ea typeface="Arial"/>
                <a:cs typeface="Arial"/>
                <a:sym typeface="Arial"/>
              </a:rPr>
              <a:t>Entry for Non American Travellers</a:t>
            </a:r>
            <a:endParaRPr i="1"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September 7, 2021, </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Any fully vaccinated travellers who have completed the full course of vaccination with a Government of Canada-accepted vaccine at least 14 days prior to entering Canada.</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meet Canada entry requirements.</a:t>
            </a:r>
            <a:endParaRPr sz="1000">
              <a:latin typeface="Arial"/>
              <a:ea typeface="Arial"/>
              <a:cs typeface="Arial"/>
              <a:sym typeface="Arial"/>
            </a:endParaRPr>
          </a:p>
          <a:p>
            <a:pPr indent="0" lvl="0" marL="0" rtl="0" algn="l">
              <a:lnSpc>
                <a:spcPct val="115000"/>
              </a:lnSpc>
              <a:spcBef>
                <a:spcPts val="0"/>
              </a:spcBef>
              <a:spcAft>
                <a:spcPts val="0"/>
              </a:spcAft>
              <a:buNone/>
            </a:pPr>
            <a:r>
              <a:t/>
            </a:r>
            <a:endParaRPr i="1" sz="1000">
              <a:latin typeface="Arial"/>
              <a:ea typeface="Arial"/>
              <a:cs typeface="Arial"/>
              <a:sym typeface="Arial"/>
            </a:endParaRPr>
          </a:p>
          <a:p>
            <a:pPr indent="0" lvl="0" marL="0" rtl="0" algn="l">
              <a:lnSpc>
                <a:spcPct val="115000"/>
              </a:lnSpc>
              <a:spcBef>
                <a:spcPts val="0"/>
              </a:spcBef>
              <a:spcAft>
                <a:spcPts val="0"/>
              </a:spcAft>
              <a:buNone/>
            </a:pPr>
            <a:r>
              <a:rPr b="1" lang="en" sz="1000">
                <a:latin typeface="Arial"/>
                <a:ea typeface="Arial"/>
                <a:cs typeface="Arial"/>
                <a:sym typeface="Arial"/>
              </a:rPr>
              <a:t>Checklist</a:t>
            </a:r>
            <a:r>
              <a:rPr b="1" lang="en" sz="1000">
                <a:latin typeface="Arial"/>
                <a:ea typeface="Arial"/>
                <a:cs typeface="Arial"/>
                <a:sym typeface="Arial"/>
              </a:rPr>
              <a:t> for Fully Vaccinated Travellers</a:t>
            </a:r>
            <a:endParaRPr b="1"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A sample of the vaccinated traveller checklist is included as the next slide, the complete list is available online at:</a:t>
            </a:r>
            <a:endParaRPr sz="1000">
              <a:latin typeface="Arial"/>
              <a:ea typeface="Arial"/>
              <a:cs typeface="Arial"/>
              <a:sym typeface="Arial"/>
            </a:endParaRPr>
          </a:p>
          <a:p>
            <a:pPr indent="0" lvl="0" marL="0" rtl="0" algn="l">
              <a:lnSpc>
                <a:spcPct val="115000"/>
              </a:lnSpc>
              <a:spcBef>
                <a:spcPts val="0"/>
              </a:spcBef>
              <a:spcAft>
                <a:spcPts val="0"/>
              </a:spcAft>
              <a:buNone/>
            </a:pPr>
            <a:r>
              <a:rPr b="1" lang="en" sz="1000" u="sng">
                <a:solidFill>
                  <a:schemeClr val="hlink"/>
                </a:solidFill>
                <a:latin typeface="Arial"/>
                <a:ea typeface="Arial"/>
                <a:cs typeface="Arial"/>
                <a:sym typeface="Arial"/>
                <a:hlinkClick r:id="rId4"/>
              </a:rPr>
              <a:t>https://travel.gc.ca/travel-covid/travel-restrictions/entering-canada-checklist#fully-vaccinated</a:t>
            </a:r>
            <a:endParaRPr b="1" sz="1000">
              <a:latin typeface="Arial"/>
              <a:ea typeface="Arial"/>
              <a:cs typeface="Arial"/>
              <a:sym typeface="Arial"/>
            </a:endParaRPr>
          </a:p>
          <a:p>
            <a:pPr indent="0" lvl="0" marL="0" rtl="0" algn="l">
              <a:lnSpc>
                <a:spcPct val="115000"/>
              </a:lnSpc>
              <a:spcBef>
                <a:spcPts val="0"/>
              </a:spcBef>
              <a:spcAft>
                <a:spcPts val="0"/>
              </a:spcAft>
              <a:buNone/>
            </a:pPr>
            <a:r>
              <a:t/>
            </a:r>
            <a:endParaRPr b="1" sz="1000">
              <a:latin typeface="Arial"/>
              <a:ea typeface="Arial"/>
              <a:cs typeface="Arial"/>
              <a:sym typeface="Arial"/>
            </a:endParaRPr>
          </a:p>
          <a:p>
            <a:pPr indent="0" lvl="0" marL="0" rtl="0" algn="l">
              <a:lnSpc>
                <a:spcPct val="115000"/>
              </a:lnSpc>
              <a:spcBef>
                <a:spcPts val="0"/>
              </a:spcBef>
              <a:spcAft>
                <a:spcPts val="0"/>
              </a:spcAft>
              <a:buSzPts val="1800"/>
              <a:buNone/>
            </a:pPr>
            <a:r>
              <a:rPr lang="en" sz="1100">
                <a:latin typeface="Arial"/>
                <a:ea typeface="Arial"/>
                <a:cs typeface="Arial"/>
                <a:sym typeface="Arial"/>
              </a:rPr>
              <a:t> </a:t>
            </a:r>
            <a:endParaRPr sz="110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3"/>
          <p:cNvSpPr txBox="1"/>
          <p:nvPr>
            <p:ph type="title"/>
          </p:nvPr>
        </p:nvSpPr>
        <p:spPr>
          <a:xfrm>
            <a:off x="2400250" y="575950"/>
            <a:ext cx="6321600" cy="729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Key Points of Fully Vaccinated Traveller Check List as issued by the Canadian Federal Government July 19, 2021</a:t>
            </a:r>
            <a:endParaRPr sz="1700"/>
          </a:p>
        </p:txBody>
      </p:sp>
      <p:sp>
        <p:nvSpPr>
          <p:cNvPr id="131" name="Google Shape;131;p23"/>
          <p:cNvSpPr txBox="1"/>
          <p:nvPr>
            <p:ph idx="1" type="body"/>
          </p:nvPr>
        </p:nvSpPr>
        <p:spPr>
          <a:xfrm>
            <a:off x="2400262" y="1305551"/>
            <a:ext cx="6321600" cy="3002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1" lang="en" sz="1000"/>
              <a:t>Before you travel</a:t>
            </a:r>
            <a:endParaRPr b="1" sz="1000"/>
          </a:p>
          <a:p>
            <a:pPr indent="0" lvl="0" marL="0" rtl="0" algn="l">
              <a:spcBef>
                <a:spcPts val="0"/>
              </a:spcBef>
              <a:spcAft>
                <a:spcPts val="0"/>
              </a:spcAft>
              <a:buClr>
                <a:schemeClr val="dk2"/>
              </a:buClr>
              <a:buSzPts val="1100"/>
              <a:buFont typeface="Arial"/>
              <a:buNone/>
            </a:pPr>
            <a:r>
              <a:rPr lang="en" sz="1000"/>
              <a:t>Use the same email address for all of your entry requirements, where applicable.</a:t>
            </a:r>
            <a:endParaRPr sz="1000"/>
          </a:p>
          <a:p>
            <a:pPr indent="0" lvl="0" marL="0" rtl="0" algn="l">
              <a:spcBef>
                <a:spcPts val="0"/>
              </a:spcBef>
              <a:spcAft>
                <a:spcPts val="0"/>
              </a:spcAft>
              <a:buNone/>
            </a:pPr>
            <a:r>
              <a:t/>
            </a:r>
            <a:endParaRPr sz="1000"/>
          </a:p>
          <a:p>
            <a:pPr indent="-292100" lvl="0" marL="457200" rtl="0" algn="l">
              <a:spcBef>
                <a:spcPts val="0"/>
              </a:spcBef>
              <a:spcAft>
                <a:spcPts val="0"/>
              </a:spcAft>
              <a:buSzPts val="1000"/>
              <a:buChar char="●"/>
            </a:pPr>
            <a:r>
              <a:rPr lang="en" sz="1000"/>
              <a:t> Check if you qualify for the fully vaccinated traveller exemption</a:t>
            </a:r>
            <a:endParaRPr sz="1000"/>
          </a:p>
          <a:p>
            <a:pPr indent="-292100" lvl="0" marL="457200" rtl="0" algn="l">
              <a:spcBef>
                <a:spcPts val="0"/>
              </a:spcBef>
              <a:spcAft>
                <a:spcPts val="0"/>
              </a:spcAft>
              <a:buSzPts val="1000"/>
              <a:buChar char="●"/>
            </a:pPr>
            <a:r>
              <a:rPr lang="en" sz="1000"/>
              <a:t> Get your pre-entry COVID-19 test</a:t>
            </a:r>
            <a:endParaRPr sz="1000"/>
          </a:p>
          <a:p>
            <a:pPr indent="-292100" lvl="0" marL="457200" rtl="0" algn="l">
              <a:spcBef>
                <a:spcPts val="0"/>
              </a:spcBef>
              <a:spcAft>
                <a:spcPts val="0"/>
              </a:spcAft>
              <a:buSzPts val="1000"/>
              <a:buChar char="●"/>
            </a:pPr>
            <a:r>
              <a:rPr lang="en" sz="1000"/>
              <a:t> Register in advance for your arrival test</a:t>
            </a:r>
            <a:endParaRPr sz="1000"/>
          </a:p>
          <a:p>
            <a:pPr indent="-292100" lvl="0" marL="457200" rtl="0" algn="l">
              <a:spcBef>
                <a:spcPts val="0"/>
              </a:spcBef>
              <a:spcAft>
                <a:spcPts val="0"/>
              </a:spcAft>
              <a:buSzPts val="1000"/>
              <a:buChar char="●"/>
            </a:pPr>
            <a:r>
              <a:rPr lang="en" sz="1000"/>
              <a:t> Use ArriveCAN to submit your proof of vaccination</a:t>
            </a:r>
            <a:endParaRPr sz="1000"/>
          </a:p>
          <a:p>
            <a:pPr indent="0" lvl="0" marL="0" rtl="0" algn="l">
              <a:spcBef>
                <a:spcPts val="0"/>
              </a:spcBef>
              <a:spcAft>
                <a:spcPts val="0"/>
              </a:spcAft>
              <a:buNone/>
            </a:pPr>
            <a:r>
              <a:t/>
            </a:r>
            <a:endParaRPr b="1" sz="1000"/>
          </a:p>
          <a:p>
            <a:pPr indent="0" lvl="0" marL="0" rtl="0" algn="l">
              <a:spcBef>
                <a:spcPts val="0"/>
              </a:spcBef>
              <a:spcAft>
                <a:spcPts val="0"/>
              </a:spcAft>
              <a:buClr>
                <a:schemeClr val="dk2"/>
              </a:buClr>
              <a:buSzPts val="1100"/>
              <a:buFont typeface="Arial"/>
              <a:buNone/>
            </a:pPr>
            <a:r>
              <a:rPr b="1" lang="en" sz="1000"/>
              <a:t>Arriving in Canada</a:t>
            </a:r>
            <a:endParaRPr b="1" sz="1000"/>
          </a:p>
          <a:p>
            <a:pPr indent="0" lvl="0" marL="0" rtl="0" algn="l">
              <a:spcBef>
                <a:spcPts val="0"/>
              </a:spcBef>
              <a:spcAft>
                <a:spcPts val="0"/>
              </a:spcAft>
              <a:buClr>
                <a:schemeClr val="dk2"/>
              </a:buClr>
              <a:buSzPts val="1100"/>
              <a:buFont typeface="Arial"/>
              <a:buNone/>
            </a:pPr>
            <a:r>
              <a:rPr lang="en" sz="1000"/>
              <a:t>Have the following items with you for assessment by a government official at the border:</a:t>
            </a:r>
            <a:endParaRPr sz="1000"/>
          </a:p>
          <a:p>
            <a:pPr indent="-292100" lvl="0" marL="457200" rtl="0" algn="l">
              <a:spcBef>
                <a:spcPts val="0"/>
              </a:spcBef>
              <a:spcAft>
                <a:spcPts val="0"/>
              </a:spcAft>
              <a:buSzPts val="1000"/>
              <a:buChar char="●"/>
            </a:pPr>
            <a:r>
              <a:rPr lang="en" sz="1000"/>
              <a:t> ArriveCAN receipt</a:t>
            </a:r>
            <a:endParaRPr sz="1000"/>
          </a:p>
          <a:p>
            <a:pPr indent="-292100" lvl="0" marL="457200" rtl="0" algn="l">
              <a:spcBef>
                <a:spcPts val="0"/>
              </a:spcBef>
              <a:spcAft>
                <a:spcPts val="0"/>
              </a:spcAft>
              <a:buSzPts val="1000"/>
              <a:buChar char="●"/>
            </a:pPr>
            <a:r>
              <a:rPr lang="en" sz="1000"/>
              <a:t> proof of vaccination</a:t>
            </a:r>
            <a:endParaRPr sz="1000"/>
          </a:p>
          <a:p>
            <a:pPr indent="-292100" lvl="0" marL="457200" rtl="0" algn="l">
              <a:spcBef>
                <a:spcPts val="0"/>
              </a:spcBef>
              <a:spcAft>
                <a:spcPts val="0"/>
              </a:spcAft>
              <a:buSzPts val="1000"/>
              <a:buChar char="●"/>
            </a:pPr>
            <a:r>
              <a:rPr lang="en" sz="1000"/>
              <a:t> pre-entry test results</a:t>
            </a:r>
            <a:endParaRPr sz="1000"/>
          </a:p>
          <a:p>
            <a:pPr indent="-292100" lvl="0" marL="457200" rtl="0" algn="l">
              <a:spcBef>
                <a:spcPts val="0"/>
              </a:spcBef>
              <a:spcAft>
                <a:spcPts val="0"/>
              </a:spcAft>
              <a:buSzPts val="1000"/>
              <a:buChar char="●"/>
            </a:pPr>
            <a:r>
              <a:rPr lang="en" sz="1000"/>
              <a:t> other travel documents</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rPr b="1" lang="en" sz="1000"/>
              <a:t>Complete Checklist and links are available online at: </a:t>
            </a:r>
            <a:r>
              <a:rPr b="1" lang="en" sz="1000" u="sng">
                <a:solidFill>
                  <a:schemeClr val="hlink"/>
                </a:solidFill>
                <a:hlinkClick r:id="rId3"/>
              </a:rPr>
              <a:t>https://travel.gc.ca/travel-covid/travel-restrictions/entering-canada-checklist#fully-vaccinated</a:t>
            </a:r>
            <a:r>
              <a:rPr b="1" lang="en" sz="1000"/>
              <a:t> </a:t>
            </a:r>
            <a:endParaRPr b="1" sz="1000"/>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nvSpPr>
        <p:spPr>
          <a:xfrm>
            <a:off x="908125" y="864800"/>
            <a:ext cx="7327800" cy="2011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chemeClr val="dk2"/>
              </a:buClr>
              <a:buSzPts val="1100"/>
              <a:buFont typeface="Arial"/>
              <a:buNone/>
            </a:pPr>
            <a:r>
              <a:rPr b="0" i="0" lang="en" sz="1800" u="none" cap="none" strike="noStrike">
                <a:solidFill>
                  <a:schemeClr val="dk2"/>
                </a:solidFill>
                <a:latin typeface="Arial"/>
                <a:ea typeface="Arial"/>
                <a:cs typeface="Arial"/>
                <a:sym typeface="Arial"/>
              </a:rPr>
              <a:t>The information contained within this presentation is accurate as of the date it was prepared*</a:t>
            </a:r>
            <a:r>
              <a:rPr lang="en" sz="1800">
                <a:solidFill>
                  <a:schemeClr val="dk2"/>
                </a:solidFill>
              </a:rPr>
              <a:t>. Some </a:t>
            </a:r>
            <a:r>
              <a:rPr lang="en" sz="1800">
                <a:solidFill>
                  <a:schemeClr val="dk2"/>
                </a:solidFill>
              </a:rPr>
              <a:t>details</a:t>
            </a:r>
            <a:r>
              <a:rPr lang="en" sz="1800">
                <a:solidFill>
                  <a:schemeClr val="dk2"/>
                </a:solidFill>
              </a:rPr>
              <a:t> may have changed by the date it was </a:t>
            </a:r>
            <a:r>
              <a:rPr b="0" i="0" lang="en" sz="1800" u="none" cap="none" strike="noStrike">
                <a:solidFill>
                  <a:schemeClr val="dk2"/>
                </a:solidFill>
                <a:latin typeface="Arial"/>
                <a:ea typeface="Arial"/>
                <a:cs typeface="Arial"/>
                <a:sym typeface="Arial"/>
              </a:rPr>
              <a:t>presented** and </a:t>
            </a:r>
            <a:r>
              <a:rPr lang="en" sz="1800">
                <a:solidFill>
                  <a:schemeClr val="dk2"/>
                </a:solidFill>
              </a:rPr>
              <a:t>are</a:t>
            </a:r>
            <a:r>
              <a:rPr b="0" i="0" lang="en" sz="1800" u="none" cap="none" strike="noStrike">
                <a:solidFill>
                  <a:schemeClr val="dk2"/>
                </a:solidFill>
                <a:latin typeface="Arial"/>
                <a:ea typeface="Arial"/>
                <a:cs typeface="Arial"/>
                <a:sym typeface="Arial"/>
              </a:rPr>
              <a:t> subject to change without notice.</a:t>
            </a:r>
            <a:endParaRPr b="0" i="0" sz="1800" u="none" cap="none" strike="noStrike">
              <a:solidFill>
                <a:schemeClr val="dk2"/>
              </a:solidFill>
              <a:latin typeface="Arial"/>
              <a:ea typeface="Arial"/>
              <a:cs typeface="Arial"/>
              <a:sym typeface="Arial"/>
            </a:endParaRPr>
          </a:p>
          <a:p>
            <a:pPr indent="0" lvl="0" marL="0" marR="0" rtl="0" algn="l">
              <a:lnSpc>
                <a:spcPct val="115000"/>
              </a:lnSpc>
              <a:spcBef>
                <a:spcPts val="0"/>
              </a:spcBef>
              <a:spcAft>
                <a:spcPts val="0"/>
              </a:spcAft>
              <a:buClr>
                <a:schemeClr val="dk2"/>
              </a:buClr>
              <a:buSzPts val="1100"/>
              <a:buFont typeface="Arial"/>
              <a:buNone/>
            </a:pPr>
            <a:r>
              <a:t/>
            </a:r>
            <a:endParaRPr sz="1800">
              <a:solidFill>
                <a:schemeClr val="dk2"/>
              </a:solidFill>
            </a:endParaRPr>
          </a:p>
          <a:p>
            <a:pPr indent="0" lvl="0" marL="0" marR="0" rtl="0" algn="l">
              <a:lnSpc>
                <a:spcPct val="115000"/>
              </a:lnSpc>
              <a:spcBef>
                <a:spcPts val="0"/>
              </a:spcBef>
              <a:spcAft>
                <a:spcPts val="0"/>
              </a:spcAft>
              <a:buClr>
                <a:schemeClr val="dk2"/>
              </a:buClr>
              <a:buSzPts val="1100"/>
              <a:buFont typeface="Arial"/>
              <a:buNone/>
            </a:pPr>
            <a:r>
              <a:rPr lang="en" sz="1800">
                <a:solidFill>
                  <a:schemeClr val="dk2"/>
                </a:solidFill>
              </a:rPr>
              <a:t>*Preparation Date: Monday September 6, 2021</a:t>
            </a:r>
            <a:endParaRPr sz="1800">
              <a:solidFill>
                <a:schemeClr val="dk2"/>
              </a:solidFill>
            </a:endParaRPr>
          </a:p>
          <a:p>
            <a:pPr indent="0" lvl="0" marL="0" marR="0" rtl="0" algn="l">
              <a:lnSpc>
                <a:spcPct val="115000"/>
              </a:lnSpc>
              <a:spcBef>
                <a:spcPts val="0"/>
              </a:spcBef>
              <a:spcAft>
                <a:spcPts val="0"/>
              </a:spcAft>
              <a:buClr>
                <a:schemeClr val="dk2"/>
              </a:buClr>
              <a:buSzPts val="1100"/>
              <a:buFont typeface="Arial"/>
              <a:buNone/>
            </a:pPr>
            <a:r>
              <a:rPr lang="en" sz="1800">
                <a:solidFill>
                  <a:schemeClr val="dk2"/>
                </a:solidFill>
              </a:rPr>
              <a:t>**Presentation Date: Tuesday September 7, 2021</a:t>
            </a:r>
            <a:endParaRPr sz="1800">
              <a:solidFill>
                <a:schemeClr val="dk2"/>
              </a:solidFill>
            </a:endParaRPr>
          </a:p>
          <a:p>
            <a:pPr indent="0" lvl="0" marL="0" marR="0" rtl="0" algn="l">
              <a:lnSpc>
                <a:spcPct val="115000"/>
              </a:lnSpc>
              <a:spcBef>
                <a:spcPts val="0"/>
              </a:spcBef>
              <a:spcAft>
                <a:spcPts val="0"/>
              </a:spcAft>
              <a:buClr>
                <a:schemeClr val="dk2"/>
              </a:buClr>
              <a:buSzPts val="1100"/>
              <a:buFont typeface="Arial"/>
              <a:buNone/>
            </a:pPr>
            <a:r>
              <a:t/>
            </a:r>
            <a:endParaRPr sz="1800">
              <a:solidFill>
                <a:schemeClr val="dk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5"/>
          <p:cNvSpPr txBox="1"/>
          <p:nvPr>
            <p:ph type="title"/>
          </p:nvPr>
        </p:nvSpPr>
        <p:spPr>
          <a:xfrm>
            <a:off x="2440900" y="470750"/>
            <a:ext cx="6321600" cy="6354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SzPts val="3000"/>
              <a:buNone/>
            </a:pPr>
            <a:r>
              <a:rPr lang="en" sz="2800">
                <a:solidFill>
                  <a:srgbClr val="000000"/>
                </a:solidFill>
              </a:rPr>
              <a:t>November 2021</a:t>
            </a:r>
            <a:r>
              <a:rPr lang="en" sz="2800">
                <a:solidFill>
                  <a:srgbClr val="000000"/>
                </a:solidFill>
              </a:rPr>
              <a:t> Session Overview</a:t>
            </a:r>
            <a:endParaRPr sz="2800">
              <a:solidFill>
                <a:srgbClr val="000000"/>
              </a:solidFill>
            </a:endParaRPr>
          </a:p>
        </p:txBody>
      </p:sp>
      <p:sp>
        <p:nvSpPr>
          <p:cNvPr id="84" name="Google Shape;84;p15"/>
          <p:cNvSpPr txBox="1"/>
          <p:nvPr>
            <p:ph idx="1" type="body"/>
          </p:nvPr>
        </p:nvSpPr>
        <p:spPr>
          <a:xfrm>
            <a:off x="2400250" y="1031975"/>
            <a:ext cx="6427800" cy="383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500"/>
              <a:t>Scheduled Dates  for an In Person Plenary Session</a:t>
            </a:r>
            <a:endParaRPr b="1" sz="1500"/>
          </a:p>
          <a:p>
            <a:pPr indent="0" lvl="0" marL="0" rtl="0" algn="l">
              <a:lnSpc>
                <a:spcPct val="100000"/>
              </a:lnSpc>
              <a:spcBef>
                <a:spcPts val="0"/>
              </a:spcBef>
              <a:spcAft>
                <a:spcPts val="0"/>
              </a:spcAft>
              <a:buSzPts val="1800"/>
              <a:buNone/>
            </a:pPr>
            <a:r>
              <a:rPr lang="en" sz="1300"/>
              <a:t>Sunday </a:t>
            </a:r>
            <a:r>
              <a:rPr lang="en" sz="1300"/>
              <a:t>November</a:t>
            </a:r>
            <a:r>
              <a:rPr lang="en" sz="1300"/>
              <a:t> 14 - Friday November 19, 2021</a:t>
            </a:r>
            <a:endParaRPr sz="1300"/>
          </a:p>
          <a:p>
            <a:pPr indent="0" lvl="0" marL="0" rtl="0" algn="l">
              <a:lnSpc>
                <a:spcPct val="115000"/>
              </a:lnSpc>
              <a:spcBef>
                <a:spcPts val="1600"/>
              </a:spcBef>
              <a:spcAft>
                <a:spcPts val="0"/>
              </a:spcAft>
              <a:buSzPts val="1800"/>
              <a:buNone/>
            </a:pPr>
            <a:r>
              <a:rPr b="1" lang="en" sz="1400"/>
              <a:t>Selected City, Province, and Country </a:t>
            </a:r>
            <a:endParaRPr b="1" sz="1400"/>
          </a:p>
          <a:p>
            <a:pPr indent="0" lvl="0" marL="0" rtl="0" algn="l">
              <a:lnSpc>
                <a:spcPct val="115000"/>
              </a:lnSpc>
              <a:spcBef>
                <a:spcPts val="0"/>
              </a:spcBef>
              <a:spcAft>
                <a:spcPts val="0"/>
              </a:spcAft>
              <a:buSzPts val="1800"/>
              <a:buNone/>
            </a:pPr>
            <a:r>
              <a:rPr lang="en" sz="1400"/>
              <a:t>Vancouver, BC Canada</a:t>
            </a:r>
            <a:endParaRPr sz="1400"/>
          </a:p>
          <a:p>
            <a:pPr indent="0" lvl="0" marL="0" rtl="0" algn="l">
              <a:lnSpc>
                <a:spcPct val="115000"/>
              </a:lnSpc>
              <a:spcBef>
                <a:spcPts val="0"/>
              </a:spcBef>
              <a:spcAft>
                <a:spcPts val="0"/>
              </a:spcAft>
              <a:buSzPts val="1800"/>
              <a:buNone/>
            </a:pPr>
            <a:r>
              <a:t/>
            </a:r>
            <a:endParaRPr b="1" sz="600"/>
          </a:p>
          <a:p>
            <a:pPr indent="0" lvl="0" marL="0" rtl="0" algn="l">
              <a:lnSpc>
                <a:spcPct val="115000"/>
              </a:lnSpc>
              <a:spcBef>
                <a:spcPts val="0"/>
              </a:spcBef>
              <a:spcAft>
                <a:spcPts val="0"/>
              </a:spcAft>
              <a:buSzPts val="1800"/>
              <a:buNone/>
            </a:pPr>
            <a:r>
              <a:rPr b="1" lang="en" sz="1400"/>
              <a:t>Meeting Space</a:t>
            </a:r>
            <a:endParaRPr b="1" sz="1400"/>
          </a:p>
          <a:p>
            <a:pPr indent="0" lvl="0" marL="0" rtl="0" algn="l">
              <a:lnSpc>
                <a:spcPct val="100000"/>
              </a:lnSpc>
              <a:spcBef>
                <a:spcPts val="0"/>
              </a:spcBef>
              <a:spcAft>
                <a:spcPts val="0"/>
              </a:spcAft>
              <a:buSzPts val="1800"/>
              <a:buNone/>
            </a:pPr>
            <a:r>
              <a:rPr lang="en" sz="1300"/>
              <a:t>Hyatt Regency Vancouver</a:t>
            </a:r>
            <a:endParaRPr sz="1300"/>
          </a:p>
          <a:p>
            <a:pPr indent="0" lvl="0" marL="0" rtl="0" algn="l">
              <a:lnSpc>
                <a:spcPct val="100000"/>
              </a:lnSpc>
              <a:spcBef>
                <a:spcPts val="1600"/>
              </a:spcBef>
              <a:spcAft>
                <a:spcPts val="0"/>
              </a:spcAft>
              <a:buSzPts val="1800"/>
              <a:buNone/>
            </a:pPr>
            <a:r>
              <a:rPr b="1" lang="en" sz="1400"/>
              <a:t>Guest Rooms</a:t>
            </a:r>
            <a:endParaRPr b="1" sz="1400"/>
          </a:p>
          <a:p>
            <a:pPr indent="0" lvl="0" marL="0" rtl="0" algn="l">
              <a:lnSpc>
                <a:spcPct val="115000"/>
              </a:lnSpc>
              <a:spcBef>
                <a:spcPts val="0"/>
              </a:spcBef>
              <a:spcAft>
                <a:spcPts val="0"/>
              </a:spcAft>
              <a:buSzPts val="1800"/>
              <a:buNone/>
            </a:pPr>
            <a:r>
              <a:rPr lang="en" sz="1300"/>
              <a:t>Hyatt Regency Vancouver</a:t>
            </a:r>
            <a:endParaRPr sz="1300"/>
          </a:p>
          <a:p>
            <a:pPr indent="0" lvl="0" marL="0" rtl="0" algn="l">
              <a:lnSpc>
                <a:spcPct val="115000"/>
              </a:lnSpc>
              <a:spcBef>
                <a:spcPts val="1600"/>
              </a:spcBef>
              <a:spcAft>
                <a:spcPts val="0"/>
              </a:spcAft>
              <a:buSzPts val="1800"/>
              <a:buNone/>
            </a:pPr>
            <a:r>
              <a:rPr b="1" lang="en" sz="1400">
                <a:latin typeface="Arial"/>
                <a:ea typeface="Arial"/>
                <a:cs typeface="Arial"/>
                <a:sym typeface="Arial"/>
              </a:rPr>
              <a:t>Planned Working Group Participation</a:t>
            </a:r>
            <a:endParaRPr b="1" sz="1400">
              <a:latin typeface="Arial"/>
              <a:ea typeface="Arial"/>
              <a:cs typeface="Arial"/>
              <a:sym typeface="Arial"/>
            </a:endParaRPr>
          </a:p>
          <a:p>
            <a:pPr indent="0" lvl="0" marL="0" rtl="0" algn="l">
              <a:lnSpc>
                <a:spcPct val="115000"/>
              </a:lnSpc>
              <a:spcBef>
                <a:spcPts val="0"/>
              </a:spcBef>
              <a:spcAft>
                <a:spcPts val="0"/>
              </a:spcAft>
              <a:buSzPts val="1800"/>
              <a:buNone/>
            </a:pPr>
            <a:r>
              <a:rPr lang="en" sz="1300">
                <a:latin typeface="Arial"/>
                <a:ea typeface="Arial"/>
                <a:cs typeface="Arial"/>
                <a:sym typeface="Arial"/>
              </a:rPr>
              <a:t>802.1, 802.3, 802.11, 802.15, 802.18, 802.19, 802.24</a:t>
            </a:r>
            <a:endParaRPr sz="1300">
              <a:latin typeface="Arial"/>
              <a:ea typeface="Arial"/>
              <a:cs typeface="Arial"/>
              <a:sym typeface="Arial"/>
            </a:endParaRPr>
          </a:p>
          <a:p>
            <a:pPr indent="0" lvl="0" marL="0" rtl="0" algn="l">
              <a:lnSpc>
                <a:spcPct val="115000"/>
              </a:lnSpc>
              <a:spcBef>
                <a:spcPts val="0"/>
              </a:spcBef>
              <a:spcAft>
                <a:spcPts val="0"/>
              </a:spcAft>
              <a:buSzPts val="1800"/>
              <a:buNone/>
            </a:pPr>
            <a:r>
              <a:t/>
            </a:r>
            <a:endParaRPr sz="300">
              <a:latin typeface="Arial"/>
              <a:ea typeface="Arial"/>
              <a:cs typeface="Arial"/>
              <a:sym typeface="Arial"/>
            </a:endParaRPr>
          </a:p>
          <a:p>
            <a:pPr indent="0" lvl="0" marL="0" rtl="0" algn="l">
              <a:lnSpc>
                <a:spcPct val="115000"/>
              </a:lnSpc>
              <a:spcBef>
                <a:spcPts val="0"/>
              </a:spcBef>
              <a:spcAft>
                <a:spcPts val="0"/>
              </a:spcAft>
              <a:buSzPts val="1800"/>
              <a:buNone/>
            </a:pPr>
            <a:r>
              <a:rPr b="1" lang="en" sz="1400">
                <a:latin typeface="Arial"/>
                <a:ea typeface="Arial"/>
                <a:cs typeface="Arial"/>
                <a:sym typeface="Arial"/>
              </a:rPr>
              <a:t>Estimated Attendance</a:t>
            </a:r>
            <a:endParaRPr b="1" sz="1400">
              <a:latin typeface="Arial"/>
              <a:ea typeface="Arial"/>
              <a:cs typeface="Arial"/>
              <a:sym typeface="Arial"/>
            </a:endParaRPr>
          </a:p>
          <a:p>
            <a:pPr indent="0" lvl="0" marL="0" rtl="0" algn="l">
              <a:lnSpc>
                <a:spcPct val="115000"/>
              </a:lnSpc>
              <a:spcBef>
                <a:spcPts val="0"/>
              </a:spcBef>
              <a:spcAft>
                <a:spcPts val="0"/>
              </a:spcAft>
              <a:buSzPts val="1800"/>
              <a:buNone/>
            </a:pPr>
            <a:r>
              <a:rPr lang="en" sz="1300">
                <a:latin typeface="Arial"/>
                <a:ea typeface="Arial"/>
                <a:cs typeface="Arial"/>
                <a:sym typeface="Arial"/>
              </a:rPr>
              <a:t>550</a:t>
            </a:r>
            <a:r>
              <a:rPr lang="en" sz="1300">
                <a:latin typeface="Arial"/>
                <a:ea typeface="Arial"/>
                <a:cs typeface="Arial"/>
                <a:sym typeface="Arial"/>
              </a:rPr>
              <a:t> Attendees. (115, 155, 185, 40, 55 (.18/.19/.24)</a:t>
            </a:r>
            <a:endParaRPr sz="1300">
              <a:latin typeface="Arial"/>
              <a:ea typeface="Arial"/>
              <a:cs typeface="Arial"/>
              <a:sym typeface="Arial"/>
            </a:endParaRPr>
          </a:p>
          <a:p>
            <a:pPr indent="0" lvl="0" marL="0" rtl="0" algn="l">
              <a:lnSpc>
                <a:spcPct val="115000"/>
              </a:lnSpc>
              <a:spcBef>
                <a:spcPts val="0"/>
              </a:spcBef>
              <a:spcAft>
                <a:spcPts val="1600"/>
              </a:spcAft>
              <a:buSzPts val="1800"/>
              <a:buNone/>
            </a:pPr>
            <a:r>
              <a:t/>
            </a:r>
            <a:endParaRPr b="1"/>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6"/>
          <p:cNvSpPr txBox="1"/>
          <p:nvPr>
            <p:ph type="title"/>
          </p:nvPr>
        </p:nvSpPr>
        <p:spPr>
          <a:xfrm>
            <a:off x="2400250" y="439950"/>
            <a:ext cx="6321600" cy="420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Hyatt Regency Vancouver </a:t>
            </a:r>
            <a:r>
              <a:rPr lang="en" sz="1800"/>
              <a:t>Summary</a:t>
            </a:r>
            <a:endParaRPr sz="1800"/>
          </a:p>
        </p:txBody>
      </p:sp>
      <p:sp>
        <p:nvSpPr>
          <p:cNvPr id="90" name="Google Shape;90;p16"/>
          <p:cNvSpPr txBox="1"/>
          <p:nvPr>
            <p:ph idx="1" type="body"/>
          </p:nvPr>
        </p:nvSpPr>
        <p:spPr>
          <a:xfrm>
            <a:off x="2368975" y="905100"/>
            <a:ext cx="6321600" cy="3777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2"/>
              </a:buClr>
              <a:buSzPts val="1100"/>
              <a:buFont typeface="Arial"/>
              <a:buNone/>
            </a:pPr>
            <a:r>
              <a:t/>
            </a:r>
            <a:endParaRPr b="1" sz="1200"/>
          </a:p>
          <a:p>
            <a:pPr indent="0" lvl="0" marL="0" rtl="0" algn="l">
              <a:lnSpc>
                <a:spcPct val="100000"/>
              </a:lnSpc>
              <a:spcBef>
                <a:spcPts val="0"/>
              </a:spcBef>
              <a:spcAft>
                <a:spcPts val="0"/>
              </a:spcAft>
              <a:buClr>
                <a:schemeClr val="dk2"/>
              </a:buClr>
              <a:buSzPts val="1100"/>
              <a:buFont typeface="Arial"/>
              <a:buNone/>
            </a:pPr>
            <a:r>
              <a:rPr b="1" lang="en" sz="1200"/>
              <a:t>Guest Room Block (Hyatt Regency Vancouver)</a:t>
            </a:r>
            <a:endParaRPr b="1" sz="1200"/>
          </a:p>
          <a:p>
            <a:pPr indent="-304800" lvl="0" marL="457200" rtl="0" algn="l">
              <a:lnSpc>
                <a:spcPct val="100000"/>
              </a:lnSpc>
              <a:spcBef>
                <a:spcPts val="0"/>
              </a:spcBef>
              <a:spcAft>
                <a:spcPts val="0"/>
              </a:spcAft>
              <a:buSzPts val="1200"/>
              <a:buChar char="●"/>
            </a:pPr>
            <a:r>
              <a:rPr lang="en" sz="1200"/>
              <a:t>Allocation </a:t>
            </a:r>
            <a:endParaRPr sz="1200"/>
          </a:p>
          <a:p>
            <a:pPr indent="-304800" lvl="1" marL="914400" rtl="0" algn="l">
              <a:lnSpc>
                <a:spcPct val="100000"/>
              </a:lnSpc>
              <a:spcBef>
                <a:spcPts val="0"/>
              </a:spcBef>
              <a:spcAft>
                <a:spcPts val="0"/>
              </a:spcAft>
              <a:buSzPts val="1200"/>
              <a:buChar char="○"/>
            </a:pPr>
            <a:r>
              <a:rPr lang="en" sz="1200"/>
              <a:t>Plenary Session Attendees</a:t>
            </a:r>
            <a:endParaRPr sz="1200"/>
          </a:p>
          <a:p>
            <a:pPr indent="-304800" lvl="1" marL="914400" rtl="0" algn="l">
              <a:lnSpc>
                <a:spcPct val="100000"/>
              </a:lnSpc>
              <a:spcBef>
                <a:spcPts val="0"/>
              </a:spcBef>
              <a:spcAft>
                <a:spcPts val="0"/>
              </a:spcAft>
              <a:buSzPts val="1200"/>
              <a:buChar char="○"/>
            </a:pPr>
            <a:r>
              <a:rPr lang="en" sz="1200"/>
              <a:t>Onsite Staff (meeting planner and network)</a:t>
            </a:r>
            <a:endParaRPr sz="1200"/>
          </a:p>
          <a:p>
            <a:pPr indent="-304800" lvl="1" marL="914400" rtl="0" algn="l">
              <a:lnSpc>
                <a:spcPct val="100000"/>
              </a:lnSpc>
              <a:spcBef>
                <a:spcPts val="0"/>
              </a:spcBef>
              <a:spcAft>
                <a:spcPts val="0"/>
              </a:spcAft>
              <a:buSzPts val="1200"/>
              <a:buChar char="○"/>
            </a:pPr>
            <a:r>
              <a:rPr lang="en" sz="1200"/>
              <a:t>Peak Nights (Monday, Tuesday, Wednesday) 500 rooms</a:t>
            </a:r>
            <a:endParaRPr sz="1200"/>
          </a:p>
          <a:p>
            <a:pPr indent="-304800" lvl="0" marL="457200" rtl="0" algn="l">
              <a:lnSpc>
                <a:spcPct val="100000"/>
              </a:lnSpc>
              <a:spcBef>
                <a:spcPts val="0"/>
              </a:spcBef>
              <a:spcAft>
                <a:spcPts val="0"/>
              </a:spcAft>
              <a:buSzPts val="1200"/>
              <a:buChar char="●"/>
            </a:pPr>
            <a:r>
              <a:rPr lang="en" sz="1200"/>
              <a:t>Dates</a:t>
            </a:r>
            <a:endParaRPr sz="1200"/>
          </a:p>
          <a:p>
            <a:pPr indent="-304800" lvl="1" marL="914400" rtl="0" algn="l">
              <a:lnSpc>
                <a:spcPct val="100000"/>
              </a:lnSpc>
              <a:spcBef>
                <a:spcPts val="0"/>
              </a:spcBef>
              <a:spcAft>
                <a:spcPts val="0"/>
              </a:spcAft>
              <a:buSzPts val="1200"/>
              <a:buChar char="○"/>
            </a:pPr>
            <a:r>
              <a:rPr lang="en" sz="1200"/>
              <a:t>Wednesday </a:t>
            </a:r>
            <a:r>
              <a:rPr lang="en" sz="1200"/>
              <a:t>November</a:t>
            </a:r>
            <a:r>
              <a:rPr lang="en" sz="1200"/>
              <a:t> 10 - Saturday November 20, 2021</a:t>
            </a:r>
            <a:endParaRPr sz="1200"/>
          </a:p>
          <a:p>
            <a:pPr indent="-304800" lvl="0" marL="457200" rtl="0" algn="l">
              <a:lnSpc>
                <a:spcPct val="100000"/>
              </a:lnSpc>
              <a:spcBef>
                <a:spcPts val="0"/>
              </a:spcBef>
              <a:spcAft>
                <a:spcPts val="0"/>
              </a:spcAft>
              <a:buSzPts val="1200"/>
              <a:buChar char="●"/>
            </a:pPr>
            <a:r>
              <a:rPr lang="en" sz="1200"/>
              <a:t>Rates</a:t>
            </a:r>
            <a:endParaRPr sz="1200"/>
          </a:p>
          <a:p>
            <a:pPr indent="-304800" lvl="1" marL="914400" rtl="0" algn="l">
              <a:lnSpc>
                <a:spcPct val="100000"/>
              </a:lnSpc>
              <a:spcBef>
                <a:spcPts val="0"/>
              </a:spcBef>
              <a:spcAft>
                <a:spcPts val="0"/>
              </a:spcAft>
              <a:buSzPts val="1200"/>
              <a:buChar char="○"/>
            </a:pPr>
            <a:r>
              <a:rPr lang="en" sz="1200"/>
              <a:t>Standard Single/Double $CAN 259.00 per room/per night incl. WiFi</a:t>
            </a:r>
            <a:endParaRPr sz="1200"/>
          </a:p>
          <a:p>
            <a:pPr indent="-304800" lvl="0" marL="457200" rtl="0" algn="l">
              <a:lnSpc>
                <a:spcPct val="100000"/>
              </a:lnSpc>
              <a:spcBef>
                <a:spcPts val="0"/>
              </a:spcBef>
              <a:spcAft>
                <a:spcPts val="0"/>
              </a:spcAft>
              <a:buSzPts val="1200"/>
              <a:buChar char="●"/>
            </a:pPr>
            <a:r>
              <a:rPr lang="en" sz="1200"/>
              <a:t>Reservation Link</a:t>
            </a:r>
            <a:endParaRPr sz="1200"/>
          </a:p>
          <a:p>
            <a:pPr indent="-298450" lvl="1" marL="914400" rtl="0" algn="l">
              <a:lnSpc>
                <a:spcPct val="100000"/>
              </a:lnSpc>
              <a:spcBef>
                <a:spcPts val="0"/>
              </a:spcBef>
              <a:spcAft>
                <a:spcPts val="0"/>
              </a:spcAft>
              <a:buSzPts val="1100"/>
              <a:buChar char="○"/>
            </a:pPr>
            <a:r>
              <a:rPr lang="en" sz="1100" u="sng">
                <a:solidFill>
                  <a:schemeClr val="hlink"/>
                </a:solidFill>
                <a:hlinkClick r:id="rId3"/>
              </a:rPr>
              <a:t>https://www.hyatt.com/en-US/group-booking/YVRRV/G-21IE</a:t>
            </a:r>
            <a:endParaRPr sz="1100"/>
          </a:p>
          <a:p>
            <a:pPr indent="0" lvl="0" marL="457200" rtl="0" algn="l">
              <a:lnSpc>
                <a:spcPct val="100000"/>
              </a:lnSpc>
              <a:spcBef>
                <a:spcPts val="0"/>
              </a:spcBef>
              <a:spcAft>
                <a:spcPts val="0"/>
              </a:spcAft>
              <a:buNone/>
            </a:pPr>
            <a:r>
              <a:t/>
            </a:r>
            <a:endParaRPr sz="300"/>
          </a:p>
          <a:p>
            <a:pPr indent="0" lvl="0" marL="0" rtl="0" algn="l">
              <a:lnSpc>
                <a:spcPct val="100000"/>
              </a:lnSpc>
              <a:spcBef>
                <a:spcPts val="0"/>
              </a:spcBef>
              <a:spcAft>
                <a:spcPts val="0"/>
              </a:spcAft>
              <a:buNone/>
            </a:pPr>
            <a:r>
              <a:rPr b="1" lang="en" sz="1200"/>
              <a:t>Meeting Space (Hyatt Regency Vancouver)</a:t>
            </a:r>
            <a:endParaRPr b="1" sz="1200"/>
          </a:p>
          <a:p>
            <a:pPr indent="-304800" lvl="0" marL="457200" rtl="0" algn="l">
              <a:lnSpc>
                <a:spcPct val="100000"/>
              </a:lnSpc>
              <a:spcBef>
                <a:spcPts val="0"/>
              </a:spcBef>
              <a:spcAft>
                <a:spcPts val="0"/>
              </a:spcAft>
              <a:buSzPts val="1200"/>
              <a:buChar char="●"/>
            </a:pPr>
            <a:r>
              <a:rPr lang="en" sz="1200"/>
              <a:t>Access to all meeting space to accommodate for all Working Groups .</a:t>
            </a:r>
            <a:endParaRPr sz="1200"/>
          </a:p>
          <a:p>
            <a:pPr indent="0" lvl="0" marL="45720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b="1" lang="en" sz="1200"/>
              <a:t>Network Requirements</a:t>
            </a:r>
            <a:endParaRPr b="1" sz="1200"/>
          </a:p>
          <a:p>
            <a:pPr indent="-304800" lvl="0" marL="457200" rtl="0" algn="l">
              <a:lnSpc>
                <a:spcPct val="100000"/>
              </a:lnSpc>
              <a:spcBef>
                <a:spcPts val="0"/>
              </a:spcBef>
              <a:spcAft>
                <a:spcPts val="0"/>
              </a:spcAft>
              <a:buSzPts val="1200"/>
              <a:buChar char="●"/>
            </a:pPr>
            <a:r>
              <a:rPr lang="en" sz="1200"/>
              <a:t> IEEE 802 Plenary Network Requirements have been approved by the HRV </a:t>
            </a:r>
            <a:endParaRPr sz="1200"/>
          </a:p>
          <a:p>
            <a:pPr indent="0" lvl="0" marL="0" rtl="0" algn="l">
              <a:lnSpc>
                <a:spcPct val="100000"/>
              </a:lnSpc>
              <a:spcBef>
                <a:spcPts val="0"/>
              </a:spcBef>
              <a:spcAft>
                <a:spcPts val="0"/>
              </a:spcAft>
              <a:buNone/>
            </a:pPr>
            <a:r>
              <a:rPr b="1" lang="en" sz="1200"/>
              <a:t>Audio Visual Services (PSAV)</a:t>
            </a:r>
            <a:endParaRPr b="1" sz="1200"/>
          </a:p>
          <a:p>
            <a:pPr indent="-304800" lvl="0" marL="457200" rtl="0" algn="l">
              <a:lnSpc>
                <a:spcPct val="100000"/>
              </a:lnSpc>
              <a:spcBef>
                <a:spcPts val="0"/>
              </a:spcBef>
              <a:spcAft>
                <a:spcPts val="0"/>
              </a:spcAft>
              <a:buSzPts val="1200"/>
              <a:buChar char="●"/>
            </a:pPr>
            <a:r>
              <a:rPr lang="en" sz="1200"/>
              <a:t>Anticipated IEEE 802 Plenary AV Requirements have been submitted to the HRV and PSAV.  A cost estimate will be provided closer event dates when details are firm.  </a:t>
            </a:r>
            <a:endParaRPr sz="1200"/>
          </a:p>
          <a:p>
            <a:pPr indent="0" lvl="0" marL="0" rtl="0" algn="l">
              <a:lnSpc>
                <a:spcPct val="115000"/>
              </a:lnSpc>
              <a:spcBef>
                <a:spcPts val="0"/>
              </a:spcBef>
              <a:spcAft>
                <a:spcPts val="0"/>
              </a:spcAft>
              <a:buClr>
                <a:schemeClr val="dk2"/>
              </a:buClr>
              <a:buSzPts val="1100"/>
              <a:buFont typeface="Arial"/>
              <a:buNone/>
            </a:pPr>
            <a:r>
              <a:t/>
            </a:r>
            <a:endParaRPr b="1" sz="1100"/>
          </a:p>
          <a:p>
            <a:pPr indent="0" lvl="0" marL="0" rtl="0" algn="l">
              <a:lnSpc>
                <a:spcPct val="115000"/>
              </a:lnSpc>
              <a:spcBef>
                <a:spcPts val="1600"/>
              </a:spcBef>
              <a:spcAft>
                <a:spcPts val="1600"/>
              </a:spcAft>
              <a:buSzPts val="1800"/>
              <a:buNone/>
            </a:pPr>
            <a:r>
              <a:t/>
            </a: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7"/>
          <p:cNvSpPr txBox="1"/>
          <p:nvPr>
            <p:ph idx="1" type="body"/>
          </p:nvPr>
        </p:nvSpPr>
        <p:spPr>
          <a:xfrm>
            <a:off x="2422487" y="619001"/>
            <a:ext cx="6321600" cy="3002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2"/>
              </a:buClr>
              <a:buSzPts val="1100"/>
              <a:buFont typeface="Arial"/>
              <a:buNone/>
            </a:pPr>
            <a:r>
              <a:rPr b="1" lang="en" sz="1200"/>
              <a:t>Food and Beverage</a:t>
            </a:r>
            <a:r>
              <a:rPr lang="en" sz="1200"/>
              <a:t> </a:t>
            </a:r>
            <a:endParaRPr sz="1200"/>
          </a:p>
          <a:p>
            <a:pPr indent="-304800" lvl="0" marL="457200" rtl="0" algn="l">
              <a:lnSpc>
                <a:spcPct val="100000"/>
              </a:lnSpc>
              <a:spcBef>
                <a:spcPts val="0"/>
              </a:spcBef>
              <a:spcAft>
                <a:spcPts val="0"/>
              </a:spcAft>
              <a:buSzPts val="1200"/>
              <a:buChar char="●"/>
            </a:pPr>
            <a:r>
              <a:rPr lang="en" sz="1200"/>
              <a:t>Food and Beverage will be provided to all registered attendees</a:t>
            </a:r>
            <a:endParaRPr sz="1200"/>
          </a:p>
          <a:p>
            <a:pPr indent="-304800" lvl="1" marL="914400" rtl="0" algn="l">
              <a:lnSpc>
                <a:spcPct val="100000"/>
              </a:lnSpc>
              <a:spcBef>
                <a:spcPts val="0"/>
              </a:spcBef>
              <a:spcAft>
                <a:spcPts val="0"/>
              </a:spcAft>
              <a:buSzPts val="1200"/>
              <a:buChar char="○"/>
            </a:pPr>
            <a:r>
              <a:rPr lang="en" sz="1200"/>
              <a:t>AM Coffee/Tea/Break</a:t>
            </a:r>
            <a:endParaRPr sz="1200"/>
          </a:p>
          <a:p>
            <a:pPr indent="-304800" lvl="1" marL="914400" rtl="0" algn="l">
              <a:lnSpc>
                <a:spcPct val="100000"/>
              </a:lnSpc>
              <a:spcBef>
                <a:spcPts val="0"/>
              </a:spcBef>
              <a:spcAft>
                <a:spcPts val="0"/>
              </a:spcAft>
              <a:buSzPts val="1200"/>
              <a:buChar char="○"/>
            </a:pPr>
            <a:r>
              <a:rPr lang="en" sz="1200"/>
              <a:t>PM Coffee/Tea, Snack Break</a:t>
            </a:r>
            <a:endParaRPr sz="1200"/>
          </a:p>
          <a:p>
            <a:pPr indent="-304800" lvl="1" marL="914400" rtl="0" algn="l">
              <a:lnSpc>
                <a:spcPct val="100000"/>
              </a:lnSpc>
              <a:spcBef>
                <a:spcPts val="0"/>
              </a:spcBef>
              <a:spcAft>
                <a:spcPts val="0"/>
              </a:spcAft>
              <a:buSzPts val="1200"/>
              <a:buChar char="○"/>
            </a:pPr>
            <a:r>
              <a:rPr lang="en" sz="1200"/>
              <a:t>Continental Breakfast</a:t>
            </a:r>
            <a:endParaRPr sz="1200"/>
          </a:p>
          <a:p>
            <a:pPr indent="-304800" lvl="0" marL="457200" rtl="0" algn="l">
              <a:lnSpc>
                <a:spcPct val="100000"/>
              </a:lnSpc>
              <a:spcBef>
                <a:spcPts val="0"/>
              </a:spcBef>
              <a:spcAft>
                <a:spcPts val="0"/>
              </a:spcAft>
              <a:buSzPts val="1200"/>
              <a:buChar char="●"/>
            </a:pPr>
            <a:r>
              <a:rPr lang="en" sz="1200"/>
              <a:t>Water Stations throughout the event space.</a:t>
            </a:r>
            <a:endParaRPr sz="1200"/>
          </a:p>
          <a:p>
            <a:pPr indent="0" lvl="0" marL="0" rtl="0" algn="l">
              <a:lnSpc>
                <a:spcPct val="100000"/>
              </a:lnSpc>
              <a:spcBef>
                <a:spcPts val="0"/>
              </a:spcBef>
              <a:spcAft>
                <a:spcPts val="0"/>
              </a:spcAft>
              <a:buNone/>
            </a:pPr>
            <a:r>
              <a:t/>
            </a:r>
            <a:endParaRPr b="1" sz="1200"/>
          </a:p>
          <a:p>
            <a:pPr indent="0" lvl="0" marL="0" rtl="0" algn="l">
              <a:lnSpc>
                <a:spcPct val="100000"/>
              </a:lnSpc>
              <a:spcBef>
                <a:spcPts val="0"/>
              </a:spcBef>
              <a:spcAft>
                <a:spcPts val="0"/>
              </a:spcAft>
              <a:buNone/>
            </a:pPr>
            <a:r>
              <a:rPr b="1" lang="en" sz="1200"/>
              <a:t>Social Event</a:t>
            </a:r>
            <a:endParaRPr sz="1200"/>
          </a:p>
          <a:p>
            <a:pPr indent="-304800" lvl="0" marL="457200" rtl="0" algn="l">
              <a:lnSpc>
                <a:spcPct val="100000"/>
              </a:lnSpc>
              <a:spcBef>
                <a:spcPts val="0"/>
              </a:spcBef>
              <a:spcAft>
                <a:spcPts val="0"/>
              </a:spcAft>
              <a:buSzPts val="1200"/>
              <a:buChar char="●"/>
            </a:pPr>
            <a:r>
              <a:rPr lang="en" sz="1200"/>
              <a:t>No social event arrangements have been guaranteed at this time.</a:t>
            </a:r>
            <a:endParaRPr sz="1200"/>
          </a:p>
          <a:p>
            <a:pPr indent="0" lvl="0" marL="0" rtl="0" algn="l">
              <a:lnSpc>
                <a:spcPct val="100000"/>
              </a:lnSpc>
              <a:spcBef>
                <a:spcPts val="0"/>
              </a:spcBef>
              <a:spcAft>
                <a:spcPts val="0"/>
              </a:spcAft>
              <a:buNone/>
            </a:pPr>
            <a:r>
              <a:t/>
            </a:r>
            <a:endParaRPr b="1" sz="1200"/>
          </a:p>
          <a:p>
            <a:pPr indent="0" lvl="0" marL="457200" rtl="0" algn="l">
              <a:lnSpc>
                <a:spcPct val="100000"/>
              </a:lnSpc>
              <a:spcBef>
                <a:spcPts val="0"/>
              </a:spcBef>
              <a:spcAft>
                <a:spcPts val="0"/>
              </a:spcAft>
              <a:buNone/>
            </a:pPr>
            <a:r>
              <a:t/>
            </a:r>
            <a:endParaRPr sz="1200"/>
          </a:p>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type="title"/>
          </p:nvPr>
        </p:nvSpPr>
        <p:spPr>
          <a:xfrm>
            <a:off x="2400250" y="505600"/>
            <a:ext cx="6321600" cy="38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Areas of Ongoing Action and Assessment</a:t>
            </a:r>
            <a:endParaRPr sz="1800"/>
          </a:p>
        </p:txBody>
      </p:sp>
      <p:sp>
        <p:nvSpPr>
          <p:cNvPr id="101" name="Google Shape;101;p18"/>
          <p:cNvSpPr txBox="1"/>
          <p:nvPr>
            <p:ph idx="1" type="body"/>
          </p:nvPr>
        </p:nvSpPr>
        <p:spPr>
          <a:xfrm>
            <a:off x="2400250" y="930575"/>
            <a:ext cx="6321600" cy="374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100">
                <a:latin typeface="Arial"/>
                <a:ea typeface="Arial"/>
                <a:cs typeface="Arial"/>
                <a:sym typeface="Arial"/>
              </a:rPr>
              <a:t>Event Registration with Canada Border Services Agency (CBSA)</a:t>
            </a:r>
            <a:endParaRPr b="1"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The event has been registered with CBSA</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Registration with the CBSA allows for the event to be recognized by in an official capacity by national border </a:t>
            </a:r>
            <a:r>
              <a:rPr lang="en" sz="1100">
                <a:latin typeface="Arial"/>
                <a:ea typeface="Arial"/>
                <a:cs typeface="Arial"/>
                <a:sym typeface="Arial"/>
              </a:rPr>
              <a:t>officials, </a:t>
            </a:r>
            <a:r>
              <a:rPr lang="en" sz="1100">
                <a:latin typeface="Arial"/>
                <a:ea typeface="Arial"/>
                <a:cs typeface="Arial"/>
                <a:sym typeface="Arial"/>
              </a:rPr>
              <a:t>Visa processing and import/export agents.</a:t>
            </a:r>
            <a:endParaRPr sz="1100">
              <a:latin typeface="Arial"/>
              <a:ea typeface="Arial"/>
              <a:cs typeface="Arial"/>
              <a:sym typeface="Arial"/>
            </a:endParaRPr>
          </a:p>
          <a:p>
            <a:pPr indent="0" lvl="0" marL="0" rtl="0" algn="l">
              <a:lnSpc>
                <a:spcPct val="115000"/>
              </a:lnSpc>
              <a:spcBef>
                <a:spcPts val="0"/>
              </a:spcBef>
              <a:spcAft>
                <a:spcPts val="0"/>
              </a:spcAft>
              <a:buSzPts val="1800"/>
              <a:buNone/>
            </a:pPr>
            <a:r>
              <a:t/>
            </a:r>
            <a:endParaRPr sz="600">
              <a:latin typeface="Arial"/>
              <a:ea typeface="Arial"/>
              <a:cs typeface="Arial"/>
              <a:sym typeface="Arial"/>
            </a:endParaRPr>
          </a:p>
          <a:p>
            <a:pPr indent="0" lvl="0" marL="0" rtl="0" algn="l">
              <a:spcBef>
                <a:spcPts val="0"/>
              </a:spcBef>
              <a:spcAft>
                <a:spcPts val="0"/>
              </a:spcAft>
              <a:buClr>
                <a:schemeClr val="dk2"/>
              </a:buClr>
              <a:buSzPts val="1800"/>
              <a:buFont typeface="Arial"/>
              <a:buNone/>
            </a:pPr>
            <a:r>
              <a:rPr b="1" lang="en" sz="1100">
                <a:latin typeface="Arial"/>
                <a:ea typeface="Arial"/>
                <a:cs typeface="Arial"/>
                <a:sym typeface="Arial"/>
              </a:rPr>
              <a:t>Vaccination Rates (percentage of 18+ population)</a:t>
            </a:r>
            <a:endParaRPr b="1"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Canada 1st Dose: 74%</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Canada Fully Vaccinated: 68%</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Vancouver, BC (</a:t>
            </a:r>
            <a:r>
              <a:rPr i="1" lang="en" sz="1000">
                <a:latin typeface="Arial"/>
                <a:ea typeface="Arial"/>
                <a:cs typeface="Arial"/>
                <a:sym typeface="Arial"/>
              </a:rPr>
              <a:t>Vancouver Coastal Health</a:t>
            </a:r>
            <a:r>
              <a:rPr lang="en" sz="1100">
                <a:latin typeface="Arial"/>
                <a:ea typeface="Arial"/>
                <a:cs typeface="Arial"/>
                <a:sym typeface="Arial"/>
              </a:rPr>
              <a:t>) 1st Dose: 81%</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Vancouver, BC (</a:t>
            </a:r>
            <a:r>
              <a:rPr i="1" lang="en" sz="1000">
                <a:latin typeface="Arial"/>
                <a:ea typeface="Arial"/>
                <a:cs typeface="Arial"/>
                <a:sym typeface="Arial"/>
              </a:rPr>
              <a:t>Vancouver Coastal Health</a:t>
            </a:r>
            <a:r>
              <a:rPr lang="en" sz="1100">
                <a:latin typeface="Arial"/>
                <a:ea typeface="Arial"/>
                <a:cs typeface="Arial"/>
                <a:sym typeface="Arial"/>
              </a:rPr>
              <a:t>) Fully Vaccinated: 73%</a:t>
            </a:r>
            <a:endParaRPr sz="1100">
              <a:latin typeface="Arial"/>
              <a:ea typeface="Arial"/>
              <a:cs typeface="Arial"/>
              <a:sym typeface="Arial"/>
            </a:endParaRPr>
          </a:p>
          <a:p>
            <a:pPr indent="0" lvl="0" marL="0" rtl="0" algn="l">
              <a:spcBef>
                <a:spcPts val="0"/>
              </a:spcBef>
              <a:spcAft>
                <a:spcPts val="0"/>
              </a:spcAft>
              <a:buNone/>
            </a:pPr>
            <a:r>
              <a:t/>
            </a:r>
            <a:endParaRPr b="1" sz="600">
              <a:latin typeface="Arial"/>
              <a:ea typeface="Arial"/>
              <a:cs typeface="Arial"/>
              <a:sym typeface="Arial"/>
            </a:endParaRPr>
          </a:p>
          <a:p>
            <a:pPr indent="0" lvl="0" marL="0" rtl="0" algn="l">
              <a:spcBef>
                <a:spcPts val="0"/>
              </a:spcBef>
              <a:spcAft>
                <a:spcPts val="0"/>
              </a:spcAft>
              <a:buClr>
                <a:schemeClr val="dk2"/>
              </a:buClr>
              <a:buSzPts val="1100"/>
              <a:buFont typeface="Arial"/>
              <a:buNone/>
            </a:pPr>
            <a:r>
              <a:rPr b="1" lang="en" sz="1100">
                <a:latin typeface="Arial"/>
                <a:ea typeface="Arial"/>
                <a:cs typeface="Arial"/>
                <a:sym typeface="Arial"/>
              </a:rPr>
              <a:t>Provincial Event Requirements</a:t>
            </a:r>
            <a:endParaRPr b="1"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Current Status: General Re-Opening</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Indoor Events 50% Capacity (to be assessed following vaccination requirements rollout)</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Proof of Vaccination Requirement:  Commencing September 13, 2021 </a:t>
            </a:r>
            <a:endParaRPr sz="1100">
              <a:latin typeface="Arial"/>
              <a:ea typeface="Arial"/>
              <a:cs typeface="Arial"/>
              <a:sym typeface="Arial"/>
            </a:endParaRPr>
          </a:p>
          <a:p>
            <a:pPr indent="0" lvl="0" marL="0" rtl="0" algn="l">
              <a:spcBef>
                <a:spcPts val="0"/>
              </a:spcBef>
              <a:spcAft>
                <a:spcPts val="0"/>
              </a:spcAft>
              <a:buNone/>
            </a:pPr>
            <a:r>
              <a:rPr b="1" lang="en" sz="1100">
                <a:latin typeface="Arial"/>
                <a:ea typeface="Arial"/>
                <a:cs typeface="Arial"/>
                <a:sym typeface="Arial"/>
              </a:rPr>
              <a:t>National Entry Requirements</a:t>
            </a:r>
            <a:endParaRPr b="1"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Current Status: Effective September 7, foreign nationals who qualify for the fully vaccinated traveller exemption can enter Canada for discretionary travel.</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100">
                <a:latin typeface="Arial"/>
                <a:ea typeface="Arial"/>
                <a:cs typeface="Arial"/>
                <a:sym typeface="Arial"/>
              </a:rPr>
              <a:t>Canada Entry Requirements and COVID Specific Details are Available at: </a:t>
            </a:r>
            <a:r>
              <a:rPr b="1" lang="en" sz="800" u="sng">
                <a:solidFill>
                  <a:schemeClr val="hlink"/>
                </a:solidFill>
                <a:latin typeface="Arial"/>
                <a:ea typeface="Arial"/>
                <a:cs typeface="Arial"/>
                <a:sym typeface="Arial"/>
                <a:hlinkClick r:id="rId3"/>
              </a:rPr>
              <a:t>https://travel.gc.ca/travel-covid/travel-restrictions/covid-vaccinated-travellers-entering-canada#determine-fully</a:t>
            </a:r>
            <a:endParaRPr sz="90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2400250" y="482150"/>
            <a:ext cx="6321600" cy="38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Entry into Canada (Fully Vaccinated Adults)</a:t>
            </a:r>
            <a:endParaRPr sz="1800"/>
          </a:p>
        </p:txBody>
      </p:sp>
      <p:sp>
        <p:nvSpPr>
          <p:cNvPr id="107" name="Google Shape;107;p19"/>
          <p:cNvSpPr txBox="1"/>
          <p:nvPr>
            <p:ph idx="1" type="body"/>
          </p:nvPr>
        </p:nvSpPr>
        <p:spPr>
          <a:xfrm>
            <a:off x="2400250" y="947300"/>
            <a:ext cx="6321600" cy="37740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b="1" lang="en" sz="1000">
                <a:latin typeface="Arial"/>
                <a:ea typeface="Arial"/>
                <a:cs typeface="Arial"/>
                <a:sym typeface="Arial"/>
              </a:rPr>
              <a:t>Fully Vaccinated Entry</a:t>
            </a:r>
            <a:r>
              <a:rPr b="1" lang="en" sz="1000">
                <a:latin typeface="Arial"/>
                <a:ea typeface="Arial"/>
                <a:cs typeface="Arial"/>
                <a:sym typeface="Arial"/>
              </a:rPr>
              <a:t> into Canada as of September 7, 2021</a:t>
            </a:r>
            <a:endParaRPr sz="1000">
              <a:latin typeface="Arial"/>
              <a:ea typeface="Arial"/>
              <a:cs typeface="Arial"/>
              <a:sym typeface="Arial"/>
            </a:endParaRPr>
          </a:p>
          <a:p>
            <a:pPr indent="-292100" lvl="0" marL="457200" rtl="0" algn="l">
              <a:spcBef>
                <a:spcPts val="0"/>
              </a:spcBef>
              <a:spcAft>
                <a:spcPts val="0"/>
              </a:spcAft>
              <a:buSzPts val="1000"/>
              <a:buFont typeface="Arial"/>
              <a:buChar char="●"/>
            </a:pPr>
            <a:r>
              <a:rPr lang="en" sz="1000">
                <a:latin typeface="Arial"/>
                <a:ea typeface="Arial"/>
                <a:cs typeface="Arial"/>
                <a:sym typeface="Arial"/>
              </a:rPr>
              <a:t>Starting at 12:01 am ET on September 7, 2021: Exemptions for fully vaccinated travellers who meet specific conditions. You may qualify for certain exemptions to quarantine and testing requirements if you:</a:t>
            </a:r>
            <a:endParaRPr sz="1000">
              <a:latin typeface="Arial"/>
              <a:ea typeface="Arial"/>
              <a:cs typeface="Arial"/>
              <a:sym typeface="Arial"/>
            </a:endParaRPr>
          </a:p>
          <a:p>
            <a:pPr indent="-292100" lvl="1" marL="914400" rtl="0" algn="l">
              <a:spcBef>
                <a:spcPts val="0"/>
              </a:spcBef>
              <a:spcAft>
                <a:spcPts val="0"/>
              </a:spcAft>
              <a:buSzPts val="1000"/>
              <a:buFont typeface="Arial"/>
              <a:buChar char="○"/>
            </a:pPr>
            <a:r>
              <a:rPr lang="en" sz="1000">
                <a:latin typeface="Arial"/>
                <a:ea typeface="Arial"/>
                <a:cs typeface="Arial"/>
                <a:sym typeface="Arial"/>
              </a:rPr>
              <a:t>are eligible to enter Canada</a:t>
            </a:r>
            <a:endParaRPr sz="1000">
              <a:latin typeface="Arial"/>
              <a:ea typeface="Arial"/>
              <a:cs typeface="Arial"/>
              <a:sym typeface="Arial"/>
            </a:endParaRPr>
          </a:p>
          <a:p>
            <a:pPr indent="-292100" lvl="1" marL="914400" rtl="0" algn="l">
              <a:spcBef>
                <a:spcPts val="0"/>
              </a:spcBef>
              <a:spcAft>
                <a:spcPts val="0"/>
              </a:spcAft>
              <a:buSzPts val="1000"/>
              <a:buFont typeface="Arial"/>
              <a:buChar char="○"/>
            </a:pPr>
            <a:r>
              <a:rPr lang="en" sz="1000">
                <a:latin typeface="Arial"/>
                <a:ea typeface="Arial"/>
                <a:cs typeface="Arial"/>
                <a:sym typeface="Arial"/>
              </a:rPr>
              <a:t>are asymptomatic</a:t>
            </a:r>
            <a:endParaRPr sz="1000">
              <a:latin typeface="Arial"/>
              <a:ea typeface="Arial"/>
              <a:cs typeface="Arial"/>
              <a:sym typeface="Arial"/>
            </a:endParaRPr>
          </a:p>
          <a:p>
            <a:pPr indent="-292100" lvl="1" marL="914400" rtl="0" algn="l">
              <a:spcBef>
                <a:spcPts val="0"/>
              </a:spcBef>
              <a:spcAft>
                <a:spcPts val="0"/>
              </a:spcAft>
              <a:buSzPts val="1000"/>
              <a:buFont typeface="Arial"/>
              <a:buChar char="○"/>
            </a:pPr>
            <a:r>
              <a:rPr lang="en" sz="1000">
                <a:latin typeface="Arial"/>
                <a:ea typeface="Arial"/>
                <a:cs typeface="Arial"/>
                <a:sym typeface="Arial"/>
              </a:rPr>
              <a:t>meet the Government of Canada requirements of fully vaccinated travellers</a:t>
            </a:r>
            <a:endParaRPr sz="1000">
              <a:latin typeface="Arial"/>
              <a:ea typeface="Arial"/>
              <a:cs typeface="Arial"/>
              <a:sym typeface="Arial"/>
            </a:endParaRPr>
          </a:p>
          <a:p>
            <a:pPr indent="-292100" lvl="1" marL="914400" rtl="0" algn="l">
              <a:spcBef>
                <a:spcPts val="0"/>
              </a:spcBef>
              <a:spcAft>
                <a:spcPts val="0"/>
              </a:spcAft>
              <a:buSzPts val="1000"/>
              <a:buFont typeface="Arial"/>
              <a:buChar char="○"/>
            </a:pPr>
            <a:r>
              <a:rPr lang="en" sz="1000">
                <a:latin typeface="Arial"/>
                <a:ea typeface="Arial"/>
                <a:cs typeface="Arial"/>
                <a:sym typeface="Arial"/>
              </a:rPr>
              <a:t>meet all other entry requirements, including entering your information in ArriveCAN before arrival</a:t>
            </a:r>
            <a:endParaRPr sz="1000">
              <a:latin typeface="Arial"/>
              <a:ea typeface="Arial"/>
              <a:cs typeface="Arial"/>
              <a:sym typeface="Arial"/>
            </a:endParaRPr>
          </a:p>
          <a:p>
            <a:pPr indent="-292100" lvl="1" marL="914400" rtl="0" algn="l">
              <a:spcBef>
                <a:spcPts val="0"/>
              </a:spcBef>
              <a:spcAft>
                <a:spcPts val="0"/>
              </a:spcAft>
              <a:buSzPts val="1000"/>
              <a:buFont typeface="Arial"/>
              <a:buChar char="○"/>
            </a:pPr>
            <a:r>
              <a:rPr lang="en" sz="1000" u="sng">
                <a:solidFill>
                  <a:schemeClr val="hlink"/>
                </a:solidFill>
                <a:latin typeface="Arial"/>
                <a:ea typeface="Arial"/>
                <a:cs typeface="Arial"/>
                <a:sym typeface="Arial"/>
                <a:hlinkClick r:id="rId3"/>
              </a:rPr>
              <a:t>https://travel.gc.ca/travel-covid/travel-restrictions/covid-vaccinated-travellers-entering-canada</a:t>
            </a:r>
            <a:endParaRPr sz="1000">
              <a:latin typeface="Arial"/>
              <a:ea typeface="Arial"/>
              <a:cs typeface="Arial"/>
              <a:sym typeface="Arial"/>
            </a:endParaRPr>
          </a:p>
          <a:p>
            <a:pPr indent="0" lvl="0" marL="0" rtl="0" algn="l">
              <a:lnSpc>
                <a:spcPct val="115000"/>
              </a:lnSpc>
              <a:spcBef>
                <a:spcPts val="0"/>
              </a:spcBef>
              <a:spcAft>
                <a:spcPts val="0"/>
              </a:spcAft>
              <a:buNone/>
            </a:pPr>
            <a:r>
              <a:t/>
            </a:r>
            <a:endParaRPr sz="1000">
              <a:latin typeface="Arial"/>
              <a:ea typeface="Arial"/>
              <a:cs typeface="Arial"/>
              <a:sym typeface="Arial"/>
            </a:endParaRPr>
          </a:p>
          <a:p>
            <a:pPr indent="0" lvl="0" marL="0" rtl="0" algn="l">
              <a:lnSpc>
                <a:spcPct val="115000"/>
              </a:lnSpc>
              <a:spcBef>
                <a:spcPts val="0"/>
              </a:spcBef>
              <a:spcAft>
                <a:spcPts val="0"/>
              </a:spcAft>
              <a:buNone/>
            </a:pPr>
            <a:r>
              <a:rPr b="1" lang="en" sz="1000">
                <a:latin typeface="Arial"/>
                <a:ea typeface="Arial"/>
                <a:cs typeface="Arial"/>
                <a:sym typeface="Arial"/>
              </a:rPr>
              <a:t>To be considered fully vaccinated, you must:</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have received the full series of an accepted COVID-19 vaccine or a combination of accepted vaccines</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have received your last dose at least 14 days prior to the day you enter Canada</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upload your proof of vaccination in ArriveCAN</a:t>
            </a:r>
            <a:endParaRPr sz="1000">
              <a:latin typeface="Arial"/>
              <a:ea typeface="Arial"/>
              <a:cs typeface="Arial"/>
              <a:sym typeface="Arial"/>
            </a:endParaRPr>
          </a:p>
          <a:p>
            <a:pPr indent="0" lvl="0" marL="0" rtl="0" algn="l">
              <a:lnSpc>
                <a:spcPct val="115000"/>
              </a:lnSpc>
              <a:spcBef>
                <a:spcPts val="0"/>
              </a:spcBef>
              <a:spcAft>
                <a:spcPts val="0"/>
              </a:spcAft>
              <a:buNone/>
            </a:pPr>
            <a:r>
              <a:t/>
            </a:r>
            <a:endParaRPr sz="500">
              <a:latin typeface="Arial"/>
              <a:ea typeface="Arial"/>
              <a:cs typeface="Arial"/>
              <a:sym typeface="Arial"/>
            </a:endParaRPr>
          </a:p>
          <a:p>
            <a:pPr indent="0" lvl="0" marL="0" rtl="0" algn="l">
              <a:lnSpc>
                <a:spcPct val="115000"/>
              </a:lnSpc>
              <a:spcBef>
                <a:spcPts val="0"/>
              </a:spcBef>
              <a:spcAft>
                <a:spcPts val="0"/>
              </a:spcAft>
              <a:buNone/>
            </a:pPr>
            <a:r>
              <a:rPr b="1" lang="en" sz="1000">
                <a:latin typeface="Arial"/>
                <a:ea typeface="Arial"/>
                <a:cs typeface="Arial"/>
                <a:sym typeface="Arial"/>
              </a:rPr>
              <a:t>Accepted vaccines:</a:t>
            </a:r>
            <a:endParaRPr b="1"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Pfizer-BioNTech COVID-19 vaccine</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Moderna COVID-19 vaccine</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AstraZeneca/COVISHIELD COVID-19 vaccine</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Janssen (Johnson &amp; Johnson) COVID-19 vaccine - single dose</a:t>
            </a:r>
            <a:endParaRPr sz="1000">
              <a:latin typeface="Arial"/>
              <a:ea typeface="Arial"/>
              <a:cs typeface="Arial"/>
              <a:sym typeface="Arial"/>
            </a:endParaRPr>
          </a:p>
          <a:p>
            <a:pPr indent="0" lvl="0" marL="0" rtl="0" algn="l">
              <a:lnSpc>
                <a:spcPct val="115000"/>
              </a:lnSpc>
              <a:spcBef>
                <a:spcPts val="0"/>
              </a:spcBef>
              <a:spcAft>
                <a:spcPts val="0"/>
              </a:spcAft>
              <a:buSzPts val="1800"/>
              <a:buNone/>
            </a:pPr>
            <a:r>
              <a:t/>
            </a:r>
            <a:endParaRPr sz="11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2321650" y="491250"/>
            <a:ext cx="6400200" cy="34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BC ReStart Plan In Place - STEP 3</a:t>
            </a:r>
            <a:endParaRPr sz="1800"/>
          </a:p>
        </p:txBody>
      </p:sp>
      <p:sp>
        <p:nvSpPr>
          <p:cNvPr id="113" name="Google Shape;113;p20"/>
          <p:cNvSpPr txBox="1"/>
          <p:nvPr>
            <p:ph idx="1" type="body"/>
          </p:nvPr>
        </p:nvSpPr>
        <p:spPr>
          <a:xfrm>
            <a:off x="2360950" y="929850"/>
            <a:ext cx="6321600" cy="3900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2"/>
              </a:buClr>
              <a:buSzPts val="1100"/>
              <a:buFont typeface="Arial"/>
              <a:buNone/>
            </a:pPr>
            <a:r>
              <a:rPr b="1" lang="en" sz="1100">
                <a:latin typeface="Arial"/>
                <a:ea typeface="Arial"/>
                <a:cs typeface="Arial"/>
                <a:sym typeface="Arial"/>
              </a:rPr>
              <a:t>Criteria </a:t>
            </a:r>
            <a:endParaRPr b="1"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criteria for Step 3 is </a:t>
            </a:r>
            <a:r>
              <a:rPr lang="en" sz="1100" u="sng">
                <a:latin typeface="Arial"/>
                <a:ea typeface="Arial"/>
                <a:cs typeface="Arial"/>
                <a:sym typeface="Arial"/>
              </a:rPr>
              <a:t>at least 70%</a:t>
            </a:r>
            <a:r>
              <a:rPr lang="en" sz="1100">
                <a:latin typeface="Arial"/>
                <a:ea typeface="Arial"/>
                <a:cs typeface="Arial"/>
                <a:sym typeface="Arial"/>
              </a:rPr>
              <a:t> of the 18+ population vaccinated with dose 1, along with low case counts and declining COVID-19 hospitalizations. In Step 3, all sectors will transition to using communicable disease prevention guidance from WorkSafeBC.</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6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Mask Requirements</a:t>
            </a:r>
            <a:endParaRPr sz="1100" u="sng">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Masks are required in all public indoor settings for all people born in 2009 or earlier (12+). </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6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Organized Gatherings</a:t>
            </a:r>
            <a:r>
              <a:rPr lang="en" sz="1100">
                <a:latin typeface="Arial"/>
                <a:ea typeface="Arial"/>
                <a:cs typeface="Arial"/>
                <a:sym typeface="Arial"/>
              </a:rPr>
              <a:t>	</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 sz="1100">
                <a:latin typeface="Arial"/>
                <a:ea typeface="Arial"/>
                <a:cs typeface="Arial"/>
                <a:sym typeface="Arial"/>
              </a:rPr>
              <a:t>Indoor organized gatherings 50 people or 50% capacity, whichever is greater</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 sz="1100">
                <a:latin typeface="Arial"/>
                <a:ea typeface="Arial"/>
                <a:cs typeface="Arial"/>
                <a:sym typeface="Arial"/>
              </a:rPr>
              <a:t>Outdoor organized gatherings 5,000 people or 50% capacity, whichever is greater</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 sz="1100">
                <a:latin typeface="Arial"/>
                <a:ea typeface="Arial"/>
                <a:cs typeface="Arial"/>
                <a:sym typeface="Arial"/>
              </a:rPr>
              <a:t>No group limits for indoor and outdoor dining, events allowed (</a:t>
            </a:r>
            <a:r>
              <a:rPr i="1" lang="en" sz="1100">
                <a:latin typeface="Arial"/>
                <a:ea typeface="Arial"/>
                <a:cs typeface="Arial"/>
                <a:sym typeface="Arial"/>
              </a:rPr>
              <a:t>In Vancouver Coastal Health</a:t>
            </a:r>
            <a:r>
              <a:rPr lang="en" sz="1100">
                <a:latin typeface="Arial"/>
                <a:ea typeface="Arial"/>
                <a:cs typeface="Arial"/>
                <a:sym typeface="Arial"/>
              </a:rPr>
              <a:t>)</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6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u="sng">
                <a:latin typeface="Arial"/>
                <a:ea typeface="Arial"/>
                <a:cs typeface="Arial"/>
                <a:sym typeface="Arial"/>
              </a:rPr>
              <a:t>Offices and workplaces	</a:t>
            </a:r>
            <a:endParaRPr sz="1100" u="sng">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Continued return to the workplace</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Seminars and bigger meetings allowed</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Workplaces will transition from a COVID-19 Safety Plan to a communicable disease plan.</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1100">
              <a:latin typeface="Arial"/>
              <a:ea typeface="Arial"/>
              <a:cs typeface="Arial"/>
              <a:sym typeface="Arial"/>
            </a:endParaRPr>
          </a:p>
          <a:p>
            <a:pPr indent="0" lvl="0" marL="0" rtl="0" algn="r">
              <a:lnSpc>
                <a:spcPct val="115000"/>
              </a:lnSpc>
              <a:spcBef>
                <a:spcPts val="0"/>
              </a:spcBef>
              <a:spcAft>
                <a:spcPts val="0"/>
              </a:spcAft>
              <a:buClr>
                <a:schemeClr val="dk2"/>
              </a:buClr>
              <a:buSzPts val="1100"/>
              <a:buFont typeface="Arial"/>
              <a:buNone/>
            </a:pPr>
            <a:r>
              <a:rPr i="1" lang="en" sz="1100">
                <a:latin typeface="Arial"/>
                <a:ea typeface="Arial"/>
                <a:cs typeface="Arial"/>
                <a:sym typeface="Arial"/>
              </a:rPr>
              <a:t>Source: </a:t>
            </a:r>
            <a:r>
              <a:rPr i="1" lang="en" sz="1100" u="sng">
                <a:solidFill>
                  <a:schemeClr val="hlink"/>
                </a:solidFill>
                <a:latin typeface="Arial"/>
                <a:ea typeface="Arial"/>
                <a:cs typeface="Arial"/>
                <a:sym typeface="Arial"/>
                <a:hlinkClick r:id="rId3"/>
              </a:rPr>
              <a:t>https://www2.gov.bc.ca/gov/content/covid-19/info/restart</a:t>
            </a:r>
            <a:endParaRPr i="1"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b="1" sz="1100">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1"/>
          <p:cNvSpPr txBox="1"/>
          <p:nvPr>
            <p:ph type="title"/>
          </p:nvPr>
        </p:nvSpPr>
        <p:spPr>
          <a:xfrm>
            <a:off x="2321650" y="491250"/>
            <a:ext cx="6400200" cy="347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000"/>
              <a:buNone/>
            </a:pPr>
            <a:r>
              <a:rPr lang="en" sz="1800"/>
              <a:t>BC Proof of Vaccination Requirement</a:t>
            </a:r>
            <a:endParaRPr sz="1800"/>
          </a:p>
        </p:txBody>
      </p:sp>
      <p:sp>
        <p:nvSpPr>
          <p:cNvPr id="119" name="Google Shape;119;p21"/>
          <p:cNvSpPr txBox="1"/>
          <p:nvPr>
            <p:ph idx="1" type="body"/>
          </p:nvPr>
        </p:nvSpPr>
        <p:spPr>
          <a:xfrm>
            <a:off x="2360950" y="838950"/>
            <a:ext cx="6321600" cy="3900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2"/>
              </a:buClr>
              <a:buSzPts val="1100"/>
              <a:buFont typeface="Arial"/>
              <a:buNone/>
            </a:pPr>
            <a:r>
              <a:rPr b="1" lang="en" sz="1100">
                <a:latin typeface="Arial"/>
                <a:ea typeface="Arial"/>
                <a:cs typeface="Arial"/>
                <a:sym typeface="Arial"/>
              </a:rPr>
              <a:t>Statement from Provincial Health Authority </a:t>
            </a:r>
            <a:endParaRPr b="1"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By order of the Provincial Health Officer (PHO), proof of vaccination will be required to access some events, services and businesses. Starting September 13, you must have at least one dose of a COVID-19 vaccine. By October 24, you must be fully vaccinated.</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6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b="1" lang="en" sz="1100">
                <a:latin typeface="Arial"/>
                <a:ea typeface="Arial"/>
                <a:cs typeface="Arial"/>
                <a:sym typeface="Arial"/>
              </a:rPr>
              <a:t>Who is included in the requirement:</a:t>
            </a:r>
            <a:endParaRPr b="1"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requirement applies to all people born in 2009 or earlier (12+) </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7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b="1" lang="en" sz="1100">
                <a:latin typeface="Arial"/>
                <a:ea typeface="Arial"/>
                <a:cs typeface="Arial"/>
                <a:sym typeface="Arial"/>
              </a:rPr>
              <a:t>What places and events are included:</a:t>
            </a:r>
            <a:endParaRPr b="1"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100">
                <a:latin typeface="Arial"/>
                <a:ea typeface="Arial"/>
                <a:cs typeface="Arial"/>
                <a:sym typeface="Arial"/>
              </a:rPr>
              <a:t>The requirement includes but is not limited to:</a:t>
            </a:r>
            <a:endParaRPr sz="1100" u="sng">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Indoor ticketed concerts, theatre, dance, symphony and sporting events</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Indoor and outdoor dining at restaurants, pubs and bars</a:t>
            </a:r>
            <a:endParaRPr sz="1000">
              <a:latin typeface="Arial"/>
              <a:ea typeface="Arial"/>
              <a:cs typeface="Arial"/>
              <a:sym typeface="Arial"/>
            </a:endParaRPr>
          </a:p>
          <a:p>
            <a:pPr indent="-292100" lvl="0" marL="457200" rtl="0" algn="l">
              <a:lnSpc>
                <a:spcPct val="115000"/>
              </a:lnSpc>
              <a:spcBef>
                <a:spcPts val="0"/>
              </a:spcBef>
              <a:spcAft>
                <a:spcPts val="0"/>
              </a:spcAft>
              <a:buSzPts val="1000"/>
              <a:buFont typeface="Arial"/>
              <a:buChar char="●"/>
            </a:pPr>
            <a:r>
              <a:rPr lang="en" sz="1000">
                <a:latin typeface="Arial"/>
                <a:ea typeface="Arial"/>
                <a:cs typeface="Arial"/>
                <a:sym typeface="Arial"/>
              </a:rPr>
              <a:t>Indoor organized gatherings like weddings, parties, </a:t>
            </a:r>
            <a:r>
              <a:rPr b="1" lang="en" sz="1000" u="sng">
                <a:latin typeface="Arial"/>
                <a:ea typeface="Arial"/>
                <a:cs typeface="Arial"/>
                <a:sym typeface="Arial"/>
              </a:rPr>
              <a:t>conferences, meetings and workshops</a:t>
            </a:r>
            <a:endParaRPr b="1" sz="1000" u="sng">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b="1" sz="7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b="1" lang="en" sz="1000">
                <a:latin typeface="Arial"/>
                <a:ea typeface="Arial"/>
                <a:cs typeface="Arial"/>
                <a:sym typeface="Arial"/>
              </a:rPr>
              <a:t>What do I need to provide?</a:t>
            </a:r>
            <a:endParaRPr b="1"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000">
                <a:latin typeface="Arial"/>
                <a:ea typeface="Arial"/>
                <a:cs typeface="Arial"/>
                <a:sym typeface="Arial"/>
              </a:rPr>
              <a:t>Events, businesses and services will ask to see your proof of vaccination and valid government ID.</a:t>
            </a:r>
            <a:endParaRPr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7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b="1" lang="en" sz="1000">
                <a:latin typeface="Arial"/>
                <a:ea typeface="Arial"/>
                <a:cs typeface="Arial"/>
                <a:sym typeface="Arial"/>
              </a:rPr>
              <a:t>How long will this requirement be in place?</a:t>
            </a:r>
            <a:endParaRPr b="1"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rPr lang="en" sz="1000">
                <a:latin typeface="Arial"/>
                <a:ea typeface="Arial"/>
                <a:cs typeface="Arial"/>
                <a:sym typeface="Arial"/>
              </a:rPr>
              <a:t>The requirement is in place until January 31, 2022, subject to extension.</a:t>
            </a:r>
            <a:endParaRPr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300" u="sng">
              <a:latin typeface="Arial"/>
              <a:ea typeface="Arial"/>
              <a:cs typeface="Arial"/>
              <a:sym typeface="Arial"/>
            </a:endParaRPr>
          </a:p>
          <a:p>
            <a:pPr indent="0" lvl="0" marL="0" rtl="0" algn="l">
              <a:spcBef>
                <a:spcPts val="0"/>
              </a:spcBef>
              <a:spcAft>
                <a:spcPts val="0"/>
              </a:spcAft>
              <a:buClr>
                <a:schemeClr val="dk2"/>
              </a:buClr>
              <a:buSzPts val="1100"/>
              <a:buFont typeface="Arial"/>
              <a:buNone/>
            </a:pPr>
            <a:r>
              <a:rPr i="1" lang="en" sz="1100">
                <a:latin typeface="Arial"/>
                <a:ea typeface="Arial"/>
                <a:cs typeface="Arial"/>
                <a:sym typeface="Arial"/>
              </a:rPr>
              <a:t>Source: </a:t>
            </a:r>
            <a:r>
              <a:rPr i="1" lang="en" sz="1000" u="sng">
                <a:solidFill>
                  <a:schemeClr val="hlink"/>
                </a:solidFill>
                <a:latin typeface="Arial"/>
                <a:ea typeface="Arial"/>
                <a:cs typeface="Arial"/>
                <a:sym typeface="Arial"/>
                <a:hlinkClick r:id="rId3"/>
              </a:rPr>
              <a:t>https://www2.gov.bc.ca/gov/content/covid-19/vaccine/proof?bcgovtm=20210628_GCPE_iProspect_Covid_Generic___Google_Search_BCGOV_EN_BC__Text</a:t>
            </a:r>
            <a:endParaRPr sz="10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sz="1100">
              <a:latin typeface="Arial"/>
              <a:ea typeface="Arial"/>
              <a:cs typeface="Arial"/>
              <a:sym typeface="Arial"/>
            </a:endParaRPr>
          </a:p>
          <a:p>
            <a:pPr indent="0" lvl="0" marL="0" rtl="0" algn="l">
              <a:lnSpc>
                <a:spcPct val="115000"/>
              </a:lnSpc>
              <a:spcBef>
                <a:spcPts val="0"/>
              </a:spcBef>
              <a:spcAft>
                <a:spcPts val="0"/>
              </a:spcAft>
              <a:buClr>
                <a:schemeClr val="dk2"/>
              </a:buClr>
              <a:buSzPts val="1100"/>
              <a:buFont typeface="Arial"/>
              <a:buNone/>
            </a:pPr>
            <a:r>
              <a:t/>
            </a:r>
            <a:endParaRPr b="1" sz="110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