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1" r:id="rId2"/>
    <p:sldId id="710" r:id="rId3"/>
    <p:sldId id="714" r:id="rId4"/>
    <p:sldId id="713" r:id="rId5"/>
    <p:sldId id="711" r:id="rId6"/>
    <p:sldId id="716" r:id="rId7"/>
    <p:sldId id="720" r:id="rId8"/>
    <p:sldId id="721" r:id="rId9"/>
    <p:sldId id="715" r:id="rId10"/>
    <p:sldId id="723" r:id="rId11"/>
    <p:sldId id="724" r:id="rId12"/>
    <p:sldId id="726" r:id="rId13"/>
    <p:sldId id="712" r:id="rId14"/>
    <p:sldId id="722" r:id="rId15"/>
    <p:sldId id="725" r:id="rId16"/>
    <p:sldId id="718" r:id="rId17"/>
    <p:sldId id="719" r:id="rId1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5" autoAdjust="0"/>
    <p:restoredTop sz="95488" autoAdjust="0"/>
  </p:normalViewPr>
  <p:slideViewPr>
    <p:cSldViewPr>
      <p:cViewPr varScale="1">
        <p:scale>
          <a:sx n="118" d="100"/>
          <a:sy n="118" d="100"/>
        </p:scale>
        <p:origin x="322" y="8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Sub-ad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5 April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ec-21-0065-00-00EC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5E7A-53D3-40D6-82E6-660CEABE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NesCom</a:t>
            </a:r>
            <a:r>
              <a:rPr lang="en-US" dirty="0"/>
              <a:t>/</a:t>
            </a:r>
            <a:r>
              <a:rPr lang="en-US" dirty="0" err="1"/>
              <a:t>RevCom</a:t>
            </a:r>
            <a:r>
              <a:rPr lang="en-US" dirty="0"/>
              <a:t>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C9BD-28B8-4D9C-A1D2-56DE6A7DB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Schedule is different every year</a:t>
            </a:r>
          </a:p>
          <a:p>
            <a:r>
              <a:rPr lang="en-US" dirty="0"/>
              <a:t>Depends on IEEE-SA Standards Board schedule</a:t>
            </a:r>
          </a:p>
          <a:p>
            <a:pPr lvl="1"/>
            <a:r>
              <a:rPr lang="en-US" dirty="0"/>
              <a:t>No consistent release date for future schedule</a:t>
            </a:r>
          </a:p>
          <a:p>
            <a:pPr lvl="1"/>
            <a:r>
              <a:rPr lang="en-US" dirty="0"/>
              <a:t>Not currently available past end of 2021</a:t>
            </a:r>
          </a:p>
          <a:p>
            <a:r>
              <a:rPr lang="en-US" dirty="0"/>
              <a:t>As shown on SASB Calendar:</a:t>
            </a:r>
          </a:p>
          <a:p>
            <a:pPr lvl="1"/>
            <a:r>
              <a:rPr lang="en-US" dirty="0"/>
              <a:t>Four </a:t>
            </a:r>
            <a:r>
              <a:rPr lang="en-US" dirty="0" err="1"/>
              <a:t>NesCom</a:t>
            </a:r>
            <a:r>
              <a:rPr lang="en-US" dirty="0"/>
              <a:t>/</a:t>
            </a:r>
            <a:r>
              <a:rPr lang="en-US" dirty="0" err="1"/>
              <a:t>RevCom</a:t>
            </a:r>
            <a:r>
              <a:rPr lang="en-US" dirty="0"/>
              <a:t> meetings explicitly shown</a:t>
            </a:r>
          </a:p>
          <a:p>
            <a:pPr lvl="1"/>
            <a:r>
              <a:rPr lang="en-US" dirty="0"/>
              <a:t>Three occur during "SASB Series" shown on calendar</a:t>
            </a:r>
          </a:p>
          <a:p>
            <a:r>
              <a:rPr lang="en-US" dirty="0"/>
              <a:t>Submission deadline:</a:t>
            </a:r>
          </a:p>
          <a:p>
            <a:pPr lvl="1"/>
            <a:r>
              <a:rPr lang="en-US" dirty="0"/>
              <a:t>40 days prior for all but “last quarterly”</a:t>
            </a:r>
          </a:p>
          <a:p>
            <a:pPr lvl="1"/>
            <a:r>
              <a:rPr lang="en-US" dirty="0"/>
              <a:t>50 days prior for last quarterly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F40F4-2D20-4C32-B416-FA57F407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9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C98AC1C-9425-4F29-8DCB-7B91E27B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US" sz="5200"/>
              <a:t>Example Calendar Alignment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3AD67-EDE3-4664-A11F-DDC8D7E3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C38CEB37-5104-4A8D-B584-F10BB83859B7}" type="slidenum">
              <a:rPr lang="en-US" smtClean="0"/>
              <a:pPr>
                <a:spcAft>
                  <a:spcPts val="600"/>
                </a:spcAft>
                <a:defRPr/>
              </a:pPr>
              <a:t>11</a:t>
            </a:fld>
            <a:endParaRPr lang="en-US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E1750EB-634A-4621-9F72-E4EDD6BBC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211140"/>
              </p:ext>
            </p:extLst>
          </p:nvPr>
        </p:nvGraphicFramePr>
        <p:xfrm>
          <a:off x="838200" y="1932684"/>
          <a:ext cx="10512550" cy="4275789"/>
        </p:xfrm>
        <a:graphic>
          <a:graphicData uri="http://schemas.openxmlformats.org/drawingml/2006/table">
            <a:tbl>
              <a:tblPr firstRow="1" firstCol="1" bandRow="1"/>
              <a:tblGrid>
                <a:gridCol w="1766459">
                  <a:extLst>
                    <a:ext uri="{9D8B030D-6E8A-4147-A177-3AD203B41FA5}">
                      <a16:colId xmlns:a16="http://schemas.microsoft.com/office/drawing/2014/main" val="1669615655"/>
                    </a:ext>
                  </a:extLst>
                </a:gridCol>
                <a:gridCol w="1680252">
                  <a:extLst>
                    <a:ext uri="{9D8B030D-6E8A-4147-A177-3AD203B41FA5}">
                      <a16:colId xmlns:a16="http://schemas.microsoft.com/office/drawing/2014/main" val="1970541169"/>
                    </a:ext>
                  </a:extLst>
                </a:gridCol>
                <a:gridCol w="931819">
                  <a:extLst>
                    <a:ext uri="{9D8B030D-6E8A-4147-A177-3AD203B41FA5}">
                      <a16:colId xmlns:a16="http://schemas.microsoft.com/office/drawing/2014/main" val="1682985324"/>
                    </a:ext>
                  </a:extLst>
                </a:gridCol>
                <a:gridCol w="1042321">
                  <a:extLst>
                    <a:ext uri="{9D8B030D-6E8A-4147-A177-3AD203B41FA5}">
                      <a16:colId xmlns:a16="http://schemas.microsoft.com/office/drawing/2014/main" val="4090275807"/>
                    </a:ext>
                  </a:extLst>
                </a:gridCol>
                <a:gridCol w="982760">
                  <a:extLst>
                    <a:ext uri="{9D8B030D-6E8A-4147-A177-3AD203B41FA5}">
                      <a16:colId xmlns:a16="http://schemas.microsoft.com/office/drawing/2014/main" val="3789155445"/>
                    </a:ext>
                  </a:extLst>
                </a:gridCol>
                <a:gridCol w="1047416">
                  <a:extLst>
                    <a:ext uri="{9D8B030D-6E8A-4147-A177-3AD203B41FA5}">
                      <a16:colId xmlns:a16="http://schemas.microsoft.com/office/drawing/2014/main" val="2746341365"/>
                    </a:ext>
                  </a:extLst>
                </a:gridCol>
                <a:gridCol w="3061523">
                  <a:extLst>
                    <a:ext uri="{9D8B030D-6E8A-4147-A177-3AD203B41FA5}">
                      <a16:colId xmlns:a16="http://schemas.microsoft.com/office/drawing/2014/main" val="3778137560"/>
                    </a:ext>
                  </a:extLst>
                </a:gridCol>
              </a:tblGrid>
              <a:tr h="49968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NesCom/RevCom 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 Approval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Response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Received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&amp; CSD Posted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37726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January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December 2020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291931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March 2021*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February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66945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April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March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Mar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Mar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Feb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Plenary EC Closing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47633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May 2021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May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May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Apr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Mar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4</a:t>
                      </a:r>
                      <a:r>
                        <a:rPr lang="en-US" sz="1400" b="0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1</a:t>
                      </a:r>
                      <a:r>
                        <a:rPr lang="en-US" sz="1400" b="0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407618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September 2021*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August 2021l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Jul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Jul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3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7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501390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October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September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Aug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7th interim call 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5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767086"/>
                  </a:ext>
                </a:extLst>
              </a:tr>
              <a:tr h="49968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December 2021*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October 2021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Oct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Oct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Sep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5</a:t>
                      </a:r>
                      <a:r>
                        <a:rPr lang="en-US" sz="1400" b="0" i="0" u="none" strike="noStrike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interim call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with pre-submission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64345"/>
                  </a:ext>
                </a:extLst>
              </a:tr>
              <a:tr h="27829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*During SASB series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640" marR="84640" marT="117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82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3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465D9-58B9-4D7D-9A6D-8832290E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Example, Current Schedule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4CA79-9B23-4B8B-86FF-AB072DCC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567EF0D1-CDA8-4A2C-97F1-BCCEC62488BC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Aft>
                  <a:spcPts val="600"/>
                </a:spcAft>
                <a:defRPr/>
              </a:pPr>
              <a:t>12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862E66-BAC3-497B-968D-E1BC71B25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547587"/>
              </p:ext>
            </p:extLst>
          </p:nvPr>
        </p:nvGraphicFramePr>
        <p:xfrm>
          <a:off x="1074478" y="1863801"/>
          <a:ext cx="10043046" cy="4078384"/>
        </p:xfrm>
        <a:graphic>
          <a:graphicData uri="http://schemas.openxmlformats.org/drawingml/2006/table">
            <a:tbl>
              <a:tblPr firstRow="1" firstCol="1" bandRow="1"/>
              <a:tblGrid>
                <a:gridCol w="1821122">
                  <a:extLst>
                    <a:ext uri="{9D8B030D-6E8A-4147-A177-3AD203B41FA5}">
                      <a16:colId xmlns:a16="http://schemas.microsoft.com/office/drawing/2014/main" val="266933202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2750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5883170"/>
                    </a:ext>
                  </a:extLst>
                </a:gridCol>
                <a:gridCol w="950573">
                  <a:extLst>
                    <a:ext uri="{9D8B030D-6E8A-4147-A177-3AD203B41FA5}">
                      <a16:colId xmlns:a16="http://schemas.microsoft.com/office/drawing/2014/main" val="3768446077"/>
                    </a:ext>
                  </a:extLst>
                </a:gridCol>
                <a:gridCol w="1076409">
                  <a:extLst>
                    <a:ext uri="{9D8B030D-6E8A-4147-A177-3AD203B41FA5}">
                      <a16:colId xmlns:a16="http://schemas.microsoft.com/office/drawing/2014/main" val="2809150231"/>
                    </a:ext>
                  </a:extLst>
                </a:gridCol>
                <a:gridCol w="883273">
                  <a:extLst>
                    <a:ext uri="{9D8B030D-6E8A-4147-A177-3AD203B41FA5}">
                      <a16:colId xmlns:a16="http://schemas.microsoft.com/office/drawing/2014/main" val="1649356632"/>
                    </a:ext>
                  </a:extLst>
                </a:gridCol>
                <a:gridCol w="2644669">
                  <a:extLst>
                    <a:ext uri="{9D8B030D-6E8A-4147-A177-3AD203B41FA5}">
                      <a16:colId xmlns:a16="http://schemas.microsoft.com/office/drawing/2014/main" val="2670156122"/>
                    </a:ext>
                  </a:extLst>
                </a:gridCol>
              </a:tblGrid>
              <a:tr h="78979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NesCom/RevCom Submission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 Approval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Response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Received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&amp; CSD Posted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841177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January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December 2020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EC Closing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607" marR="123607" marT="61803" marB="618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350038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March 2021*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February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Nov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548351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April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March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Mar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Mar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Mar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Feb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Plenary EC Closing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607" marR="123607" marT="61803" marB="618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129343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May 2021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387905"/>
                  </a:ext>
                </a:extLst>
              </a:tr>
              <a:tr h="39435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September 2021*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August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16 Jul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15 Jul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08 Jul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04 Jun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Plenary EC Closing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3607" marR="123607" marT="61803" marB="618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1102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October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September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160150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December 2021*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October 2021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19 Nov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18 Nov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11 Nov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09 Oct</a:t>
                      </a: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Plenary EC Closing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Plenary with pre-submission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192186"/>
                  </a:ext>
                </a:extLst>
              </a:tr>
              <a:tr h="54730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*During SASB series</a:t>
                      </a: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05" marR="92705" marT="128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601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677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Identified issues so far:</a:t>
            </a:r>
          </a:p>
          <a:p>
            <a:pPr lvl="1"/>
            <a:r>
              <a:rPr lang="en-US" dirty="0"/>
              <a:t>Observed some participants don’t know the process and rules</a:t>
            </a:r>
          </a:p>
          <a:p>
            <a:pPr lvl="2"/>
            <a:r>
              <a:rPr lang="en-US" dirty="0"/>
              <a:t>Frequent debates on calls that are clearly settled if the rules and guidance documents are brought into the discussion</a:t>
            </a:r>
          </a:p>
          <a:p>
            <a:pPr lvl="1"/>
            <a:r>
              <a:rPr lang="en-US" dirty="0"/>
              <a:t>Hierarchy of rules not understood</a:t>
            </a:r>
          </a:p>
          <a:p>
            <a:r>
              <a:rPr lang="en-US" dirty="0"/>
              <a:t>Solutions not obvious</a:t>
            </a:r>
          </a:p>
          <a:p>
            <a:pPr lvl="1"/>
            <a:r>
              <a:rPr lang="en-US" dirty="0"/>
              <a:t>Rules and guidance documents readily available now</a:t>
            </a:r>
          </a:p>
          <a:p>
            <a:pPr lvl="2"/>
            <a:r>
              <a:rPr lang="en-US" dirty="0"/>
              <a:t>Links on 802 home page, WG home pages</a:t>
            </a:r>
          </a:p>
          <a:p>
            <a:pPr lvl="1"/>
            <a:r>
              <a:rPr lang="en-US" dirty="0"/>
              <a:t>This is included in the newbie training now</a:t>
            </a:r>
          </a:p>
          <a:p>
            <a:pPr lvl="1"/>
            <a:r>
              <a:rPr lang="en-US" dirty="0"/>
              <a:t>Informed leadership is readily available (and mostly consistent) </a:t>
            </a:r>
          </a:p>
          <a:p>
            <a:r>
              <a:rPr lang="en-US" dirty="0"/>
              <a:t>Objective: ensure better training of leadership</a:t>
            </a:r>
          </a:p>
          <a:p>
            <a:pPr lvl="1"/>
            <a:r>
              <a:rPr lang="en-US" dirty="0"/>
              <a:t>Training and qualification of TG/TF leaders</a:t>
            </a:r>
          </a:p>
          <a:p>
            <a:pPr lvl="1"/>
            <a:r>
              <a:rPr lang="en-US" dirty="0"/>
              <a:t>Mentorship of new leaders – </a:t>
            </a:r>
          </a:p>
          <a:p>
            <a:pPr lvl="2"/>
            <a:r>
              <a:rPr lang="en-US" dirty="0"/>
              <a:t>Starting with pre-PAR activities, continue throughout</a:t>
            </a:r>
          </a:p>
          <a:p>
            <a:pPr lvl="2"/>
            <a:r>
              <a:rPr lang="en-US" dirty="0"/>
              <a:t>Leverage experienced folks other than WG chairs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BABB-6BB4-48CC-AE85-3680E443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07BA9-FFD8-4ECC-A7C2-02DA6B87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April same time 1.5 hours</a:t>
            </a:r>
          </a:p>
          <a:p>
            <a:r>
              <a:rPr lang="en-US" dirty="0"/>
              <a:t>On 802 Meeting Calendar</a:t>
            </a:r>
          </a:p>
          <a:p>
            <a:pPr lvl="1"/>
            <a:r>
              <a:rPr lang="en-US" dirty="0"/>
              <a:t>802 Restructuring sub-ad hoc on Operational Efficiency</a:t>
            </a:r>
          </a:p>
          <a:p>
            <a:pPr lvl="1"/>
            <a:r>
              <a:rPr lang="en-US" dirty="0"/>
              <a:t>Mon, April 19, 13:00 – 14:30 ET Apr 19, 202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D7964-8E60-4CB0-993E-27999BB2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5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3549-BFA3-4398-BAE8-A44C27AE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50868-DD03-4E34-86DD-5A99EE05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NesCom</a:t>
            </a:r>
            <a:r>
              <a:rPr lang="en-US" dirty="0"/>
              <a:t>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D765A-2EDB-4857-93B9-9433F8AC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693EA31-EF7A-459C-92E9-11BDE3F70F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393127"/>
            <a:ext cx="8534400" cy="6083873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18608-A876-43FB-8E1B-C309F3F2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2FDAC28-1934-4084-8535-7C10F4F2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NesCom</a:t>
            </a:r>
            <a:r>
              <a:rPr lang="en-US" dirty="0"/>
              <a:t>/</a:t>
            </a:r>
            <a:r>
              <a:rPr lang="en-US" dirty="0" err="1"/>
              <a:t>RevCom</a:t>
            </a:r>
            <a:r>
              <a:rPr lang="en-US" dirty="0"/>
              <a:t> Submittal Deadlines: 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3F1C97-87BA-474B-8B28-9D709105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 December 2020 </a:t>
            </a:r>
          </a:p>
          <a:p>
            <a:r>
              <a:rPr lang="en-US" dirty="0"/>
              <a:t>12 February 2021 </a:t>
            </a:r>
          </a:p>
          <a:p>
            <a:r>
              <a:rPr lang="en-US" dirty="0"/>
              <a:t>18 March 2021 </a:t>
            </a:r>
          </a:p>
          <a:p>
            <a:r>
              <a:rPr lang="en-US" dirty="0"/>
              <a:t>06 May 2021  – May 4</a:t>
            </a:r>
            <a:r>
              <a:rPr lang="en-US" baseline="30000" dirty="0"/>
              <a:t>th</a:t>
            </a:r>
            <a:r>
              <a:rPr lang="en-US" dirty="0"/>
              <a:t> EC call  </a:t>
            </a:r>
          </a:p>
          <a:p>
            <a:r>
              <a:rPr lang="en-US" dirty="0"/>
              <a:t>13 August 2021  – Aug 3</a:t>
            </a:r>
            <a:r>
              <a:rPr lang="en-US" baseline="30000" dirty="0"/>
              <a:t>rd</a:t>
            </a:r>
            <a:r>
              <a:rPr lang="en-US" dirty="0"/>
              <a:t> EC call</a:t>
            </a:r>
          </a:p>
          <a:p>
            <a:r>
              <a:rPr lang="en-US" dirty="0"/>
              <a:t>10 September 2021 – Sept 7</a:t>
            </a:r>
            <a:r>
              <a:rPr lang="en-US" baseline="30000" dirty="0"/>
              <a:t>th</a:t>
            </a:r>
            <a:r>
              <a:rPr lang="en-US" dirty="0"/>
              <a:t> call</a:t>
            </a:r>
          </a:p>
          <a:p>
            <a:r>
              <a:rPr lang="en-US" dirty="0"/>
              <a:t>18 October 2021 – Oct 5</a:t>
            </a:r>
            <a:r>
              <a:rPr lang="en-US" baseline="30000" dirty="0"/>
              <a:t>th</a:t>
            </a:r>
            <a:r>
              <a:rPr lang="en-US" dirty="0"/>
              <a:t> call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2A2DB-5FC5-436E-B841-5A235FC5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F465-8FCF-4213-936C-552EB5F5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2DA7-A94A-4348-ABEC-0DFC05D2E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Proposed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ideas for PAR process improvements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 for work on improving leadership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AoB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7951B-0D2C-49B9-A6A3-CA2F8C1D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3E0-CFFD-430D-BA6B-9D83C5E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1967-9950-4753-9B3F-94CE0C48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Schedule virtual meeting to develop PAR process proposal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Ben</a:t>
            </a:r>
          </a:p>
          <a:p>
            <a:r>
              <a:rPr lang="en-US" dirty="0"/>
              <a:t>Present to EC in April call</a:t>
            </a:r>
          </a:p>
          <a:p>
            <a:pPr lvl="1"/>
            <a:r>
              <a:rPr lang="en-US" dirty="0"/>
              <a:t>Ben and everyone who joins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58BBA-16FD-4F82-8C40-756FD1F1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Allow consideration on monthly EC interim electronic meetings </a:t>
            </a:r>
            <a:r>
              <a:rPr lang="en-US" sz="2200" dirty="0">
                <a:solidFill>
                  <a:srgbClr val="FF0000"/>
                </a:solidFill>
              </a:rPr>
              <a:t>that precede a </a:t>
            </a:r>
            <a:r>
              <a:rPr lang="en-US" sz="2200" dirty="0" err="1">
                <a:solidFill>
                  <a:srgbClr val="FF0000"/>
                </a:solidFill>
              </a:rPr>
              <a:t>NesCom</a:t>
            </a:r>
            <a:r>
              <a:rPr lang="en-US" sz="2200" dirty="0">
                <a:solidFill>
                  <a:srgbClr val="FF0000"/>
                </a:solidFill>
              </a:rPr>
              <a:t> meeting</a:t>
            </a:r>
            <a:r>
              <a:rPr lang="en-US" sz="22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level of rigor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&gt;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Can announce prior to EC call n, review by EC on call n+1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on monthly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May or may not see more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So workload likely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6208-506F-4BBF-B9EC-DDA6DCF9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PAR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D6DB-8FA1-4B0A-84C2-1660F0A8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Maintain or improve upon current level of review rigor</a:t>
            </a:r>
          </a:p>
          <a:p>
            <a:pPr lvl="1"/>
            <a:r>
              <a:rPr lang="en-US" dirty="0"/>
              <a:t>Assure PARs and CSDs get the same or greater exposure</a:t>
            </a:r>
          </a:p>
          <a:p>
            <a:pPr lvl="1"/>
            <a:r>
              <a:rPr lang="en-US" dirty="0"/>
              <a:t>Ensure enough time for review, comment, revision and response</a:t>
            </a:r>
          </a:p>
          <a:p>
            <a:pPr lvl="1"/>
            <a:r>
              <a:rPr lang="en-US" dirty="0"/>
              <a:t>Posting and noticing at least 30 (45?) days ahead of EC meeting</a:t>
            </a:r>
          </a:p>
          <a:p>
            <a:r>
              <a:rPr lang="en-US" dirty="0"/>
              <a:t>Possible improvements: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Improve the technical review of PARs</a:t>
            </a:r>
          </a:p>
          <a:p>
            <a:pPr lvl="1"/>
            <a:r>
              <a:rPr lang="en-US" dirty="0"/>
              <a:t>More flexibility and time for groups to review and prepare comment</a:t>
            </a:r>
          </a:p>
          <a:p>
            <a:pPr lvl="1"/>
            <a:r>
              <a:rPr lang="en-US" dirty="0"/>
              <a:t>More time for originating group to improve based in input</a:t>
            </a:r>
          </a:p>
          <a:p>
            <a:pPr lvl="1"/>
            <a:r>
              <a:rPr lang="en-US" dirty="0"/>
              <a:t>Could increase review period and still improve response and efficiency</a:t>
            </a:r>
          </a:p>
          <a:p>
            <a:r>
              <a:rPr lang="en-US" dirty="0"/>
              <a:t>Align with NESCOM schedule</a:t>
            </a:r>
          </a:p>
          <a:p>
            <a:pPr lvl="1"/>
            <a:r>
              <a:rPr lang="en-US" dirty="0"/>
              <a:t>More opportunities to move new projects forward </a:t>
            </a:r>
          </a:p>
          <a:p>
            <a:pPr lvl="1"/>
            <a:r>
              <a:rPr lang="en-US" dirty="0"/>
              <a:t>NESCOM schedule varies year by year (??)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57C1-DCF7-4ED4-93E5-E9B70AE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5778-FD88-47D6-8F4A-9FABB2D34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Review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4CFD-79E1-4F92-B0FB-F5B84DBCA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Possibly 7 PAR review cycles per year</a:t>
            </a:r>
          </a:p>
          <a:p>
            <a:r>
              <a:rPr lang="en-US" dirty="0"/>
              <a:t>But fewer PARs per cycle </a:t>
            </a:r>
          </a:p>
          <a:p>
            <a:pPr lvl="1"/>
            <a:r>
              <a:rPr lang="en-US" dirty="0"/>
              <a:t>Typically from 10 to 20 PARs per year</a:t>
            </a:r>
          </a:p>
          <a:p>
            <a:pPr lvl="1"/>
            <a:r>
              <a:rPr lang="en-US" dirty="0"/>
              <a:t>Number of projects per year likely to stay the same</a:t>
            </a:r>
          </a:p>
          <a:p>
            <a:r>
              <a:rPr lang="en-US" dirty="0"/>
              <a:t>Spreads the work out over more time</a:t>
            </a:r>
          </a:p>
          <a:p>
            <a:r>
              <a:rPr lang="en-US" dirty="0"/>
              <a:t>Group review process may change</a:t>
            </a:r>
          </a:p>
          <a:p>
            <a:pPr lvl="1"/>
            <a:r>
              <a:rPr lang="en-US" dirty="0"/>
              <a:t>Dot-3 and Dot-11 have a PAR review meeting</a:t>
            </a:r>
          </a:p>
          <a:p>
            <a:pPr lvl="1"/>
            <a:r>
              <a:rPr lang="en-US" dirty="0"/>
              <a:t>Dot-11</a:t>
            </a:r>
          </a:p>
          <a:p>
            <a:pPr lvl="2"/>
            <a:r>
              <a:rPr lang="en-US" dirty="0"/>
              <a:t>2 meetings during plenary</a:t>
            </a:r>
          </a:p>
          <a:p>
            <a:pPr lvl="2"/>
            <a:r>
              <a:rPr lang="en-US" dirty="0"/>
              <a:t>WG Opening – identify PARs to review and PAR review meeting</a:t>
            </a:r>
          </a:p>
          <a:p>
            <a:pPr lvl="2"/>
            <a:r>
              <a:rPr lang="en-US" dirty="0"/>
              <a:t>Initial comments brought to mid week</a:t>
            </a:r>
          </a:p>
          <a:p>
            <a:pPr lvl="2"/>
            <a:r>
              <a:rPr lang="en-US" dirty="0"/>
              <a:t>Second meeting to go over replies to comments, result brought to closing</a:t>
            </a:r>
          </a:p>
          <a:p>
            <a:pPr lvl="1"/>
            <a:r>
              <a:rPr lang="en-US" dirty="0"/>
              <a:t>Anytime after PAR+CSD is available comments can be collected to discuss at the meeting</a:t>
            </a:r>
          </a:p>
          <a:p>
            <a:pPr lvl="1"/>
            <a:r>
              <a:rPr lang="en-US" dirty="0"/>
              <a:t>So prep time before review meeting is valuable</a:t>
            </a:r>
          </a:p>
          <a:p>
            <a:pPr lvl="1"/>
            <a:r>
              <a:rPr lang="en-US" dirty="0"/>
              <a:t>Comments are usually sent informally to originating WG</a:t>
            </a:r>
          </a:p>
          <a:p>
            <a:pPr lvl="1"/>
            <a:r>
              <a:rPr lang="en-US" dirty="0"/>
              <a:t>Could be done via virtual meeting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777B3-5CB0-4BBC-9C44-F26E8DCB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3313A-BC8C-476F-A92C-292DD198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Quality of PAR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3F342-A93F-4D05-B944-9769184A4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consistency across (and even within) WGs</a:t>
            </a:r>
          </a:p>
          <a:p>
            <a:pPr lvl="1"/>
            <a:r>
              <a:rPr lang="en-US" dirty="0"/>
              <a:t>Coherence of 802 “brand”</a:t>
            </a:r>
          </a:p>
          <a:p>
            <a:pPr lvl="1"/>
            <a:r>
              <a:rPr lang="en-US" dirty="0"/>
              <a:t>Maintaining the high technical quality of 802 standards</a:t>
            </a:r>
          </a:p>
          <a:p>
            <a:r>
              <a:rPr lang="en-US" dirty="0"/>
              <a:t>Need to identify criteria for “technical quality”</a:t>
            </a:r>
          </a:p>
          <a:p>
            <a:pPr lvl="1"/>
            <a:r>
              <a:rPr lang="en-US" dirty="0"/>
              <a:t>Need metrics</a:t>
            </a:r>
          </a:p>
          <a:p>
            <a:r>
              <a:rPr lang="en-US" dirty="0"/>
              <a:t>Action: Paul to call Geoff and define “technical quality”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12EBC-F0AF-4929-BFC1-7B5CD9AC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7E1F-01E1-4713-B9A4-1E8E4CF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F1AC-2683-4B37-88D3-7B2E3831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 rules to allow consideration at any duly noticed EC meeting</a:t>
            </a:r>
          </a:p>
          <a:p>
            <a:pPr lvl="1"/>
            <a:r>
              <a:rPr lang="en-US" dirty="0"/>
              <a:t>Identify the necessary rules that need to change</a:t>
            </a:r>
          </a:p>
          <a:p>
            <a:pPr lvl="1"/>
            <a:r>
              <a:rPr lang="en-US" dirty="0"/>
              <a:t>Develop proposed text for rules committee</a:t>
            </a:r>
          </a:p>
          <a:p>
            <a:r>
              <a:rPr lang="en-US" dirty="0">
                <a:highlight>
                  <a:srgbClr val="FFFF00"/>
                </a:highlight>
              </a:rPr>
              <a:t>Develop annual calendar for 802 PAR review process</a:t>
            </a:r>
          </a:p>
          <a:p>
            <a:pPr lvl="1"/>
            <a:r>
              <a:rPr lang="en-US" dirty="0"/>
              <a:t>Posting (submission) deadlines, comment deadline, Response / revision deadline</a:t>
            </a:r>
          </a:p>
          <a:p>
            <a:pPr lvl="1"/>
            <a:r>
              <a:rPr lang="en-US" dirty="0"/>
              <a:t>Depends on IEEE-SA Standards Board (SASB) calendar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3F678-DF93-42D2-A07C-01573CB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10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243149</TotalTime>
  <Words>1146</Words>
  <Application>Microsoft Office PowerPoint</Application>
  <PresentationFormat>Widescreen</PresentationFormat>
  <Paragraphs>267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IEEE 802 LMSC Restructuring ad hoc Operational Efficiency Sub-ad hoc  5 April 2021  </vt:lpstr>
      <vt:lpstr>Goals</vt:lpstr>
      <vt:lpstr>Agenda</vt:lpstr>
      <vt:lpstr>Actions</vt:lpstr>
      <vt:lpstr>Operational Efficiency Ideas: PARs</vt:lpstr>
      <vt:lpstr>Requirements for the PAR review process</vt:lpstr>
      <vt:lpstr>Par Review Considerations</vt:lpstr>
      <vt:lpstr>Technical Quality of PAR Review</vt:lpstr>
      <vt:lpstr>Proposed Recommendation </vt:lpstr>
      <vt:lpstr>NesCom/RevCom schedule</vt:lpstr>
      <vt:lpstr>Example Calendar Alignment</vt:lpstr>
      <vt:lpstr>Example, Current Schedule</vt:lpstr>
      <vt:lpstr>Training </vt:lpstr>
      <vt:lpstr>Next Call</vt:lpstr>
      <vt:lpstr>Background Slides</vt:lpstr>
      <vt:lpstr>PowerPoint Presentation</vt:lpstr>
      <vt:lpstr>NesCom/RevCom Submittal Deadlines: 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3907</cp:revision>
  <cp:lastPrinted>2021-01-19T17:00:57Z</cp:lastPrinted>
  <dcterms:created xsi:type="dcterms:W3CDTF">2002-03-10T15:43:16Z</dcterms:created>
  <dcterms:modified xsi:type="dcterms:W3CDTF">2021-04-06T20:32:41Z</dcterms:modified>
</cp:coreProperties>
</file>