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61" r:id="rId2"/>
    <p:sldId id="707" r:id="rId3"/>
    <p:sldId id="696" r:id="rId4"/>
    <p:sldId id="689" r:id="rId5"/>
    <p:sldId id="693" r:id="rId6"/>
    <p:sldId id="706" r:id="rId7"/>
    <p:sldId id="711" r:id="rId8"/>
    <p:sldId id="708" r:id="rId9"/>
    <p:sldId id="709" r:id="rId10"/>
    <p:sldId id="710" r:id="rId11"/>
    <p:sldId id="704" r:id="rId12"/>
    <p:sldId id="694" r:id="rId13"/>
    <p:sldId id="699" r:id="rId14"/>
    <p:sldId id="703" r:id="rId15"/>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5" autoAdjust="0"/>
    <p:restoredTop sz="95488" autoAdjust="0"/>
  </p:normalViewPr>
  <p:slideViewPr>
    <p:cSldViewPr>
      <p:cViewPr varScale="1">
        <p:scale>
          <a:sx n="78" d="100"/>
          <a:sy n="78" d="100"/>
        </p:scale>
        <p:origin x="96" y="48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16 MAR 2021 4</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ec-21-0065-00-00EC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Strategic Planning</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lstStyle/>
          <a:p>
            <a:r>
              <a:rPr lang="en-US" dirty="0"/>
              <a:t>Engage with IEEE Organizational Units</a:t>
            </a:r>
          </a:p>
          <a:p>
            <a:pPr lvl="1"/>
            <a:r>
              <a:rPr lang="en-US" dirty="0"/>
              <a:t>Standards Association – improve support</a:t>
            </a:r>
          </a:p>
          <a:p>
            <a:pPr lvl="1"/>
            <a:r>
              <a:rPr lang="en-US" dirty="0"/>
              <a:t>Technical Activities – leverage emerging technology volunteer expertise – technology trends</a:t>
            </a:r>
          </a:p>
          <a:p>
            <a:pPr lvl="1"/>
            <a:r>
              <a:rPr lang="en-US" dirty="0"/>
              <a:t>Promote 802 activities in </a:t>
            </a:r>
          </a:p>
          <a:p>
            <a:pPr lvl="2"/>
            <a:r>
              <a:rPr lang="en-US" dirty="0"/>
              <a:t>Educational,  Member Geographic Activities, others</a:t>
            </a:r>
          </a:p>
          <a:p>
            <a:pPr lvl="1"/>
            <a:r>
              <a:rPr lang="en-US" dirty="0"/>
              <a:t>IEEE Committees</a:t>
            </a:r>
          </a:p>
          <a:p>
            <a:pPr lvl="2"/>
            <a:r>
              <a:rPr lang="en-US" dirty="0"/>
              <a:t>Fellows, Public Policy, Governance, History, Humanitarian, Industry, New Initiatives, Public Visibility</a:t>
            </a:r>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3139328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r>
              <a:rPr lang="en-US" sz="2000" dirty="0"/>
              <a:t>Next steps</a:t>
            </a:r>
          </a:p>
          <a:p>
            <a:pPr lvl="2"/>
            <a:r>
              <a:rPr lang="en-US" sz="1600" dirty="0"/>
              <a:t>Create a Hybrid Meeting Evaluation sub-ad hoc, report status at next 802 re-org meeting</a:t>
            </a:r>
          </a:p>
          <a:p>
            <a:pPr lvl="2"/>
            <a:endParaRPr lang="en-US" sz="1600" dirty="0"/>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Hybrid Meeting Evaluation ad hoc status </a:t>
            </a:r>
          </a:p>
        </p:txBody>
      </p:sp>
    </p:spTree>
    <p:extLst>
      <p:ext uri="{BB962C8B-B14F-4D97-AF65-F5344CB8AC3E}">
        <p14:creationId xmlns:p14="http://schemas.microsoft.com/office/powerpoint/2010/main" val="422555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(17:00-18:00 UTC) 3rd Tuesday of each month</a:t>
            </a:r>
          </a:p>
          <a:p>
            <a:pPr marL="457200" lvl="1" indent="0">
              <a:buNone/>
            </a:pPr>
            <a:endParaRPr lang="en-US" sz="2000" dirty="0"/>
          </a:p>
          <a:p>
            <a:pPr lvl="1"/>
            <a:r>
              <a:rPr lang="en-US" sz="2000" dirty="0"/>
              <a:t>Next meeting 13:00-14:00 ET Tuesday 20 April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lvl="1"/>
            <a:r>
              <a:rPr lang="en-US" dirty="0" err="1"/>
              <a:t>tbd</a:t>
            </a:r>
            <a:r>
              <a:rPr lang="en-US" dirty="0"/>
              <a:t>	</a:t>
            </a:r>
          </a:p>
          <a:p>
            <a:pPr marL="457200" lvl="1" indent="0">
              <a:buNone/>
            </a:pPr>
            <a:r>
              <a:rPr lang="en-US" dirty="0"/>
              <a:t>	</a:t>
            </a:r>
          </a:p>
          <a:p>
            <a:r>
              <a:rPr lang="en-US" dirty="0"/>
              <a:t>Draft agenda for next meeting</a:t>
            </a:r>
          </a:p>
          <a:p>
            <a:pPr lvl="1"/>
            <a:r>
              <a:rPr lang="en-US" dirty="0" err="1"/>
              <a:t>tbdt</a:t>
            </a:r>
            <a:endParaRPr lang="en-US" dirty="0"/>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Tree>
    <p:extLst>
      <p:ext uri="{BB962C8B-B14F-4D97-AF65-F5344CB8AC3E}">
        <p14:creationId xmlns:p14="http://schemas.microsoft.com/office/powerpoint/2010/main" val="4011659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Tree>
    <p:extLst>
      <p:ext uri="{BB962C8B-B14F-4D97-AF65-F5344CB8AC3E}">
        <p14:creationId xmlns:p14="http://schemas.microsoft.com/office/powerpoint/2010/main" val="35326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600"/>
            <a:ext cx="10363200" cy="4114800"/>
          </a:xfrm>
        </p:spPr>
        <p:txBody>
          <a:bodyPr/>
          <a:lstStyle/>
          <a:p>
            <a:pPr marL="514350" indent="-514350">
              <a:buFont typeface="+mj-lt"/>
              <a:buAutoNum type="alphaLcParenR"/>
            </a:pPr>
            <a:r>
              <a:rPr lang="en-US" sz="2400" dirty="0"/>
              <a:t>Review progress on action items – define problem and lead off-line discussion for the six ‘areas of focus’</a:t>
            </a:r>
          </a:p>
          <a:p>
            <a:pPr marL="1314450" lvl="2" indent="-457200">
              <a:buFont typeface="+mj-lt"/>
              <a:buAutoNum type="arabicPeriod"/>
            </a:pPr>
            <a:r>
              <a:rPr lang="en-US" sz="1800" dirty="0"/>
              <a:t>Operational Efficiency – </a:t>
            </a:r>
            <a:r>
              <a:rPr lang="en-US" sz="1800" dirty="0" err="1"/>
              <a:t>BenR</a:t>
            </a:r>
            <a:r>
              <a:rPr lang="en-US" sz="1800" dirty="0"/>
              <a:t>,</a:t>
            </a:r>
          </a:p>
          <a:p>
            <a:pPr marL="1314450" lvl="2" indent="-457200">
              <a:buFont typeface="+mj-lt"/>
              <a:buAutoNum type="arabicPeriod"/>
            </a:pPr>
            <a:r>
              <a:rPr lang="en-US" sz="1800" dirty="0"/>
              <a:t>Quality Standards -- </a:t>
            </a:r>
            <a:r>
              <a:rPr lang="en-US" sz="1800" dirty="0" err="1"/>
              <a:t>GeoffT</a:t>
            </a:r>
            <a:r>
              <a:rPr lang="en-US" sz="1800" dirty="0"/>
              <a:t> and </a:t>
            </a:r>
            <a:r>
              <a:rPr lang="en-US" sz="1800" dirty="0" err="1"/>
              <a:t>ApurvaM</a:t>
            </a:r>
            <a:r>
              <a:rPr lang="en-US" sz="1800" dirty="0"/>
              <a:t>, </a:t>
            </a:r>
          </a:p>
          <a:p>
            <a:pPr marL="1314450" lvl="2" indent="-457200">
              <a:buFont typeface="+mj-lt"/>
              <a:buAutoNum type="arabicPeriod"/>
            </a:pPr>
            <a:r>
              <a:rPr lang="en-US" sz="1800" dirty="0"/>
              <a:t>External Influence – Open,</a:t>
            </a:r>
          </a:p>
          <a:p>
            <a:pPr marL="1314450" lvl="2" indent="-457200">
              <a:buFont typeface="+mj-lt"/>
              <a:buAutoNum type="arabicPeriod"/>
            </a:pPr>
            <a:r>
              <a:rPr lang="en-US" sz="1800" dirty="0"/>
              <a:t>Strategic Planning – </a:t>
            </a:r>
            <a:r>
              <a:rPr lang="en-US" sz="1800" dirty="0" err="1"/>
              <a:t>PaulN</a:t>
            </a:r>
            <a:r>
              <a:rPr lang="en-US" sz="1800" dirty="0"/>
              <a:t>,</a:t>
            </a:r>
          </a:p>
          <a:p>
            <a:pPr marL="1314450" lvl="2" indent="-457200">
              <a:buFont typeface="+mj-lt"/>
              <a:buAutoNum type="arabicPeriod"/>
            </a:pPr>
            <a:r>
              <a:rPr lang="en-US" sz="1800" dirty="0"/>
              <a:t>Technical Coherence – </a:t>
            </a:r>
            <a:r>
              <a:rPr lang="en-US" sz="1800" dirty="0" err="1"/>
              <a:t>GlennP</a:t>
            </a:r>
            <a:r>
              <a:rPr lang="en-US" sz="1800" dirty="0"/>
              <a:t>,</a:t>
            </a:r>
          </a:p>
          <a:p>
            <a:pPr marL="1314450" lvl="2" indent="-457200">
              <a:buFont typeface="+mj-lt"/>
              <a:buAutoNum type="arabicPeriod"/>
            </a:pPr>
            <a:r>
              <a:rPr lang="en-US" sz="1800" dirty="0"/>
              <a:t>802 Scope – </a:t>
            </a:r>
            <a:r>
              <a:rPr lang="en-US" sz="1800" dirty="0" err="1"/>
              <a:t>RogerM</a:t>
            </a:r>
            <a:r>
              <a:rPr lang="en-US" sz="1800" dirty="0"/>
              <a:t> (complete)</a:t>
            </a:r>
          </a:p>
          <a:p>
            <a:pPr marL="514350" indent="-514350">
              <a:buFont typeface="+mj-lt"/>
              <a:buAutoNum type="alphaLcParenR"/>
            </a:pPr>
            <a:r>
              <a:rPr lang="en-US" sz="2400" dirty="0"/>
              <a:t>Hybrid Meeting Evaluation ad hoc – status </a:t>
            </a:r>
            <a:r>
              <a:rPr lang="en-US" sz="2400" dirty="0" err="1"/>
              <a:t>JonR</a:t>
            </a:r>
            <a:endParaRPr lang="en-US" sz="2400"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a:t>
            </a:r>
            <a:r>
              <a:rPr lang="en-US" sz="1800" dirty="0"/>
              <a:t> 20Apr, 18May, 15Jun, 20Jul, 17Aug, 21Sep, 19Oct, 16Nov, 21Dec</a:t>
            </a:r>
            <a:endParaRPr lang="en-US" sz="2400" dirty="0"/>
          </a:p>
          <a:p>
            <a:pPr marL="514350" indent="-514350">
              <a:buFont typeface="+mj-lt"/>
              <a:buAutoNum type="alphaLcParenR"/>
            </a:pPr>
            <a:r>
              <a:rPr lang="en-US" sz="2400" dirty="0"/>
              <a:t>Review action items, draft agenda for next meeting (~5 min)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39779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196322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2000" dirty="0"/>
              <a:t>Operational Efficiency (Area for Improvement) </a:t>
            </a:r>
            <a:r>
              <a:rPr lang="en-US" sz="2000" dirty="0" err="1"/>
              <a:t>BenR</a:t>
            </a:r>
            <a:endParaRPr lang="en-US" sz="2000" dirty="0"/>
          </a:p>
          <a:p>
            <a:pPr marL="1200150" lvl="2" indent="-342900">
              <a:buFont typeface="+mj-lt"/>
              <a:buAutoNum type="arabicPeriod"/>
            </a:pPr>
            <a:r>
              <a:rPr lang="en-US" sz="1800" dirty="0"/>
              <a:t>Reducing the time to get PARs approved; timely approval by </a:t>
            </a:r>
            <a:r>
              <a:rPr lang="en-US" sz="1800" dirty="0" err="1"/>
              <a:t>NesCom</a:t>
            </a:r>
            <a:r>
              <a:rPr lang="en-US" sz="1800" dirty="0"/>
              <a:t> and SASB</a:t>
            </a:r>
          </a:p>
          <a:p>
            <a:pPr marL="1200150" lvl="2" indent="-342900">
              <a:buFont typeface="+mj-lt"/>
              <a:buAutoNum type="arabicPeriod"/>
            </a:pPr>
            <a:r>
              <a:rPr lang="en-US" sz="1800" dirty="0"/>
              <a:t>Training new groups/individuals.  Maybe it would make us a preferred organization in which to start new standards, beyond those areas where we are well established.</a:t>
            </a:r>
            <a:endParaRPr lang="en-US" sz="1600" dirty="0"/>
          </a:p>
          <a:p>
            <a:pPr marL="800100" lvl="1" indent="-342900">
              <a:buFont typeface="+mj-lt"/>
              <a:buAutoNum type="arabicPeriod"/>
            </a:pPr>
            <a:r>
              <a:rPr lang="en-US" sz="2000" dirty="0"/>
              <a:t>Quality Standards (Maintain Good Performance) </a:t>
            </a:r>
            <a:r>
              <a:rPr lang="en-US" sz="2000" dirty="0" err="1"/>
              <a:t>GeoffT</a:t>
            </a:r>
            <a:r>
              <a:rPr lang="en-US" sz="2000" dirty="0"/>
              <a:t> &amp; </a:t>
            </a:r>
            <a:r>
              <a:rPr lang="en-US" sz="2000" dirty="0" err="1"/>
              <a:t>ApurvaM</a:t>
            </a:r>
            <a:endParaRPr lang="en-US" sz="2000" dirty="0"/>
          </a:p>
          <a:p>
            <a:pPr marL="1200150" lvl="2" indent="-342900">
              <a:buFont typeface="+mj-lt"/>
              <a:buAutoNum type="arabicPeriod"/>
            </a:pPr>
            <a:r>
              <a:rPr lang="en-US" sz="1800" dirty="0"/>
              <a:t>Maintain our high-quality PAR review process, if we make any changes to the process</a:t>
            </a:r>
          </a:p>
          <a:p>
            <a:pPr marL="1200150" lvl="2" indent="-342900">
              <a:buFont typeface="+mj-lt"/>
              <a:buAutoNum type="arabicPeriod"/>
            </a:pPr>
            <a:r>
              <a:rPr lang="en-US" sz="1800" dirty="0"/>
              <a:t>Discuss the Technical Review ideas mentioned on the call, and maybe that is an area for improvement</a:t>
            </a:r>
            <a:endParaRPr lang="en-US" sz="1600" dirty="0"/>
          </a:p>
          <a:p>
            <a:pPr marL="800100" lvl="1" indent="-342900">
              <a:buFont typeface="+mj-lt"/>
              <a:buAutoNum type="arabicPeriod"/>
            </a:pPr>
            <a:r>
              <a:rPr lang="en-US" sz="2000" dirty="0"/>
              <a:t>External Influence (Maintain Good Performance) Open</a:t>
            </a:r>
          </a:p>
          <a:p>
            <a:pPr marL="1200150" lvl="2" indent="-342900">
              <a:buFont typeface="+mj-lt"/>
              <a:buAutoNum type="arabicPeriod"/>
            </a:pPr>
            <a:r>
              <a:rPr lang="en-US" sz="1800" dirty="0"/>
              <a:t>A unified 802 submissions to Regulatory Bodies is good.  We probably want to maintain that strong process.</a:t>
            </a:r>
            <a:endParaRPr lang="en-US" sz="1600" dirty="0"/>
          </a:p>
          <a:p>
            <a:pPr marL="800100" lvl="1" indent="-342900">
              <a:buFont typeface="+mj-lt"/>
              <a:buAutoNum type="arabicPeriod"/>
            </a:pPr>
            <a:r>
              <a:rPr lang="en-US" sz="2000" dirty="0"/>
              <a:t>Strategic Planning. </a:t>
            </a:r>
            <a:r>
              <a:rPr lang="en-US" sz="2000" dirty="0" err="1"/>
              <a:t>PaulN</a:t>
            </a:r>
            <a:endParaRPr lang="en-US" sz="2000" dirty="0"/>
          </a:p>
          <a:p>
            <a:pPr marL="1200150" lvl="2" indent="-342900">
              <a:buFont typeface="+mj-lt"/>
              <a:buAutoNum type="arabicPeriod"/>
            </a:pPr>
            <a:r>
              <a:rPr lang="en-US" sz="1800" dirty="0"/>
              <a:t>incubation of emerging areas, collaboration with internal and external Organizational Units to the IEEE, public visibility</a:t>
            </a:r>
          </a:p>
          <a:p>
            <a:pPr marL="800100" lvl="1" indent="-342900">
              <a:buFont typeface="+mj-lt"/>
              <a:buAutoNum type="arabicPeriod"/>
            </a:pPr>
            <a:r>
              <a:rPr lang="en-US" sz="2000" dirty="0"/>
              <a:t>Maintain and enhance technical coherence and coordination across groups. </a:t>
            </a:r>
            <a:r>
              <a:rPr lang="en-US" sz="2000" dirty="0" err="1"/>
              <a:t>GlennP</a:t>
            </a:r>
            <a:endParaRPr lang="en-US" sz="2000" dirty="0"/>
          </a:p>
          <a:p>
            <a:pPr marL="800100" lvl="1" indent="-342900">
              <a:buFont typeface="+mj-lt"/>
              <a:buAutoNum type="arabicPeriod"/>
            </a:pPr>
            <a:r>
              <a:rPr lang="en-US" sz="2000" dirty="0"/>
              <a:t>Revise 802 Scope. </a:t>
            </a:r>
            <a:r>
              <a:rPr lang="en-US" sz="2000" dirty="0" err="1"/>
              <a:t>RogerM</a:t>
            </a:r>
            <a:r>
              <a:rPr lang="en-US" sz="2000" dirty="0"/>
              <a:t> (complete)</a:t>
            </a:r>
            <a:endParaRPr lang="en-US" sz="24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Areas of focus “Problem Definition” status update reports</a:t>
            </a: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Draft revised 802 scope</a:t>
            </a:r>
            <a:endParaRPr lang="en-US" sz="4000" dirty="0"/>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Strategic Planning</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lstStyle/>
          <a:p>
            <a:r>
              <a:rPr lang="en-US" dirty="0"/>
              <a:t>Optimize 802’s structure and operations</a:t>
            </a:r>
          </a:p>
          <a:p>
            <a:pPr lvl="1"/>
            <a:r>
              <a:rPr lang="en-US" dirty="0"/>
              <a:t>Increase efficiency and responsiveness of 802 LMSC</a:t>
            </a:r>
          </a:p>
          <a:p>
            <a:pPr lvl="1"/>
            <a:r>
              <a:rPr lang="en-US" dirty="0"/>
              <a:t>Consider more autonomy for WGs and TAGs, while maintaining 802 brand identity, high quality standards and cross group collaboration/coordination</a:t>
            </a:r>
          </a:p>
          <a:p>
            <a:pPr lvl="1"/>
            <a:r>
              <a:rPr lang="en-US" dirty="0"/>
              <a:t>Possibly e-charter the 802 Executive Committee</a:t>
            </a:r>
          </a:p>
          <a:p>
            <a:pPr lvl="1"/>
            <a:r>
              <a:rPr lang="en-US" dirty="0"/>
              <a:t>Focus on long term growth, fostering new work, high level interactions with external organizations and public visibility</a:t>
            </a:r>
          </a:p>
          <a:p>
            <a:pPr lvl="1"/>
            <a:r>
              <a:rPr lang="en-US" dirty="0"/>
              <a:t>Explore radical options – establish a separate ‘IEEE 802 entity’?</a:t>
            </a:r>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422132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Strategic Planning</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p:txBody>
          <a:bodyPr/>
          <a:lstStyle/>
          <a:p>
            <a:r>
              <a:rPr lang="en-US" dirty="0"/>
              <a:t>Draft a top level 802 strategic plan</a:t>
            </a:r>
          </a:p>
          <a:p>
            <a:pPr lvl="1"/>
            <a:r>
              <a:rPr lang="en-US" dirty="0"/>
              <a:t>timeline – past, current and future (10 years out?)</a:t>
            </a:r>
          </a:p>
          <a:p>
            <a:pPr lvl="1"/>
            <a:r>
              <a:rPr lang="en-US" dirty="0"/>
              <a:t>demonstrate influence on current and emerging application areas</a:t>
            </a:r>
          </a:p>
          <a:p>
            <a:pPr lvl="1"/>
            <a:r>
              <a:rPr lang="en-US" dirty="0"/>
              <a:t>illustrate interworking across 802 technologies (and non-802 technologies facilitating the growth of complex network infrastructures and services in a wide range of markets with a few relatively simple 802 based building blocks</a:t>
            </a:r>
          </a:p>
          <a:p>
            <a:pPr lvl="1"/>
            <a:r>
              <a:rPr lang="en-US" dirty="0"/>
              <a:t>guidance on incubating emerging technical standards areas</a:t>
            </a:r>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416204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0378C-0D79-4C59-BBC7-835CD0FAD9C6}"/>
              </a:ext>
            </a:extLst>
          </p:cNvPr>
          <p:cNvSpPr>
            <a:spLocks noGrp="1"/>
          </p:cNvSpPr>
          <p:nvPr>
            <p:ph type="title"/>
          </p:nvPr>
        </p:nvSpPr>
        <p:spPr/>
        <p:txBody>
          <a:bodyPr/>
          <a:lstStyle/>
          <a:p>
            <a:r>
              <a:rPr lang="en-US" dirty="0"/>
              <a:t>Strategic Planning</a:t>
            </a:r>
          </a:p>
        </p:txBody>
      </p:sp>
      <p:sp>
        <p:nvSpPr>
          <p:cNvPr id="3" name="Content Placeholder 2">
            <a:extLst>
              <a:ext uri="{FF2B5EF4-FFF2-40B4-BE49-F238E27FC236}">
                <a16:creationId xmlns:a16="http://schemas.microsoft.com/office/drawing/2014/main" id="{F2D6180E-863B-48BA-8EC2-34E857C9606A}"/>
              </a:ext>
            </a:extLst>
          </p:cNvPr>
          <p:cNvSpPr>
            <a:spLocks noGrp="1"/>
          </p:cNvSpPr>
          <p:nvPr>
            <p:ph idx="1"/>
          </p:nvPr>
        </p:nvSpPr>
        <p:spPr>
          <a:xfrm>
            <a:off x="914400" y="1600200"/>
            <a:ext cx="10363200" cy="4114800"/>
          </a:xfrm>
        </p:spPr>
        <p:txBody>
          <a:bodyPr/>
          <a:lstStyle/>
          <a:p>
            <a:r>
              <a:rPr lang="en-US" dirty="0"/>
              <a:t>Enhance strategic relationships with SDOs</a:t>
            </a:r>
          </a:p>
          <a:p>
            <a:pPr lvl="1"/>
            <a:r>
              <a:rPr lang="en-US" dirty="0"/>
              <a:t>IETF, JTC1, ITU-T, ITU-R, ETSI, 3GPP, others  -- engage in longer term interactions with SDO leadership and members (individuals, companies, nations)</a:t>
            </a:r>
          </a:p>
          <a:p>
            <a:r>
              <a:rPr lang="en-US" dirty="0"/>
              <a:t>Enhance strategic relationships with 802 related alliances</a:t>
            </a:r>
          </a:p>
          <a:p>
            <a:pPr lvl="1"/>
            <a:r>
              <a:rPr lang="en-US" dirty="0" err="1"/>
              <a:t>Avnu</a:t>
            </a:r>
            <a:r>
              <a:rPr lang="en-US" dirty="0"/>
              <a:t>, Ethernet, Wi-Fi, Wi-SUN, others</a:t>
            </a:r>
          </a:p>
          <a:p>
            <a:pPr lvl="1"/>
            <a:r>
              <a:rPr lang="en-US" dirty="0"/>
              <a:t>Engage in longer term interactions</a:t>
            </a:r>
          </a:p>
          <a:p>
            <a:r>
              <a:rPr lang="en-US" dirty="0"/>
              <a:t>Enhance strategic relationships with Regulators</a:t>
            </a:r>
          </a:p>
          <a:p>
            <a:pPr lvl="1"/>
            <a:r>
              <a:rPr lang="en-US" dirty="0"/>
              <a:t>FCC, </a:t>
            </a:r>
            <a:r>
              <a:rPr lang="en-US" dirty="0" err="1"/>
              <a:t>Ofcom</a:t>
            </a:r>
            <a:r>
              <a:rPr lang="en-US" dirty="0"/>
              <a:t>, etc.</a:t>
            </a:r>
          </a:p>
          <a:p>
            <a:endParaRPr lang="en-US" dirty="0"/>
          </a:p>
          <a:p>
            <a:endParaRPr lang="en-US" dirty="0"/>
          </a:p>
        </p:txBody>
      </p:sp>
      <p:sp>
        <p:nvSpPr>
          <p:cNvPr id="4" name="Slide Number Placeholder 3">
            <a:extLst>
              <a:ext uri="{FF2B5EF4-FFF2-40B4-BE49-F238E27FC236}">
                <a16:creationId xmlns:a16="http://schemas.microsoft.com/office/drawing/2014/main" id="{2B1FD055-F2F2-4999-AA97-094CBF001048}"/>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89791107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241298</TotalTime>
  <Words>1213</Words>
  <Application>Microsoft Office PowerPoint</Application>
  <PresentationFormat>Widescreen</PresentationFormat>
  <Paragraphs>134</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Times New Roman</vt:lpstr>
      <vt:lpstr>Wingdings</vt:lpstr>
      <vt:lpstr>Default Design</vt:lpstr>
      <vt:lpstr>IEEE 802 LMSC Restructuring ad hoc  16 MAR 2021 4th  Electronic Meeting 13:00-14:00 ET 17:00-18:00 UTC  </vt:lpstr>
      <vt:lpstr>Agenda</vt:lpstr>
      <vt:lpstr>Restructuring ad hoc membership</vt:lpstr>
      <vt:lpstr>802 restructuring ad hoc -- background </vt:lpstr>
      <vt:lpstr>Areas of focus “Problem Definition” status update reports</vt:lpstr>
      <vt:lpstr>Draft revised 802 scope</vt:lpstr>
      <vt:lpstr>Strategic Planning</vt:lpstr>
      <vt:lpstr>Strategic Planning</vt:lpstr>
      <vt:lpstr>Strategic Planning</vt:lpstr>
      <vt:lpstr>Strategic Planning</vt:lpstr>
      <vt:lpstr>Hybrid Meeting Evaluation ad hoc status </vt:lpstr>
      <vt:lpstr>c) Date and Time of monthly ad hoc calls </vt:lpstr>
      <vt:lpstr>d) Review action items, draft agenda for our next meeting</vt:lpstr>
      <vt:lpstr>Backup slides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3877</cp:revision>
  <cp:lastPrinted>2021-01-19T17:00:57Z</cp:lastPrinted>
  <dcterms:created xsi:type="dcterms:W3CDTF">2002-03-10T15:43:16Z</dcterms:created>
  <dcterms:modified xsi:type="dcterms:W3CDTF">2021-03-16T15:40:10Z</dcterms:modified>
</cp:coreProperties>
</file>