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266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Effectiveness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8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8"/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9DB-47F3-8874-47FC080CCD1A}"/>
              </c:ext>
            </c:extLst>
          </c:dPt>
          <c:dPt>
            <c:idx val="1"/>
            <c:marker>
              <c:symbol val="circle"/>
              <c:size val="18"/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9DB-47F3-8874-47FC080CCD1A}"/>
              </c:ext>
            </c:extLst>
          </c:dPt>
          <c:dPt>
            <c:idx val="4"/>
            <c:marker>
              <c:symbol val="circle"/>
              <c:size val="1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9DB-47F3-8874-47FC080CCD1A}"/>
              </c:ext>
            </c:extLst>
          </c:dPt>
          <c:dPt>
            <c:idx val="5"/>
            <c:marker>
              <c:symbol val="circle"/>
              <c:size val="1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49DB-47F3-8874-47FC080CCD1A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5B499D-8C06-4DF6-B05C-611E003320A3}" type="CELLRANGE">
                      <a:rPr lang="en-US">
                        <a:solidFill>
                          <a:schemeClr val="accent2"/>
                        </a:solidFill>
                      </a:rPr>
                      <a:pPr algn="l">
                        <a:defRPr>
                          <a:solidFill>
                            <a:schemeClr val="accent2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13054830287206"/>
                      <c:h val="0.13704022988505746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9DB-47F3-8874-47FC080CCD1A}"/>
                </c:ext>
              </c:extLst>
            </c:dLbl>
            <c:dLbl>
              <c:idx val="1"/>
              <c:layout>
                <c:manualLayout>
                  <c:x val="-0.14360313315926898"/>
                  <c:y val="2.87367635080097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32E5B0-4235-43CB-A486-C4874AAB3C6B}" type="CELLRANGE">
                      <a:rPr lang="en-US">
                        <a:solidFill>
                          <a:schemeClr val="accent2"/>
                        </a:solidFill>
                      </a:rPr>
                      <a:pPr algn="l">
                        <a:defRPr>
                          <a:solidFill>
                            <a:schemeClr val="accent2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22725684093665"/>
                      <c:h val="0.1791524119829848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49DB-47F3-8874-47FC080CCD1A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DB7BDF2-153F-48AE-8908-6A463536EA38}" type="CELLRANGE">
                      <a:rPr lang="en-US">
                        <a:solidFill>
                          <a:srgbClr val="FF0000"/>
                        </a:solidFill>
                      </a:rPr>
                      <a:pPr algn="l">
                        <a:defRPr/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46475195822451"/>
                      <c:h val="0.1025574712643678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9DB-47F3-8874-47FC080CCD1A}"/>
                </c:ext>
              </c:extLst>
            </c:dLbl>
            <c:dLbl>
              <c:idx val="3"/>
              <c:layout>
                <c:manualLayout>
                  <c:x val="-0.1515267983799676"/>
                  <c:y val="1.4367816091953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74D3D8-21B1-4842-B504-7D618E05959F}" type="CELLRANGE">
                      <a:rPr lang="en-US">
                        <a:solidFill>
                          <a:srgbClr val="FF0000"/>
                        </a:solidFill>
                      </a:rPr>
                      <a:pPr algn="l">
                        <a:defRPr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21409921671016"/>
                      <c:h val="0.1226724137931034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9DB-47F3-8874-47FC080CCD1A}"/>
                </c:ext>
              </c:extLst>
            </c:dLbl>
            <c:dLbl>
              <c:idx val="4"/>
              <c:layout>
                <c:manualLayout>
                  <c:x val="-4.4386422976501402E-2"/>
                  <c:y val="1.1313241012018494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17BE917-5C84-409D-A307-0CFC97CE9A51}" type="CELLRANGE">
                      <a:rPr lang="en-US">
                        <a:solidFill>
                          <a:srgbClr val="00B050"/>
                        </a:solidFill>
                      </a:rPr>
                      <a:pPr algn="l">
                        <a:defRPr>
                          <a:solidFill>
                            <a:srgbClr val="00B05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67112107070166"/>
                      <c:h val="0.1197988505747126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9DB-47F3-8874-47FC080CCD1A}"/>
                </c:ext>
              </c:extLst>
            </c:dLbl>
            <c:dLbl>
              <c:idx val="5"/>
              <c:layout>
                <c:manualLayout>
                  <c:x val="-3.3942558746736198E-2"/>
                  <c:y val="-2.6340691878662054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6DE87B-E62C-4B1D-BC33-D603575E3CA0}" type="CELLRANGE">
                      <a:rPr lang="en-US">
                        <a:solidFill>
                          <a:srgbClr val="00B050"/>
                        </a:solidFill>
                      </a:rPr>
                      <a:pPr algn="l">
                        <a:defRPr>
                          <a:solidFill>
                            <a:srgbClr val="00B05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1985362143048"/>
                      <c:h val="0.1226724137931034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9DB-47F3-8874-47FC080CCD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Sheet1!$A$2:$A$7</c15:f>
                <c15:dlblRangeCache>
                  <c:ptCount val="6"/>
                  <c:pt idx="0">
                    <c:v>F2F -During COVID</c:v>
                  </c:pt>
                  <c:pt idx="1">
                    <c:v>F2F -Post COVID</c:v>
                  </c:pt>
                  <c:pt idx="2">
                    <c:v>Hybrid -During COVID</c:v>
                  </c:pt>
                  <c:pt idx="3">
                    <c:v>Hybrid -Post COVID</c:v>
                  </c:pt>
                  <c:pt idx="4">
                    <c:v>Remote -During COVID</c:v>
                  </c:pt>
                  <c:pt idx="5">
                    <c:v>Remote -Post COVID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49DB-47F3-8874-47FC080CC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50303"/>
        <c:axId val="3749887"/>
      </c:scatterChart>
      <c:valAx>
        <c:axId val="3750303"/>
        <c:scaling>
          <c:orientation val="minMax"/>
          <c:max val="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dirty="0"/>
                  <a:t>Equity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9887"/>
        <c:crosses val="autoZero"/>
        <c:crossBetween val="midCat"/>
        <c:majorUnit val="1"/>
      </c:valAx>
      <c:valAx>
        <c:axId val="3749887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dirty="0"/>
                  <a:t>Effectiveness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0303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Effectiveness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8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8"/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9DB-47F3-8874-47FC080CCD1A}"/>
              </c:ext>
            </c:extLst>
          </c:dPt>
          <c:dPt>
            <c:idx val="1"/>
            <c:marker>
              <c:symbol val="circle"/>
              <c:size val="18"/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9DB-47F3-8874-47FC080CCD1A}"/>
              </c:ext>
            </c:extLst>
          </c:dPt>
          <c:dPt>
            <c:idx val="4"/>
            <c:marker>
              <c:symbol val="circle"/>
              <c:size val="1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9DB-47F3-8874-47FC080CCD1A}"/>
              </c:ext>
            </c:extLst>
          </c:dPt>
          <c:dPt>
            <c:idx val="5"/>
            <c:marker>
              <c:symbol val="circle"/>
              <c:size val="1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49DB-47F3-8874-47FC080CCD1A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3AB2F7C-C989-46F0-B9DF-5636EE513C5C}" type="CELLRANGE">
                      <a:rPr lang="en-US">
                        <a:solidFill>
                          <a:schemeClr val="accent2"/>
                        </a:solidFill>
                      </a:rPr>
                      <a:pPr algn="l">
                        <a:defRPr>
                          <a:solidFill>
                            <a:schemeClr val="accent2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13054830287206"/>
                      <c:h val="0.13704022988505746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9DB-47F3-8874-47FC080CCD1A}"/>
                </c:ext>
              </c:extLst>
            </c:dLbl>
            <c:dLbl>
              <c:idx val="1"/>
              <c:layout>
                <c:manualLayout>
                  <c:x val="-0.14360313315926898"/>
                  <c:y val="2.87367635080097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A6C5D46-0EDA-4E50-9D89-FA14AE3A530E}" type="CELLRANGE">
                      <a:rPr lang="en-US">
                        <a:solidFill>
                          <a:schemeClr val="accent2"/>
                        </a:solidFill>
                      </a:rPr>
                      <a:pPr algn="l">
                        <a:defRPr>
                          <a:solidFill>
                            <a:schemeClr val="accent2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22725684093665"/>
                      <c:h val="0.1791524119829848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49DB-47F3-8874-47FC080CCD1A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DB7BDF2-153F-48AE-8908-6A463536EA38}" type="CELLRANGE">
                      <a:rPr lang="en-US">
                        <a:solidFill>
                          <a:srgbClr val="FF0000"/>
                        </a:solidFill>
                      </a:rPr>
                      <a:pPr algn="l">
                        <a:defRPr/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46475195822451"/>
                      <c:h val="0.1025574712643678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9DB-47F3-8874-47FC080CCD1A}"/>
                </c:ext>
              </c:extLst>
            </c:dLbl>
            <c:dLbl>
              <c:idx val="3"/>
              <c:layout>
                <c:manualLayout>
                  <c:x val="-0.1515267983799676"/>
                  <c:y val="1.4367816091953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74D3D8-21B1-4842-B504-7D618E05959F}" type="CELLRANGE">
                      <a:rPr lang="en-US">
                        <a:solidFill>
                          <a:srgbClr val="FF0000"/>
                        </a:solidFill>
                      </a:rPr>
                      <a:pPr algn="l">
                        <a:defRPr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21409921671016"/>
                      <c:h val="0.1226724137931034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9DB-47F3-8874-47FC080CCD1A}"/>
                </c:ext>
              </c:extLst>
            </c:dLbl>
            <c:dLbl>
              <c:idx val="4"/>
              <c:layout>
                <c:manualLayout>
                  <c:x val="-4.4386422976501402E-2"/>
                  <c:y val="1.1313241012018494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17BE917-5C84-409D-A307-0CFC97CE9A51}" type="CELLRANGE">
                      <a:rPr lang="en-US">
                        <a:solidFill>
                          <a:srgbClr val="00B050"/>
                        </a:solidFill>
                      </a:rPr>
                      <a:pPr algn="l">
                        <a:defRPr>
                          <a:solidFill>
                            <a:srgbClr val="00B05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67112107070166"/>
                      <c:h val="0.1197988505747126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9DB-47F3-8874-47FC080CCD1A}"/>
                </c:ext>
              </c:extLst>
            </c:dLbl>
            <c:dLbl>
              <c:idx val="5"/>
              <c:layout>
                <c:manualLayout>
                  <c:x val="-3.3942558746736198E-2"/>
                  <c:y val="-2.6340691878662054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6DE87B-E62C-4B1D-BC33-D603575E3CA0}" type="CELLRANGE">
                      <a:rPr lang="en-US">
                        <a:solidFill>
                          <a:srgbClr val="00B050"/>
                        </a:solidFill>
                      </a:rPr>
                      <a:pPr algn="l">
                        <a:defRPr>
                          <a:solidFill>
                            <a:srgbClr val="00B05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1985362143048"/>
                      <c:h val="0.1226724137931034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9DB-47F3-8874-47FC080CCD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Sheet1!$A$2:$A$7</c15:f>
                <c15:dlblRangeCache>
                  <c:ptCount val="6"/>
                  <c:pt idx="0">
                    <c:v>F2F -During COVID</c:v>
                  </c:pt>
                  <c:pt idx="1">
                    <c:v>F2F -Post COVID</c:v>
                  </c:pt>
                  <c:pt idx="2">
                    <c:v>Hybrid -During COVID</c:v>
                  </c:pt>
                  <c:pt idx="3">
                    <c:v>Hybrid -Post COVID</c:v>
                  </c:pt>
                  <c:pt idx="4">
                    <c:v>Remote -During COVID</c:v>
                  </c:pt>
                  <c:pt idx="5">
                    <c:v>Remote -Post COVID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49DB-47F3-8874-47FC080CC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50303"/>
        <c:axId val="3749887"/>
      </c:scatterChart>
      <c:valAx>
        <c:axId val="3750303"/>
        <c:scaling>
          <c:orientation val="minMax"/>
          <c:max val="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dirty="0"/>
                  <a:t>Equity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9887"/>
        <c:crosses val="autoZero"/>
        <c:crossBetween val="midCat"/>
        <c:majorUnit val="1"/>
      </c:valAx>
      <c:valAx>
        <c:axId val="3749887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dirty="0"/>
                  <a:t>Effectiveness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0303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7" y="363379"/>
            <a:ext cx="38023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-21-0031-01-00ec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68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Feb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Thoughts on meetings modes for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16 February 2021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54438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207C3-1985-404D-A558-9809B0AE4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COVID crisis has motivated IEEE 802 to re-evaluate how it operates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09550-22C8-4593-8BD6-C2F3FF115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COVID crisis has caused IEEE 802 to cancel all F2Fmeetings since March 2020 … and transition to remote meetings</a:t>
            </a:r>
          </a:p>
          <a:p>
            <a:pPr lvl="1"/>
            <a:r>
              <a:rPr lang="en-AU" dirty="0"/>
              <a:t>Remote meetings have enabled continued IEEE 802 operation … but they come with their own difficulties </a:t>
            </a:r>
          </a:p>
          <a:p>
            <a:pPr lvl="2"/>
            <a:r>
              <a:rPr lang="en-AU" dirty="0"/>
              <a:t>The technology to enable effective remote meetings was not ideal … although it is rapidly improving in response to the COVID experience</a:t>
            </a:r>
          </a:p>
          <a:p>
            <a:pPr lvl="2"/>
            <a:r>
              <a:rPr lang="en-AU" dirty="0"/>
              <a:t>The culture in IEEE 802 is focused on making progress at F2F meetings … and some groups are struggling to transition to productive remote operation </a:t>
            </a:r>
          </a:p>
          <a:p>
            <a:pPr lvl="2"/>
            <a:r>
              <a:rPr lang="en-AU" dirty="0"/>
              <a:t>The IEEE 802 rules mostly assumed regular F2F operation … although IEEE 802 has mostly avoided the rules getting in the way</a:t>
            </a:r>
          </a:p>
          <a:p>
            <a:pPr marL="1588" lvl="1" indent="0">
              <a:buNone/>
            </a:pPr>
            <a:r>
              <a:rPr lang="en-AU" dirty="0"/>
              <a:t>As the COVID crisis hopefully comes to an end in the next year or so, IEEE 802 is evaluating how we should operate in the future</a:t>
            </a:r>
          </a:p>
          <a:p>
            <a:pPr marL="1588" lvl="1" indent="0">
              <a:buNone/>
            </a:pPr>
            <a:r>
              <a:rPr lang="en-AU" dirty="0"/>
              <a:t>This submission compares the pros/cons of various modes of operation, as the COVID crisis diminishes … and beyond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1BAAA-2CCD-44DE-9100-18E2AE5AD4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DB1D3-BD0E-4A51-9401-4D6A067118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8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908BA85-6B55-4D9A-BA48-16F3379458CF}"/>
              </a:ext>
            </a:extLst>
          </p:cNvPr>
          <p:cNvSpPr/>
          <p:nvPr/>
        </p:nvSpPr>
        <p:spPr bwMode="auto">
          <a:xfrm>
            <a:off x="5638800" y="4180840"/>
            <a:ext cx="914400" cy="914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E011C5-2ABE-400B-AFBF-D06FB7CF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submission examines the pros/cons of three modes of operation … in two time periods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BB133A1-9482-49D9-A222-0E25F3821F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110582"/>
              </p:ext>
            </p:extLst>
          </p:nvPr>
        </p:nvGraphicFramePr>
        <p:xfrm>
          <a:off x="685800" y="1981200"/>
          <a:ext cx="7772400" cy="355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1405893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5351194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160520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Mode?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When?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Assumptions &amp; 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7173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F2F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Many stakeholders cannot attend F2F for health reasons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7002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Some stakeholders cannot attend F2F for health, budgetary, political or other reasons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28395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Hybrid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Many stakeholders cannot attend F2F for health reasons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Technology not available for effective hybrid working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802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AU" sz="1400" dirty="0"/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Stakeholders who cannot attend F2F can attend remotely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Technology still developing for effective hybrid working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06454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Remote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Technology partially available for effective remote working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1587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Technology more available for effective remote working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539987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83642-7430-4B87-A7FF-02EE5C581A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E1D13-46AB-4175-9DBB-5A9206E50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20E949-037F-42CB-ABB0-7D01D6E95142}"/>
              </a:ext>
            </a:extLst>
          </p:cNvPr>
          <p:cNvSpPr/>
          <p:nvPr/>
        </p:nvSpPr>
        <p:spPr bwMode="auto">
          <a:xfrm>
            <a:off x="685800" y="5690553"/>
            <a:ext cx="4556124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</a:t>
            </a: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while the effectiveness of technological support for remote operation has rapidly improved over the last year, there is little evidence of the same improvement (yet) for hybrid operation  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27737B72-1E69-4D08-9FA7-890FDA403CA9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 flipV="1">
            <a:off x="5241924" y="5375593"/>
            <a:ext cx="838200" cy="6578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7306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31482-2A5B-48E0-865F-D4B330E50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submission focuses on evaluation of each mode in two dimensions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4DEC2-009E-4267-B4FE-81A98FFA27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/>
              <a:t>“Equity”</a:t>
            </a:r>
          </a:p>
          <a:p>
            <a:pPr lvl="1"/>
            <a:r>
              <a:rPr lang="en-AU" dirty="0"/>
              <a:t>An important principle of IEEE-SA is that standards development work is accessible (</a:t>
            </a:r>
            <a:r>
              <a:rPr lang="en-AU" dirty="0" err="1"/>
              <a:t>ie</a:t>
            </a:r>
            <a:r>
              <a:rPr lang="en-AU" dirty="0"/>
              <a:t> open) to most relevant stakeholders</a:t>
            </a:r>
          </a:p>
          <a:p>
            <a:pPr lvl="1"/>
            <a:r>
              <a:rPr lang="en-AU" dirty="0"/>
              <a:t>Therefore, IEEE 802 needs to use modes that allow as many stakeholders as possible to participate in practice</a:t>
            </a:r>
          </a:p>
          <a:p>
            <a:pPr lvl="1"/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D3CBCC9-1338-4456-ADA1-33AA16ED67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/>
              <a:t>“Effectiveness”</a:t>
            </a:r>
          </a:p>
          <a:p>
            <a:pPr lvl="1"/>
            <a:r>
              <a:rPr lang="en-AU" dirty="0"/>
              <a:t>The ultimate measure of success of the IEEE 802 is whether it ratifies good standards that meet users’ needs in a timely manner</a:t>
            </a:r>
          </a:p>
          <a:p>
            <a:pPr lvl="1"/>
            <a:r>
              <a:rPr lang="en-AU" dirty="0"/>
              <a:t>Therefore, IEEE 802 needs to use modes that allow efficient &amp; effective standards development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F0908-B884-4F85-92BC-A1022EE39C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9F5D2-CD4C-47D2-8CBF-E3102B2AB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8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908BA85-6B55-4D9A-BA48-16F3379458CF}"/>
              </a:ext>
            </a:extLst>
          </p:cNvPr>
          <p:cNvSpPr/>
          <p:nvPr/>
        </p:nvSpPr>
        <p:spPr bwMode="auto">
          <a:xfrm>
            <a:off x="2438400" y="4724400"/>
            <a:ext cx="762000" cy="914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E011C5-2ABE-400B-AFBF-D06FB7CF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submission proposes an “equity” rating for each operational mode … in two time periods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BB133A1-9482-49D9-A222-0E25F3821F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26025"/>
              </p:ext>
            </p:extLst>
          </p:nvPr>
        </p:nvGraphicFramePr>
        <p:xfrm>
          <a:off x="685800" y="1981200"/>
          <a:ext cx="7772400" cy="36652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1405893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53511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6052009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96502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Mode?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When?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Equity 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7173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F2F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AU" sz="140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Very unfair until stakeholders from around the world can attend, which is unlikely until 2022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002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3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Pre COVID </a:t>
                      </a:r>
                      <a:r>
                        <a:rPr lang="en-AU" sz="1400" i="1" dirty="0"/>
                        <a:t>status quo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Slightly unfair to stakeholders who can’t travel, </a:t>
                      </a:r>
                      <a:r>
                        <a:rPr lang="en-AU" sz="1400" dirty="0" err="1"/>
                        <a:t>esp</a:t>
                      </a:r>
                      <a:r>
                        <a:rPr lang="en-AU" sz="1400" dirty="0"/>
                        <a:t> globally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395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Hybrid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2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Slightly better than F2F because hybrid does provide an (imperfect) mechanism to participate remotely, but technology limitations means “power” will remain with F2F attendees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Time zones are an issue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02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AU" sz="1400" dirty="0"/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06454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Remote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AU" sz="1400" dirty="0"/>
                        <a:t>5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Best because anyone can attend, with essentially equal “power”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Time zones are an issue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1587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5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en-A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539987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83642-7430-4B87-A7FF-02EE5C581A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E1D13-46AB-4175-9DBB-5A9206E50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EF8D46-0A0B-4582-AB96-A7632DFD09EE}"/>
              </a:ext>
            </a:extLst>
          </p:cNvPr>
          <p:cNvSpPr/>
          <p:nvPr/>
        </p:nvSpPr>
        <p:spPr bwMode="auto">
          <a:xfrm>
            <a:off x="3200400" y="5875020"/>
            <a:ext cx="3796770" cy="3976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</a:t>
            </a:r>
            <a:r>
              <a:rPr kumimoji="0" lang="en-AU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Andrew Myles’ rating. What is your rating?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B4BCD293-CC5A-4027-BF3E-2506DCFA09DC}"/>
              </a:ext>
            </a:extLst>
          </p:cNvPr>
          <p:cNvCxnSpPr>
            <a:cxnSpLocks/>
            <a:stCxn id="9" idx="1"/>
            <a:endCxn id="13" idx="2"/>
          </p:cNvCxnSpPr>
          <p:nvPr/>
        </p:nvCxnSpPr>
        <p:spPr bwMode="auto">
          <a:xfrm rot="10800000">
            <a:off x="2819400" y="5638801"/>
            <a:ext cx="381000" cy="435059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0692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908BA85-6B55-4D9A-BA48-16F3379458CF}"/>
              </a:ext>
            </a:extLst>
          </p:cNvPr>
          <p:cNvSpPr/>
          <p:nvPr/>
        </p:nvSpPr>
        <p:spPr bwMode="auto">
          <a:xfrm>
            <a:off x="2438400" y="4724400"/>
            <a:ext cx="762000" cy="914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E011C5-2ABE-400B-AFBF-D06FB7CF9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This submission proposes an “effectiveness”</a:t>
            </a:r>
            <a:br>
              <a:rPr lang="en-AU" dirty="0"/>
            </a:br>
            <a:r>
              <a:rPr lang="en-AU" dirty="0"/>
              <a:t>rating for each operational mode … in two time periods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BB133A1-9482-49D9-A222-0E25F3821F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973089"/>
              </p:ext>
            </p:extLst>
          </p:nvPr>
        </p:nvGraphicFramePr>
        <p:xfrm>
          <a:off x="685800" y="1981200"/>
          <a:ext cx="7772400" cy="3703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1405893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53511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6052009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96502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Mode?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When?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Effect. 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7173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F2F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AU" sz="140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Impractical and impossible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002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5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Ideal, especially if the vast majority of stakeholders travel again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395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Hybrid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2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Similar to remote given small number of F2F participants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But could be worse if F2F participants dominate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02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AU" sz="1400" dirty="0"/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Small number of remote participants likely to interfere with progress, compared to F2F, until hybrid tools improve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6454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Remote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AU" sz="1400" dirty="0"/>
                        <a:t>3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The experience had been acceptable but progress in many groups has slowed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1587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Assumes that remote tools continue to improve</a:t>
                      </a:r>
                    </a:p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Will never be as good as F2F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39987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83642-7430-4B87-A7FF-02EE5C581A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E1D13-46AB-4175-9DBB-5A9206E50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EF8D46-0A0B-4582-AB96-A7632DFD09EE}"/>
              </a:ext>
            </a:extLst>
          </p:cNvPr>
          <p:cNvSpPr/>
          <p:nvPr/>
        </p:nvSpPr>
        <p:spPr bwMode="auto">
          <a:xfrm>
            <a:off x="3200400" y="5875020"/>
            <a:ext cx="3796770" cy="3976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</a:t>
            </a:r>
            <a:r>
              <a:rPr kumimoji="0" lang="en-AU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Andrew Myles’ rating. What is your rating?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B4BCD293-CC5A-4027-BF3E-2506DCFA09DC}"/>
              </a:ext>
            </a:extLst>
          </p:cNvPr>
          <p:cNvCxnSpPr>
            <a:cxnSpLocks/>
            <a:stCxn id="9" idx="1"/>
            <a:endCxn id="13" idx="2"/>
          </p:cNvCxnSpPr>
          <p:nvPr/>
        </p:nvCxnSpPr>
        <p:spPr bwMode="auto">
          <a:xfrm rot="10800000">
            <a:off x="2819400" y="5638801"/>
            <a:ext cx="381000" cy="435059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39521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2FC-FE58-4645-90C6-EEB4E25E7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Remote access is the best option for IEEE 802 as/if it shifts from the F2F </a:t>
            </a:r>
            <a:r>
              <a:rPr lang="en-AU" i="1" dirty="0"/>
              <a:t>status quo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E100F4-0BD7-4022-A1C6-CD3F7F6C9F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876341-45AC-49EA-AE58-1F4FEC7F0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A8D97F-093C-4B14-88A2-E906E261A252}"/>
              </a:ext>
            </a:extLst>
          </p:cNvPr>
          <p:cNvGrpSpPr/>
          <p:nvPr/>
        </p:nvGrpSpPr>
        <p:grpSpPr>
          <a:xfrm>
            <a:off x="-2554199" y="1524000"/>
            <a:ext cx="8726399" cy="7696200"/>
            <a:chOff x="-1303422" y="1524000"/>
            <a:chExt cx="8726399" cy="7696200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7BDD656B-B7DA-4A88-920B-05D0609F2BB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48846090"/>
                </p:ext>
              </p:extLst>
            </p:nvPr>
          </p:nvGraphicFramePr>
          <p:xfrm>
            <a:off x="2057400" y="1981200"/>
            <a:ext cx="4864100" cy="4419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Arc 8">
              <a:extLst>
                <a:ext uri="{FF2B5EF4-FFF2-40B4-BE49-F238E27FC236}">
                  <a16:creationId xmlns:a16="http://schemas.microsoft.com/office/drawing/2014/main" id="{6884A3A4-001D-4721-8F41-B2C065E9CCD2}"/>
                </a:ext>
              </a:extLst>
            </p:cNvPr>
            <p:cNvSpPr/>
            <p:nvPr/>
          </p:nvSpPr>
          <p:spPr bwMode="auto">
            <a:xfrm>
              <a:off x="-1295400" y="2163762"/>
              <a:ext cx="8001000" cy="7056438"/>
            </a:xfrm>
            <a:prstGeom prst="arc">
              <a:avLst/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47821C01-B188-4204-A12F-6BDC8B5864B1}"/>
                </a:ext>
              </a:extLst>
            </p:cNvPr>
            <p:cNvSpPr/>
            <p:nvPr/>
          </p:nvSpPr>
          <p:spPr bwMode="auto">
            <a:xfrm>
              <a:off x="-1303422" y="1524000"/>
              <a:ext cx="8726399" cy="7696200"/>
            </a:xfrm>
            <a:prstGeom prst="arc">
              <a:avLst>
                <a:gd name="adj1" fmla="val 18336593"/>
                <a:gd name="adj2" fmla="val 19820187"/>
              </a:avLst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40240B92-E11D-4855-89B5-AF1D737139AB}"/>
              </a:ext>
            </a:extLst>
          </p:cNvPr>
          <p:cNvSpPr/>
          <p:nvPr/>
        </p:nvSpPr>
        <p:spPr bwMode="auto">
          <a:xfrm>
            <a:off x="6477000" y="3733800"/>
            <a:ext cx="19812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Today’s reality</a:t>
            </a:r>
            <a:endParaRPr kumimoji="0" lang="en-A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BEACEB-7CED-4AB3-865F-0727C69F87B5}"/>
              </a:ext>
            </a:extLst>
          </p:cNvPr>
          <p:cNvSpPr/>
          <p:nvPr/>
        </p:nvSpPr>
        <p:spPr bwMode="auto">
          <a:xfrm>
            <a:off x="6477000" y="2971800"/>
            <a:ext cx="19812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 better short term future?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5792C39-AD89-4940-B634-96F5AB413E1C}"/>
              </a:ext>
            </a:extLst>
          </p:cNvPr>
          <p:cNvCxnSpPr>
            <a:cxnSpLocks/>
            <a:stCxn id="12" idx="1"/>
          </p:cNvCxnSpPr>
          <p:nvPr/>
        </p:nvCxnSpPr>
        <p:spPr bwMode="auto">
          <a:xfrm flipH="1" flipV="1">
            <a:off x="5670724" y="3581400"/>
            <a:ext cx="806276" cy="342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0DF8659-EA8C-41AE-9F27-4F3A50869230}"/>
              </a:ext>
            </a:extLst>
          </p:cNvPr>
          <p:cNvCxnSpPr>
            <a:cxnSpLocks/>
            <a:stCxn id="13" idx="1"/>
          </p:cNvCxnSpPr>
          <p:nvPr/>
        </p:nvCxnSpPr>
        <p:spPr bwMode="auto">
          <a:xfrm flipH="1" flipV="1">
            <a:off x="5670724" y="2891590"/>
            <a:ext cx="806276" cy="2707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24D1ABC-D370-42E9-9FC8-F475EB42C110}"/>
              </a:ext>
            </a:extLst>
          </p:cNvPr>
          <p:cNvCxnSpPr>
            <a:cxnSpLocks/>
          </p:cNvCxnSpPr>
          <p:nvPr/>
        </p:nvCxnSpPr>
        <p:spPr bwMode="auto">
          <a:xfrm flipV="1">
            <a:off x="5470865" y="2971800"/>
            <a:ext cx="0" cy="46121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E50A70E2-5F4C-4513-85AD-0985D0B157BC}"/>
              </a:ext>
            </a:extLst>
          </p:cNvPr>
          <p:cNvSpPr/>
          <p:nvPr/>
        </p:nvSpPr>
        <p:spPr bwMode="auto">
          <a:xfrm>
            <a:off x="4892674" y="1592262"/>
            <a:ext cx="2803525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Previous F2F </a:t>
            </a:r>
            <a:r>
              <a:rPr kumimoji="0" lang="en-A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status quo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C777099-2E5B-4774-A3EC-E89B39458FA4}"/>
              </a:ext>
            </a:extLst>
          </p:cNvPr>
          <p:cNvCxnSpPr>
            <a:cxnSpLocks/>
            <a:stCxn id="46" idx="1"/>
          </p:cNvCxnSpPr>
          <p:nvPr/>
        </p:nvCxnSpPr>
        <p:spPr bwMode="auto">
          <a:xfrm flipH="1">
            <a:off x="4038602" y="1782762"/>
            <a:ext cx="854072" cy="2575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5101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2FC-FE58-4645-90C6-EEB4E25E7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Hybrid might represent a long term possibility if the tools significantly improve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E100F4-0BD7-4022-A1C6-CD3F7F6C9F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876341-45AC-49EA-AE58-1F4FEC7F0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A8D97F-093C-4B14-88A2-E906E261A252}"/>
              </a:ext>
            </a:extLst>
          </p:cNvPr>
          <p:cNvGrpSpPr/>
          <p:nvPr/>
        </p:nvGrpSpPr>
        <p:grpSpPr>
          <a:xfrm>
            <a:off x="-2554199" y="1524000"/>
            <a:ext cx="8726399" cy="7696200"/>
            <a:chOff x="-1303422" y="1524000"/>
            <a:chExt cx="8726399" cy="7696200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7BDD656B-B7DA-4A88-920B-05D0609F2BB5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2057400" y="1981200"/>
            <a:ext cx="4864100" cy="4419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Arc 8">
              <a:extLst>
                <a:ext uri="{FF2B5EF4-FFF2-40B4-BE49-F238E27FC236}">
                  <a16:creationId xmlns:a16="http://schemas.microsoft.com/office/drawing/2014/main" id="{6884A3A4-001D-4721-8F41-B2C065E9CCD2}"/>
                </a:ext>
              </a:extLst>
            </p:cNvPr>
            <p:cNvSpPr/>
            <p:nvPr/>
          </p:nvSpPr>
          <p:spPr bwMode="auto">
            <a:xfrm>
              <a:off x="-1295400" y="2163762"/>
              <a:ext cx="8001000" cy="7056438"/>
            </a:xfrm>
            <a:prstGeom prst="arc">
              <a:avLst/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47821C01-B188-4204-A12F-6BDC8B5864B1}"/>
                </a:ext>
              </a:extLst>
            </p:cNvPr>
            <p:cNvSpPr/>
            <p:nvPr/>
          </p:nvSpPr>
          <p:spPr bwMode="auto">
            <a:xfrm>
              <a:off x="-1303422" y="1524000"/>
              <a:ext cx="8726399" cy="7696200"/>
            </a:xfrm>
            <a:prstGeom prst="arc">
              <a:avLst>
                <a:gd name="adj1" fmla="val 18336593"/>
                <a:gd name="adj2" fmla="val 19820187"/>
              </a:avLst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B4F8694-AAF0-4D84-B630-EA8C1535F04B}"/>
              </a:ext>
            </a:extLst>
          </p:cNvPr>
          <p:cNvSpPr/>
          <p:nvPr/>
        </p:nvSpPr>
        <p:spPr bwMode="auto">
          <a:xfrm>
            <a:off x="5975523" y="5334000"/>
            <a:ext cx="19812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Constrained by (current) poor tools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&amp; expense</a:t>
            </a: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!</a:t>
            </a:r>
          </a:p>
        </p:txBody>
      </p:sp>
      <p:cxnSp>
        <p:nvCxnSpPr>
          <p:cNvPr id="30" name="Connector: Curved 29">
            <a:extLst>
              <a:ext uri="{FF2B5EF4-FFF2-40B4-BE49-F238E27FC236}">
                <a16:creationId xmlns:a16="http://schemas.microsoft.com/office/drawing/2014/main" id="{F745EA07-9E12-463A-B1E1-D63630C8B4C4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 rot="10800000">
            <a:off x="4572001" y="3162300"/>
            <a:ext cx="1403523" cy="23622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24D1ABC-D370-42E9-9FC8-F475EB42C110}"/>
              </a:ext>
            </a:extLst>
          </p:cNvPr>
          <p:cNvCxnSpPr>
            <a:cxnSpLocks/>
          </p:cNvCxnSpPr>
          <p:nvPr/>
        </p:nvCxnSpPr>
        <p:spPr bwMode="auto">
          <a:xfrm flipV="1">
            <a:off x="5470865" y="2971800"/>
            <a:ext cx="0" cy="46121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128471F-2354-46B9-9692-E4EE121AE68A}"/>
              </a:ext>
            </a:extLst>
          </p:cNvPr>
          <p:cNvCxnSpPr>
            <a:cxnSpLocks/>
          </p:cNvCxnSpPr>
          <p:nvPr/>
        </p:nvCxnSpPr>
        <p:spPr bwMode="auto">
          <a:xfrm flipV="1">
            <a:off x="4702175" y="2163762"/>
            <a:ext cx="670098" cy="56235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44D1FC6A-4163-4ECF-9AFB-8DE0CCC42283}"/>
              </a:ext>
            </a:extLst>
          </p:cNvPr>
          <p:cNvSpPr/>
          <p:nvPr/>
        </p:nvSpPr>
        <p:spPr bwMode="auto">
          <a:xfrm>
            <a:off x="6477000" y="1941095"/>
            <a:ext cx="19812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Possible long term for hybrid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F1DBB76-B084-4AF3-BB28-7ABB2AFA70AD}"/>
              </a:ext>
            </a:extLst>
          </p:cNvPr>
          <p:cNvCxnSpPr>
            <a:cxnSpLocks/>
          </p:cNvCxnSpPr>
          <p:nvPr/>
        </p:nvCxnSpPr>
        <p:spPr bwMode="auto">
          <a:xfrm flipH="1">
            <a:off x="5518324" y="2018298"/>
            <a:ext cx="958676" cy="1348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206274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837</Words>
  <Application>Microsoft Office PowerPoint</Application>
  <PresentationFormat>On-screen Show (4:3)</PresentationFormat>
  <Paragraphs>150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Thoughts on meetings modes for IEEE 802</vt:lpstr>
      <vt:lpstr>The COVID crisis has motivated IEEE 802 to re-evaluate how it operates</vt:lpstr>
      <vt:lpstr>This submission examines the pros/cons of three modes of operation … in two time periods</vt:lpstr>
      <vt:lpstr>This submission focuses on evaluation of each mode in two dimensions</vt:lpstr>
      <vt:lpstr>This submission proposes an “equity” rating for each operational mode … in two time periods</vt:lpstr>
      <vt:lpstr>This submission proposes an “effectiveness” rating for each operational mode … in two time periods</vt:lpstr>
      <vt:lpstr>Remote access is the best option for IEEE 802 as/if it shifts from the F2F status quo</vt:lpstr>
      <vt:lpstr>Hybrid might represent a long term possibility if the tools significantly improve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2021-02-16T05:55:36Z</dcterms:modified>
</cp:coreProperties>
</file>