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9"/>
  </p:notesMasterIdLst>
  <p:handoutMasterIdLst>
    <p:handoutMasterId r:id="rId20"/>
  </p:handoutMasterIdLst>
  <p:sldIdLst>
    <p:sldId id="278" r:id="rId5"/>
    <p:sldId id="349" r:id="rId6"/>
    <p:sldId id="344" r:id="rId7"/>
    <p:sldId id="348" r:id="rId8"/>
    <p:sldId id="342" r:id="rId9"/>
    <p:sldId id="350" r:id="rId10"/>
    <p:sldId id="346" r:id="rId11"/>
    <p:sldId id="345" r:id="rId12"/>
    <p:sldId id="351" r:id="rId13"/>
    <p:sldId id="352" r:id="rId14"/>
    <p:sldId id="353" r:id="rId15"/>
    <p:sldId id="356" r:id="rId16"/>
    <p:sldId id="355" r:id="rId17"/>
    <p:sldId id="357" r:id="rId1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33" autoAdjust="0"/>
    <p:restoredTop sz="85256" autoAdjust="0"/>
  </p:normalViewPr>
  <p:slideViewPr>
    <p:cSldViewPr>
      <p:cViewPr varScale="1">
        <p:scale>
          <a:sx n="55" d="100"/>
          <a:sy n="55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DE89D638-D155-4AC8-B4CB-ADCBEAE998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IEEE 802 EC-2020 December 1 Telecon</a:t>
            </a:r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0181EA9-841D-4D8A-86F7-B6024F685C7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December  2020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21636DB1-5377-46EA-9DA5-3864BEDDAC4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029FF729-0C68-4D60-9A28-C411B26D0F7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4F29CC0-0CD8-41A9-851B-3CEA81683FF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51E2E4F-2A9D-4D50-9F70-FC71C9963C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IEEE 802 EC-2020 December 1 Telecon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603B00FB-9ED1-4B0E-BB5C-93EB2ADD28A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December  2020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371FB6D-B5E7-40D0-B6EE-62BBBB2600C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3EBF9A24-2FA4-4A0F-8092-9836DEDECD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DDC0B3E9-1E07-411C-A0BD-A081BCB13BC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9D0CAEA-80D8-4C6A-94FE-3B2B8FB31F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B4FDFDE-EE6A-4525-B0D7-A089E73B78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7760FB-00C3-4169-BFFB-3E0FDB0BC5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D57628-E122-4AB7-B5C3-A6B63AEFF05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21AD0FBB-0F85-4301-B960-6A4432FF37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0CAB1125-66C1-4FE8-95D4-771F293EC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E08E4F-BDCE-4C3D-B8FE-3B15E2C8691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 2020</a:t>
            </a:r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C4DB6184-837E-4AD1-A49B-C0649503ED8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IEEE 802 EC-2020 December 1 Telecon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EDDF94-54A7-4BD4-889F-AFBD165769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C6C495-CF02-455A-8271-59CD2875459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20163DF4-CE1F-42A8-8F95-F5CBF86332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E16B0421-E986-4D26-9F91-E86325212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A03A5-5F7A-44C5-9C35-C44CE389AB6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 2020</a:t>
            </a:r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E7AF40DC-30BE-4AF2-B50C-F1FD064C028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IEEE 802 EC-2020 December 1 Telecon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effectLst/>
              </a:rPr>
              <a:t>Note from 802.24: nobody attends IEEE 802 just for 802.24 – it’s value is in the proximity and coordination with other WGs and TAGs. 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IEEE 802 EC-2020 December 1 Telecon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4FDFDE-EE6A-4525-B0D7-A089E73B782C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484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A462EB08-8E69-4532-A6B8-1DED1856E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1" y="6597650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C9E6368E-1365-4004-91FD-3281246E6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DD45B8AC-BDC0-427E-9D0B-11C5C34D99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E28D4C41-3B45-4414-B938-9EB0EC9DEF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34C3AF49-F3E4-4BE5-971D-1A617D39F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2D4D72BE-FC55-42DF-AB5D-530A373B2913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60" name="Text Box 8">
            <a:extLst>
              <a:ext uri="{FF2B5EF4-FFF2-40B4-BE49-F238E27FC236}">
                <a16:creationId xmlns:a16="http://schemas.microsoft.com/office/drawing/2014/main" id="{A61D05EF-BA37-4A49-A706-51FC15D28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9714"/>
            <a:ext cx="9520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A11882AF-A13F-477F-A53D-B4933385615B}"/>
              </a:ext>
            </a:extLst>
          </p:cNvPr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6EBE923E-4B5C-49CB-B32F-90A20A5737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A6A81F0C-D313-4BC9-BCA0-4276E7B25E07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2812B173-28EC-4F01-BA70-495DE87B73B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B9F10E0F-AFCF-43CB-9B14-8EEEE79BE5DE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4" name="Text Box 9">
            <a:extLst>
              <a:ext uri="{FF2B5EF4-FFF2-40B4-BE49-F238E27FC236}">
                <a16:creationId xmlns:a16="http://schemas.microsoft.com/office/drawing/2014/main" id="{8D43B011-15F1-4DD2-8D98-64EE9761B36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91300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2020 December Telecon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B432F-CC60-405B-A1E1-30C83837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AA7129-06F6-4C4F-9725-11FB742F7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968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8C1199-4522-4E3F-95F9-9592389624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71467" y="404814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493DF-9A64-4E0F-96BD-35B4A4FC4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4" y="404814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052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3F7E6-D6A1-40EF-B15E-DB30AEC9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A52D5-5F15-4A13-8F8F-9D04E0244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344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31978-D5B9-4678-817A-7E6F8A05C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5CCD0-3937-40A3-B39A-48C513840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247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9FE44-2104-45AE-BB40-7E68CC7BE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CEEC3-9D72-41A0-BCAB-2DFD53D41B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40E0CB-6124-442B-B261-10902C101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305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0280B-EA55-4D8A-B62F-D479EAA1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FD1DB-F511-46DD-B069-7E9850802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3DD79-BC5D-4BCA-90FC-2D3B22EC4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FEDBEC-DD91-45C8-81B3-316544E1C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E6CA64-2BCE-4A5F-B8B9-B1FF891DC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442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9AC46-0A11-4F91-8B75-5FF68619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9124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467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1561C-B44D-4354-BA35-7EC7C11D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4184D-A145-4FD0-9EEB-BD1DE85A1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043BBB-1635-4E3A-8F0F-92C7316BD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074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B8AF8-294D-4FF1-93A7-5FD95FB31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4B33AB-6714-4543-B546-7397351572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0EA5A5-78EB-4D99-B678-419FE95F3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9377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9975C83E-9EA5-4BC6-95DA-8B52CEFC1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3C260FE2-ACB6-43B4-85DD-98CD6A910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D91951BA-D5D9-4DE3-B54F-D2F7DBF829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A1FCC9CA-7BB6-47B5-B874-6F9E69E70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12587259-9EEE-49BB-B85C-F2564BE7A8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57CCB530-8D1C-4014-A41E-EAED794A5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E219E338-5B37-422A-9B4D-24AA9621B3E0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>
            <a:extLst>
              <a:ext uri="{FF2B5EF4-FFF2-40B4-BE49-F238E27FC236}">
                <a16:creationId xmlns:a16="http://schemas.microsoft.com/office/drawing/2014/main" id="{1DF6F07B-0ECA-4AA5-A0C4-29C654CDC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9714"/>
            <a:ext cx="9520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574E94E2-9213-4AD7-B295-229AF2583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91300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2020 December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6BFC095C-823B-4477-980D-17AB9E30D6BA}"/>
              </a:ext>
            </a:extLst>
          </p:cNvPr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8D738049-EAE9-4503-AF64-7DE33974E4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E76B1876-B1A4-4440-8FCD-B33E6938328F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1D023831-7692-4677-99FD-985886707A5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C8618269-D59A-4AC0-8599-95D0A64B4B7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0948B0E1-BAA4-49D0-A37F-82FE0A73777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IEEE 802 Executive Secretary Report for 2020 December 1 Telecon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02834A5A-E28D-425D-A796-166E3C79276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jrosdahl@ieee.org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3850C-C969-435A-A7F4-7CC5D8BC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Space that is prepared for March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CADC8-61C6-4EC9-9BA6-5D824B773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41438"/>
            <a:ext cx="10972800" cy="511174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802.1: 	(90)    </a:t>
            </a:r>
            <a:r>
              <a:rPr lang="en-US" dirty="0">
                <a:highlight>
                  <a:srgbClr val="FFFF00"/>
                </a:highlight>
              </a:rPr>
              <a:t> 90 </a:t>
            </a:r>
            <a:r>
              <a:rPr lang="en-US" dirty="0"/>
              <a:t>– 20 			= 110 seats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802.3:	(140)   </a:t>
            </a:r>
            <a:r>
              <a:rPr lang="en-US" dirty="0">
                <a:highlight>
                  <a:srgbClr val="FFFF00"/>
                </a:highlight>
              </a:rPr>
              <a:t>90 – 75 </a:t>
            </a:r>
            <a:r>
              <a:rPr lang="en-US" dirty="0"/>
              <a:t>– 60 – 15 – 15 = 165 seats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802.11:	(180) </a:t>
            </a:r>
            <a:r>
              <a:rPr lang="en-US" dirty="0">
                <a:highlight>
                  <a:srgbClr val="FFFF00"/>
                </a:highlight>
              </a:rPr>
              <a:t>100 – 60 – 60 </a:t>
            </a:r>
            <a:r>
              <a:rPr lang="en-US" dirty="0"/>
              <a:t>– 30 		= 250 seats</a:t>
            </a:r>
          </a:p>
          <a:p>
            <a:r>
              <a:rPr lang="en-US" dirty="0"/>
              <a:t>802.15:	  (60)   </a:t>
            </a:r>
            <a:r>
              <a:rPr lang="en-US" dirty="0">
                <a:highlight>
                  <a:srgbClr val="FFFF00"/>
                </a:highlight>
              </a:rPr>
              <a:t>30 – 25 </a:t>
            </a:r>
            <a:r>
              <a:rPr lang="en-US" dirty="0"/>
              <a:t>–   5 –   5 		=   65 seats</a:t>
            </a:r>
          </a:p>
          <a:p>
            <a:r>
              <a:rPr lang="en-US" dirty="0"/>
              <a:t>802.18/.19/.24:	30				=   30 seats</a:t>
            </a:r>
          </a:p>
          <a:p>
            <a:r>
              <a:rPr lang="en-US" dirty="0"/>
              <a:t>802 EC: US22 +SR30 = 52 seats</a:t>
            </a:r>
          </a:p>
          <a:p>
            <a:pPr marL="457200" lvl="1" indent="0">
              <a:buNone/>
            </a:pPr>
            <a:r>
              <a:rPr lang="en-US" dirty="0"/>
              <a:t>					</a:t>
            </a:r>
            <a:r>
              <a:rPr lang="en-US" b="1" dirty="0"/>
              <a:t>Total Capacity: 620 seats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72BA0D-41B0-464B-803C-2CC738B73DC8}"/>
              </a:ext>
            </a:extLst>
          </p:cNvPr>
          <p:cNvSpPr txBox="1"/>
          <p:nvPr/>
        </p:nvSpPr>
        <p:spPr>
          <a:xfrm>
            <a:off x="457200" y="5638800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yellow highlighted text shows how the large plenary room is composed.</a:t>
            </a:r>
          </a:p>
        </p:txBody>
      </p:sp>
    </p:spTree>
    <p:extLst>
      <p:ext uri="{BB962C8B-B14F-4D97-AF65-F5344CB8AC3E}">
        <p14:creationId xmlns:p14="http://schemas.microsoft.com/office/powerpoint/2010/main" val="1988312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04A4-2389-474D-B131-E640450E9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holding In Person Sessions.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7950C-58C3-4A01-8731-E07F7F5AD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9" y="1341438"/>
            <a:ext cx="9144001" cy="4525962"/>
          </a:xfrm>
        </p:spPr>
        <p:txBody>
          <a:bodyPr/>
          <a:lstStyle/>
          <a:p>
            <a:r>
              <a:rPr lang="en-US" dirty="0"/>
              <a:t>Safety – Travel and Attendance</a:t>
            </a:r>
          </a:p>
          <a:p>
            <a:r>
              <a:rPr lang="en-US" dirty="0"/>
              <a:t>VISA requirements – 60-90 days in advance usually given/needed.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024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4E231C-2968-43E3-8D6C-A38AC0F17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Dec 1 Travel Restrictions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285A3D-1DEF-496B-B62E-D8E2E24FD8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788" y="1676400"/>
            <a:ext cx="11440425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222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35F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Map&#10;&#10;Description automatically generated">
            <a:extLst>
              <a:ext uri="{FF2B5EF4-FFF2-40B4-BE49-F238E27FC236}">
                <a16:creationId xmlns:a16="http://schemas.microsoft.com/office/drawing/2014/main" id="{90924444-866B-44CA-97E8-DC868FDD7D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643467"/>
            <a:ext cx="892439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356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F5848-93CA-43E2-9E6A-BD1A78EE4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Travel Restriction issues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A632B-C94A-4A19-915D-E9FB7D98D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14 Day Self-isolation on arrival (sometimes each way).</a:t>
            </a:r>
          </a:p>
          <a:p>
            <a:r>
              <a:rPr lang="en-US" dirty="0"/>
              <a:t>COVID-19 Negative test within 48 hours</a:t>
            </a:r>
          </a:p>
          <a:p>
            <a:r>
              <a:rPr lang="en-US" dirty="0"/>
              <a:t>COVID-19 Test at airport</a:t>
            </a:r>
          </a:p>
          <a:p>
            <a:r>
              <a:rPr lang="en-US" dirty="0"/>
              <a:t>VISA Request times: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9E06BC-7723-41D2-8062-FCD3EA9156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054593"/>
              </p:ext>
            </p:extLst>
          </p:nvPr>
        </p:nvGraphicFramePr>
        <p:xfrm>
          <a:off x="1219200" y="3901575"/>
          <a:ext cx="9372600" cy="2551612"/>
        </p:xfrm>
        <a:graphic>
          <a:graphicData uri="http://schemas.openxmlformats.org/drawingml/2006/table">
            <a:tbl>
              <a:tblPr/>
              <a:tblGrid>
                <a:gridCol w="4676794">
                  <a:extLst>
                    <a:ext uri="{9D8B030D-6E8A-4147-A177-3AD203B41FA5}">
                      <a16:colId xmlns:a16="http://schemas.microsoft.com/office/drawing/2014/main" val="1543485002"/>
                    </a:ext>
                  </a:extLst>
                </a:gridCol>
                <a:gridCol w="4695806">
                  <a:extLst>
                    <a:ext uri="{9D8B030D-6E8A-4147-A177-3AD203B41FA5}">
                      <a16:colId xmlns:a16="http://schemas.microsoft.com/office/drawing/2014/main" val="2549733713"/>
                    </a:ext>
                  </a:extLst>
                </a:gridCol>
              </a:tblGrid>
              <a:tr h="637903">
                <a:tc>
                  <a:txBody>
                    <a:bodyPr/>
                    <a:lstStyle/>
                    <a:p>
                      <a:r>
                        <a:rPr lang="en-US" sz="2400"/>
                        <a:t>Nonimmigrant Visa Type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Appointment Wait Time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518353"/>
                  </a:ext>
                </a:extLst>
              </a:tr>
              <a:tr h="637903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Visitor Visa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Emergency Appointments Only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220771"/>
                  </a:ext>
                </a:extLst>
              </a:tr>
              <a:tr h="637903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Student/Exchange Visitor Visas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Emergency Appointments Only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77323"/>
                  </a:ext>
                </a:extLst>
              </a:tr>
              <a:tr h="637903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All Other Nonimmigrant Visas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Emergency Appointments Only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205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814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83228-6790-4A8C-96FD-9149FA3B0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3.02 Future Venue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06939-3EF2-416A-886A-C61AD3D20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2020 November Electronic Plenary, a request was made for each WG to conduct  a straw poll with the following question:</a:t>
            </a:r>
          </a:p>
          <a:p>
            <a:pPr lvl="1"/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When do you expect the next in person 802.x Session will be?</a:t>
            </a:r>
          </a:p>
          <a:p>
            <a:r>
              <a:rPr lang="en-US" dirty="0"/>
              <a:t>Responses were received by 802.1, 802.3, 802.11, 802.15 and 802.18.</a:t>
            </a:r>
          </a:p>
        </p:txBody>
      </p:sp>
    </p:spTree>
    <p:extLst>
      <p:ext uri="{BB962C8B-B14F-4D97-AF65-F5344CB8AC3E}">
        <p14:creationId xmlns:p14="http://schemas.microsoft.com/office/powerpoint/2010/main" val="2548572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A9269-C127-4216-B1FA-07CC0FD75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4"/>
            <a:ext cx="8229600" cy="661986"/>
          </a:xfrm>
        </p:spPr>
        <p:txBody>
          <a:bodyPr>
            <a:normAutofit/>
          </a:bodyPr>
          <a:lstStyle/>
          <a:p>
            <a:r>
              <a:rPr lang="en-US" dirty="0"/>
              <a:t>802.1 Straw Polls: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2551C-9008-4B9F-ADCA-E4EB1ADD6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5400"/>
            <a:ext cx="98298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kern="0" dirty="0">
                <a:solidFill>
                  <a:srgbClr val="000000"/>
                </a:solidFill>
                <a:latin typeface="+mj-lt"/>
                <a:ea typeface="MS Gothic"/>
                <a:cs typeface="Times New Roman" panose="02020603050405020304" pitchFamily="18" charset="0"/>
              </a:rPr>
              <a:t>When do you expect the next in person 802.1 Session will be?</a:t>
            </a:r>
          </a:p>
          <a:p>
            <a:pPr lvl="1"/>
            <a:r>
              <a:rPr lang="en-US" sz="2400" dirty="0"/>
              <a:t>A.- March 2021                                 3            6%</a:t>
            </a:r>
          </a:p>
          <a:p>
            <a:pPr lvl="1"/>
            <a:r>
              <a:rPr lang="en-US" sz="2400" dirty="0"/>
              <a:t>B.- May 2021                                    7           13%</a:t>
            </a:r>
          </a:p>
          <a:p>
            <a:pPr lvl="1"/>
            <a:r>
              <a:rPr lang="en-US" sz="2400" dirty="0"/>
              <a:t>C.- July 2021                                  12           23%</a:t>
            </a:r>
          </a:p>
          <a:p>
            <a:pPr lvl="1"/>
            <a:r>
              <a:rPr lang="en-US" sz="2400" dirty="0"/>
              <a:t>D.- Sept 2021                                 11           21%</a:t>
            </a:r>
          </a:p>
          <a:p>
            <a:pPr lvl="1"/>
            <a:r>
              <a:rPr lang="en-US" sz="2400" dirty="0"/>
              <a:t>E.- November 2021                          9           17%</a:t>
            </a:r>
          </a:p>
          <a:p>
            <a:pPr lvl="1"/>
            <a:r>
              <a:rPr lang="en-US" sz="2400" dirty="0"/>
              <a:t>F.- after 2021                                    7           13%</a:t>
            </a:r>
          </a:p>
          <a:p>
            <a:pPr lvl="1"/>
            <a:r>
              <a:rPr lang="en-US" sz="2400" dirty="0"/>
              <a:t>No Answer                                        3             6%</a:t>
            </a:r>
          </a:p>
          <a:p>
            <a:pPr marL="914400" lvl="2" indent="0">
              <a:buNone/>
            </a:pPr>
            <a:r>
              <a:rPr lang="en-US" sz="2000" dirty="0"/>
              <a:t>				</a:t>
            </a:r>
            <a:r>
              <a:rPr lang="en-US" dirty="0"/>
              <a:t>Total	52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5417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22134-CE6B-444B-BD56-EC240BDCF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802.3 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BC66C-6F84-4A2A-A0DE-AAC3F91F0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371600"/>
            <a:ext cx="9296400" cy="4525962"/>
          </a:xfrm>
        </p:spPr>
        <p:txBody>
          <a:bodyPr/>
          <a:lstStyle/>
          <a:p>
            <a:pPr marL="0" indent="0">
              <a:buNone/>
            </a:pPr>
            <a:r>
              <a:rPr lang="en-US" sz="2400" b="1" kern="0" dirty="0">
                <a:solidFill>
                  <a:srgbClr val="000000"/>
                </a:solidFill>
                <a:latin typeface="+mj-lt"/>
                <a:ea typeface="MS Gothic"/>
                <a:cs typeface="Times New Roman" panose="02020603050405020304" pitchFamily="18" charset="0"/>
              </a:rPr>
              <a:t>When do you expect the next in person 802.3 Session will be?</a:t>
            </a:r>
          </a:p>
          <a:p>
            <a:pPr lvl="1"/>
            <a:r>
              <a:rPr lang="en-US" sz="2400" dirty="0">
                <a:cs typeface="Times New Roman" panose="02020603050405020304" pitchFamily="18" charset="0"/>
              </a:rPr>
              <a:t>March 2021		  8    4%</a:t>
            </a:r>
          </a:p>
          <a:p>
            <a:pPr lvl="1"/>
            <a:r>
              <a:rPr lang="en-US" sz="2400" dirty="0">
                <a:cs typeface="Times New Roman" panose="02020603050405020304" pitchFamily="18" charset="0"/>
              </a:rPr>
              <a:t>May 2021		15    7%</a:t>
            </a:r>
          </a:p>
          <a:p>
            <a:pPr lvl="1"/>
            <a:r>
              <a:rPr lang="en-US" sz="2400" dirty="0">
                <a:cs typeface="Times New Roman" panose="02020603050405020304" pitchFamily="18" charset="0"/>
              </a:rPr>
              <a:t>July 2021		44   20%</a:t>
            </a:r>
          </a:p>
          <a:p>
            <a:pPr lvl="1"/>
            <a:r>
              <a:rPr lang="en-US" sz="2400" dirty="0">
                <a:cs typeface="Times New Roman" panose="02020603050405020304" pitchFamily="18" charset="0"/>
              </a:rPr>
              <a:t>September 2021	31   14%</a:t>
            </a:r>
          </a:p>
          <a:p>
            <a:pPr lvl="1"/>
            <a:r>
              <a:rPr lang="en-US" sz="2400" dirty="0">
                <a:cs typeface="Times New Roman" panose="02020603050405020304" pitchFamily="18" charset="0"/>
              </a:rPr>
              <a:t>November 2021	20    9%</a:t>
            </a:r>
          </a:p>
          <a:p>
            <a:pPr lvl="1"/>
            <a:r>
              <a:rPr lang="en-US" sz="2400" dirty="0">
                <a:cs typeface="Times New Roman" panose="02020603050405020304" pitchFamily="18" charset="0"/>
              </a:rPr>
              <a:t>After 2021		36   16%</a:t>
            </a:r>
          </a:p>
          <a:p>
            <a:pPr lvl="1"/>
            <a:r>
              <a:rPr lang="en-US" sz="2400" dirty="0">
                <a:cs typeface="Times New Roman" panose="02020603050405020304" pitchFamily="18" charset="0"/>
              </a:rPr>
              <a:t>No answer		71   32%</a:t>
            </a:r>
            <a:br>
              <a:rPr lang="en-US" sz="2400" dirty="0">
                <a:cs typeface="Times New Roman" panose="02020603050405020304" pitchFamily="18" charset="0"/>
              </a:rPr>
            </a:br>
            <a:r>
              <a:rPr lang="en-US" sz="2400" dirty="0">
                <a:cs typeface="Times New Roman" panose="02020603050405020304" pitchFamily="18" charset="0"/>
              </a:rPr>
              <a:t>		Total              225</a:t>
            </a:r>
          </a:p>
        </p:txBody>
      </p:sp>
    </p:spTree>
    <p:extLst>
      <p:ext uri="{BB962C8B-B14F-4D97-AF65-F5344CB8AC3E}">
        <p14:creationId xmlns:p14="http://schemas.microsoft.com/office/powerpoint/2010/main" val="188954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7300DCEE-68C1-45C8-949F-BBB8404FA6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802.11 Straw Poll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F06A698D-E344-4396-A2F6-3B2E048CFF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371600"/>
            <a:ext cx="9143999" cy="4525962"/>
          </a:xfrm>
        </p:spPr>
        <p:txBody>
          <a:bodyPr/>
          <a:lstStyle/>
          <a:p>
            <a:pPr defTabSz="449263">
              <a:spcBef>
                <a:spcPts val="600"/>
              </a:spcBef>
              <a:buClr>
                <a:srgbClr val="000000"/>
              </a:buClr>
              <a:buSzPct val="100000"/>
              <a:buNone/>
            </a:pPr>
            <a:r>
              <a:rPr lang="en-US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When do you expect the next in person 802.11 Session will be?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ea typeface="MS Gothic"/>
              </a:rPr>
              <a:t>		 A – March 2021     			17 (  8%)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ea typeface="MS Gothic"/>
              </a:rPr>
              <a:t>      B – May 2021       			14 (  6%)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ea typeface="MS Gothic"/>
              </a:rPr>
              <a:t>      C – July 2021     			57 ( 26%)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ea typeface="MS Gothic"/>
              </a:rPr>
              <a:t>      D – Sept 2021      			29 ( 13%)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ea typeface="MS Gothic"/>
              </a:rPr>
              <a:t>      E – November 2021  		16 (  7%)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ea typeface="MS Gothic"/>
              </a:rPr>
              <a:t>      F – after 2021     			25 ( 12%)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ea typeface="MS Gothic"/>
              </a:rPr>
              <a:t>		No Answer      				59 ( 27%)</a:t>
            </a:r>
          </a:p>
          <a:p>
            <a:pPr marL="457200" lvl="1" indent="0">
              <a:buNone/>
            </a:pPr>
            <a:r>
              <a:rPr lang="en-US" altLang="en-US" sz="2400" dirty="0"/>
              <a:t>				Total 217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34A36-6AE5-4C6F-97CB-22DD14DCB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 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BAD1B-7A82-4A44-A0D0-AD426B1D6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1" y="1371600"/>
            <a:ext cx="9144000" cy="5257800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sz="2400" dirty="0"/>
              <a:t>When do you expect the next in person 802.15 Session will be?</a:t>
            </a:r>
          </a:p>
          <a:p>
            <a:pPr lvl="1"/>
            <a:r>
              <a:rPr lang="en-US" sz="2400" dirty="0"/>
              <a:t>A.   March 2021                    4          8%       </a:t>
            </a:r>
          </a:p>
          <a:p>
            <a:pPr lvl="1"/>
            <a:r>
              <a:rPr lang="en-US" sz="2400" dirty="0"/>
              <a:t>B.    May 2021                      1          2%</a:t>
            </a:r>
          </a:p>
          <a:p>
            <a:pPr lvl="1"/>
            <a:r>
              <a:rPr lang="en-US" sz="2400" dirty="0"/>
              <a:t>C.    July 2021                      8          16%</a:t>
            </a:r>
          </a:p>
          <a:p>
            <a:pPr lvl="1"/>
            <a:r>
              <a:rPr lang="en-US" sz="2400" dirty="0"/>
              <a:t>D.   Sept 2021                    10          20%</a:t>
            </a:r>
          </a:p>
          <a:p>
            <a:pPr lvl="1"/>
            <a:r>
              <a:rPr lang="en-US" sz="2400" dirty="0"/>
              <a:t>E.    November 2021          10          20%</a:t>
            </a:r>
          </a:p>
          <a:p>
            <a:pPr lvl="1"/>
            <a:r>
              <a:rPr lang="en-US" sz="2400" dirty="0"/>
              <a:t>F.    after 2021                      6          12%</a:t>
            </a:r>
          </a:p>
          <a:p>
            <a:pPr lvl="1"/>
            <a:r>
              <a:rPr lang="en-US" sz="2400" dirty="0"/>
              <a:t>G.   No Answer		5          10%</a:t>
            </a:r>
          </a:p>
          <a:p>
            <a:pPr lvl="1"/>
            <a:r>
              <a:rPr lang="en-US" sz="2400" dirty="0"/>
              <a:t>Did not respond          	6          12%</a:t>
            </a:r>
          </a:p>
          <a:p>
            <a:pPr marL="457200" lvl="1" indent="0">
              <a:buNone/>
            </a:pPr>
            <a:r>
              <a:rPr lang="en-US" sz="2400" b="1" dirty="0"/>
              <a:t>				Total 50       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799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7B634-2EC2-4029-B987-72F6FB81F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802.18 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744CD-E934-49FE-B874-8CDB696C0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1" y="1371600"/>
            <a:ext cx="9144000" cy="52578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+mj-lt"/>
              </a:rPr>
              <a:t>When do you expect the next in person 802.18 session will be?</a:t>
            </a:r>
          </a:p>
          <a:p>
            <a:pPr marL="0" indent="0">
              <a:buNone/>
            </a:pPr>
            <a:r>
              <a:rPr lang="en-US" sz="2400" dirty="0"/>
              <a:t>	A. March 2021          	  3 (  8%)</a:t>
            </a:r>
          </a:p>
          <a:p>
            <a:pPr marL="0" indent="0">
              <a:buNone/>
            </a:pPr>
            <a:r>
              <a:rPr lang="en-US" sz="2400" dirty="0"/>
              <a:t>	B. May 2021            	  	  1 (  3%)</a:t>
            </a:r>
            <a:br>
              <a:rPr lang="en-US" sz="2400" dirty="0"/>
            </a:br>
            <a:r>
              <a:rPr lang="en-US" sz="2400" dirty="0"/>
              <a:t>        	C. July 2021            		12 ( 31%)</a:t>
            </a:r>
            <a:br>
              <a:rPr lang="en-US" sz="2400" dirty="0"/>
            </a:br>
            <a:r>
              <a:rPr lang="en-US" sz="2400" dirty="0"/>
              <a:t>	D. September 2021	  	  9 ( 23%)</a:t>
            </a:r>
          </a:p>
          <a:p>
            <a:pPr marL="0" indent="0">
              <a:buNone/>
            </a:pPr>
            <a:r>
              <a:rPr lang="en-US" sz="2400" dirty="0"/>
              <a:t>	E. November 2021   	  4 ( 10%)</a:t>
            </a:r>
          </a:p>
          <a:p>
            <a:pPr marL="0" indent="0">
              <a:buNone/>
            </a:pPr>
            <a:r>
              <a:rPr lang="en-US" sz="2400" dirty="0"/>
              <a:t>	F. 2022 or later         	  2 (  5%)</a:t>
            </a:r>
            <a:br>
              <a:rPr lang="en-US" sz="2400" dirty="0"/>
            </a:br>
            <a:r>
              <a:rPr lang="en-US" sz="2400" dirty="0"/>
              <a:t>	No Answer                        	  8 ( 21%)</a:t>
            </a:r>
          </a:p>
          <a:p>
            <a:pPr marL="457200" lvl="1" indent="0">
              <a:buNone/>
            </a:pPr>
            <a:r>
              <a:rPr lang="en-US" sz="2400" dirty="0"/>
              <a:t>				Total 	39</a:t>
            </a:r>
          </a:p>
        </p:txBody>
      </p:sp>
    </p:spTree>
    <p:extLst>
      <p:ext uri="{BB962C8B-B14F-4D97-AF65-F5344CB8AC3E}">
        <p14:creationId xmlns:p14="http://schemas.microsoft.com/office/powerpoint/2010/main" val="1891295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37AD0-1163-4F33-AC87-DFB49AC02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Assorted notes/comments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B9DDB-DC49-41AB-B99D-1272FBC30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6" y="1341438"/>
            <a:ext cx="7978775" cy="5211762"/>
          </a:xfrm>
        </p:spPr>
        <p:txBody>
          <a:bodyPr/>
          <a:lstStyle/>
          <a:p>
            <a:r>
              <a:rPr lang="en-US" sz="2000" dirty="0"/>
              <a:t>802.1</a:t>
            </a:r>
          </a:p>
          <a:p>
            <a:pPr lvl="1"/>
            <a:r>
              <a:rPr lang="en-US" sz="2000" dirty="0"/>
              <a:t>in addition to personal preference to not travel until there is a vaccine, several mentioned that their employers already had travel restrictions in place until the end of either Q1 (at least 3) or Q2 (at least 2) 2021.</a:t>
            </a:r>
          </a:p>
          <a:p>
            <a:r>
              <a:rPr lang="en-US" sz="2000" dirty="0"/>
              <a:t>802.11</a:t>
            </a:r>
          </a:p>
          <a:p>
            <a:pPr lvl="1"/>
            <a:r>
              <a:rPr lang="en-US" sz="2000" dirty="0"/>
              <a:t>At least one company has restrictions announced until end of June 2021</a:t>
            </a:r>
          </a:p>
          <a:p>
            <a:pPr lvl="1"/>
            <a:r>
              <a:rPr lang="en-US" sz="2000" dirty="0"/>
              <a:t>Many companies have indicated that travel policy would be reviewed in January 2021.</a:t>
            </a:r>
          </a:p>
          <a:p>
            <a:r>
              <a:rPr lang="en-US" sz="2000" dirty="0"/>
              <a:t>802.18 </a:t>
            </a:r>
          </a:p>
          <a:p>
            <a:pPr lvl="1"/>
            <a:r>
              <a:rPr lang="en-US" sz="2000" dirty="0"/>
              <a:t>there are .11 and .15 folks included in the straw poll</a:t>
            </a:r>
          </a:p>
        </p:txBody>
      </p:sp>
    </p:spTree>
    <p:extLst>
      <p:ext uri="{BB962C8B-B14F-4D97-AF65-F5344CB8AC3E}">
        <p14:creationId xmlns:p14="http://schemas.microsoft.com/office/powerpoint/2010/main" val="581570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FA240-68ED-4736-A726-C68A5342A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Attendees to be viable?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3A2A2-B0D7-4E58-AD0B-DC8BFE82D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8"/>
            <a:ext cx="10972800" cy="4906962"/>
          </a:xfrm>
        </p:spPr>
        <p:txBody>
          <a:bodyPr/>
          <a:lstStyle/>
          <a:p>
            <a:r>
              <a:rPr lang="en-US" sz="2400" dirty="0"/>
              <a:t>802.1: 	  90</a:t>
            </a:r>
          </a:p>
          <a:p>
            <a:r>
              <a:rPr lang="en-US" sz="2400" dirty="0"/>
              <a:t>802.3:	150</a:t>
            </a:r>
          </a:p>
          <a:p>
            <a:r>
              <a:rPr lang="en-US" sz="2400" dirty="0"/>
              <a:t>802.11:	175</a:t>
            </a:r>
          </a:p>
          <a:p>
            <a:r>
              <a:rPr lang="en-US" sz="2400" dirty="0"/>
              <a:t>802.15:	  45</a:t>
            </a:r>
          </a:p>
          <a:p>
            <a:r>
              <a:rPr lang="en-US" sz="2400" dirty="0"/>
              <a:t>802.18:	  20</a:t>
            </a:r>
          </a:p>
          <a:p>
            <a:r>
              <a:rPr lang="en-US" sz="2400" dirty="0"/>
              <a:t>802.19:	  10   (normally 15-20)</a:t>
            </a:r>
          </a:p>
          <a:p>
            <a:r>
              <a:rPr lang="en-US" sz="2400" dirty="0"/>
              <a:t>802.24:	    7 (but usually 15 is preferred to get cross cutting perspective)</a:t>
            </a:r>
          </a:p>
          <a:p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	Total:  497 (if all unique) estimate ~475 unique individuals</a:t>
            </a:r>
          </a:p>
        </p:txBody>
      </p:sp>
    </p:spTree>
    <p:extLst>
      <p:ext uri="{BB962C8B-B14F-4D97-AF65-F5344CB8AC3E}">
        <p14:creationId xmlns:p14="http://schemas.microsoft.com/office/powerpoint/2010/main" val="404079641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BF475B-5401-4EDA-A8C1-AB87F7AC0685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070FF75-E403-4997-99A6-8633813EBE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6F03FF-A771-48EB-BD96-F64AB80369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940</Words>
  <Application>Microsoft Office PowerPoint</Application>
  <PresentationFormat>Widescreen</PresentationFormat>
  <Paragraphs>107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Title slide</vt:lpstr>
      <vt:lpstr>IEEE 802 Executive Secretary Report for 2020 December 1 Telecon</vt:lpstr>
      <vt:lpstr>3.02 Future Venue Update</vt:lpstr>
      <vt:lpstr>802.1 Straw Polls:</vt:lpstr>
      <vt:lpstr>802.3 Straw Polls</vt:lpstr>
      <vt:lpstr>802.11 Straw Poll</vt:lpstr>
      <vt:lpstr>802.15 Straw poll</vt:lpstr>
      <vt:lpstr>802.18 Straw Poll</vt:lpstr>
      <vt:lpstr>Assorted notes/comments</vt:lpstr>
      <vt:lpstr>How Many Attendees to be viable?</vt:lpstr>
      <vt:lpstr>Space that is prepared for March</vt:lpstr>
      <vt:lpstr>Considerations for holding In Person Sessions.</vt:lpstr>
      <vt:lpstr>2020 Dec 1 Travel Restrictions</vt:lpstr>
      <vt:lpstr>PowerPoint Presentation</vt:lpstr>
      <vt:lpstr>Travel Restriction issues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Executive Secretary Report for 2020 December 1 Telecon</dc:title>
  <dc:creator>Jon Rosdahl</dc:creator>
  <cp:lastModifiedBy>Jon Rosdahl</cp:lastModifiedBy>
  <cp:revision>3</cp:revision>
  <dcterms:created xsi:type="dcterms:W3CDTF">2020-12-01T17:46:09Z</dcterms:created>
  <dcterms:modified xsi:type="dcterms:W3CDTF">2020-12-01T18:06:24Z</dcterms:modified>
</cp:coreProperties>
</file>