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2"/>
  </p:notesMasterIdLst>
  <p:handoutMasterIdLst>
    <p:handoutMasterId r:id="rId23"/>
  </p:handoutMasterIdLst>
  <p:sldIdLst>
    <p:sldId id="361" r:id="rId3"/>
    <p:sldId id="287" r:id="rId4"/>
    <p:sldId id="288" r:id="rId5"/>
    <p:sldId id="289" r:id="rId6"/>
    <p:sldId id="677" r:id="rId7"/>
    <p:sldId id="672" r:id="rId8"/>
    <p:sldId id="680" r:id="rId9"/>
    <p:sldId id="688" r:id="rId10"/>
    <p:sldId id="690" r:id="rId11"/>
    <p:sldId id="661" r:id="rId12"/>
    <p:sldId id="689" r:id="rId13"/>
    <p:sldId id="668" r:id="rId14"/>
    <p:sldId id="682" r:id="rId15"/>
    <p:sldId id="684" r:id="rId16"/>
    <p:sldId id="683" r:id="rId17"/>
    <p:sldId id="687" r:id="rId18"/>
    <p:sldId id="686" r:id="rId19"/>
    <p:sldId id="685" r:id="rId20"/>
    <p:sldId id="359" r:id="rId21"/>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23" d="100"/>
          <a:sy n="123" d="100"/>
        </p:scale>
        <p:origin x="642" y="90"/>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tandards.ieee.org/featured/802/index.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20/ec-20-0236-00-00EC-addressing-participants-concern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30 Oct 2020 to</a:t>
            </a:r>
            <a:br>
              <a:rPr lang="en-US" sz="4000" dirty="0"/>
            </a:br>
            <a:r>
              <a:rPr lang="en-US" sz="4000" dirty="0"/>
              <a:t>13 Nov 2020</a:t>
            </a:r>
            <a:br>
              <a:rPr lang="en-US" sz="4000" dirty="0"/>
            </a:br>
            <a:br>
              <a:rPr lang="en-US" sz="4000" dirty="0"/>
            </a:br>
            <a:r>
              <a:rPr lang="en-US" sz="4000" dirty="0"/>
              <a:t>125</a:t>
            </a:r>
            <a:r>
              <a:rPr lang="en-US" sz="4000" baseline="30000" dirty="0"/>
              <a:t>th</a:t>
            </a:r>
            <a:r>
              <a:rPr lang="en-US" sz="4000" dirty="0"/>
              <a:t> Plenary Session</a:t>
            </a:r>
            <a:br>
              <a:rPr lang="en-US" sz="4000" dirty="0"/>
            </a:br>
            <a:r>
              <a:rPr lang="en-US" sz="2400" dirty="0"/>
              <a:t>(2</a:t>
            </a:r>
            <a:r>
              <a:rPr lang="en-US" sz="2400" baseline="30000" dirty="0"/>
              <a:t>nd</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Draft 01 DCN ec-20-0238-01-00EC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4.05 EC Action Item recap</a:t>
            </a:r>
          </a:p>
        </p:txBody>
      </p:sp>
    </p:spTree>
    <p:extLst>
      <p:ext uri="{BB962C8B-B14F-4D97-AF65-F5344CB8AC3E}">
        <p14:creationId xmlns:p14="http://schemas.microsoft.com/office/powerpoint/2010/main" val="237793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4.06 Consider establishing an 802 ad hoc to evaluate restructuring options</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p>
          <a:p>
            <a:pPr lvl="1"/>
            <a:r>
              <a:rPr lang="en-US" sz="2000" dirty="0"/>
              <a:t>Give WGs and TAGs more autonomy</a:t>
            </a:r>
            <a:endParaRPr lang="en-US" sz="1800" dirty="0"/>
          </a:p>
          <a:p>
            <a:pPr lvl="2"/>
            <a:r>
              <a:rPr lang="en-US" sz="1400" dirty="0"/>
              <a:t>Submit PARs and completed draft standards directly to Standard Board for approval.</a:t>
            </a:r>
          </a:p>
          <a:p>
            <a:pPr lvl="2"/>
            <a:r>
              <a:rPr lang="en-US" sz="1400" dirty="0"/>
              <a:t>Meet independently whenever, wherever and however is best for their participants. One “All-802” gathering per year.</a:t>
            </a:r>
          </a:p>
          <a:p>
            <a:pPr lvl="2"/>
            <a:r>
              <a:rPr lang="en-US" sz="1400" dirty="0"/>
              <a:t>Consider converting well established WGs to Standards Committees.</a:t>
            </a:r>
          </a:p>
          <a:p>
            <a:pPr lvl="1"/>
            <a:r>
              <a:rPr lang="en-US" sz="2000" dirty="0"/>
              <a:t>Re-charter the 802 Executive Committee</a:t>
            </a:r>
          </a:p>
          <a:p>
            <a:pPr lvl="2"/>
            <a:r>
              <a:rPr lang="en-US" sz="1400" dirty="0"/>
              <a:t>Established 40 years ago, the 802 EC is subject to significantly different volunteer, market and technology drivers in 2020.</a:t>
            </a:r>
          </a:p>
          <a:p>
            <a:pPr lvl="2"/>
            <a:r>
              <a:rPr lang="en-US" sz="1400" dirty="0"/>
              <a:t>Less direct operational oversight responsibility – let the WG/TAG manage themselves.</a:t>
            </a:r>
          </a:p>
          <a:p>
            <a:pPr lvl="2"/>
            <a:r>
              <a:rPr lang="en-US" sz="1400" dirty="0"/>
              <a:t>Become more strategic, less operational – more akin to a Board of Directors.</a:t>
            </a:r>
          </a:p>
          <a:p>
            <a:pPr lvl="2"/>
            <a:r>
              <a:rPr lang="en-US" sz="1400" dirty="0"/>
              <a:t>Focus on long term growth, fostering new work, high level interactions with external organizations and public visibility.</a:t>
            </a:r>
          </a:p>
          <a:p>
            <a:r>
              <a:rPr lang="en-US" sz="2400" dirty="0"/>
              <a:t>Next Steps</a:t>
            </a:r>
          </a:p>
          <a:p>
            <a:pPr lvl="1"/>
            <a:r>
              <a:rPr lang="en-US" sz="1800" dirty="0"/>
              <a:t>Establish an 802 ad hoc to consider the pros and cons of various restructuring options.</a:t>
            </a:r>
          </a:p>
          <a:p>
            <a:pPr lvl="1"/>
            <a:r>
              <a:rPr lang="en-US" sz="1800" dirty="0"/>
              <a:t>Hold 1 hour meetings at least once per month, report out status each plenary.</a:t>
            </a:r>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38200" y="304800"/>
            <a:ext cx="10363200" cy="1143000"/>
          </a:xfrm>
        </p:spPr>
        <p:txBody>
          <a:bodyPr/>
          <a:lstStyle/>
          <a:p>
            <a:pPr eaLnBrk="1" hangingPunct="1"/>
            <a:r>
              <a:rPr lang="en-US" sz="4000" dirty="0"/>
              <a:t>8.01 Identify 802 Task Force Topics </a:t>
            </a:r>
          </a:p>
        </p:txBody>
      </p:sp>
      <p:sp>
        <p:nvSpPr>
          <p:cNvPr id="14340" name="Rectangle 3"/>
          <p:cNvSpPr>
            <a:spLocks noGrp="1" noChangeArrowheads="1"/>
          </p:cNvSpPr>
          <p:nvPr>
            <p:ph idx="1"/>
          </p:nvPr>
        </p:nvSpPr>
        <p:spPr>
          <a:xfrm>
            <a:off x="609600" y="1371600"/>
            <a:ext cx="10820400" cy="4114800"/>
          </a:xfrm>
        </p:spPr>
        <p:txBody>
          <a:bodyPr/>
          <a:lstStyle/>
          <a:p>
            <a:pPr marL="0" indent="0" eaLnBrk="1" hangingPunct="1">
              <a:buNone/>
              <a:defRPr/>
            </a:pPr>
            <a:r>
              <a:rPr lang="en-US" sz="2000" dirty="0"/>
              <a:t>802 Task Force Electronic Meeting scheduled for Monday 21 December 2020 2-3pm ET</a:t>
            </a:r>
            <a:br>
              <a:rPr lang="en-US" sz="2000" dirty="0"/>
            </a:br>
            <a:r>
              <a:rPr lang="en-US" sz="2000" dirty="0"/>
              <a:t>	Draft Agenda</a:t>
            </a:r>
            <a:endParaRPr lang="en-US" sz="2400" dirty="0">
              <a:solidFill>
                <a:schemeClr val="tx2"/>
              </a:solidFill>
            </a:endParaRP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800" dirty="0">
                <a:solidFill>
                  <a:schemeClr val="tx2"/>
                </a:solidFill>
              </a:rPr>
              <a:t>IEEE SA tools update &amp; discussion</a:t>
            </a:r>
          </a:p>
          <a:p>
            <a:pPr marL="1657350" lvl="3" indent="-342900">
              <a:buFont typeface="+mj-lt"/>
              <a:buAutoNum type="arabicPeriod"/>
              <a:defRPr/>
            </a:pPr>
            <a:r>
              <a:rPr lang="en-US" sz="1800" dirty="0">
                <a:solidFill>
                  <a:schemeClr val="tx2"/>
                </a:solidFill>
              </a:rPr>
              <a:t>Remote meeting tools: web conferencing, remote voting, etc.</a:t>
            </a:r>
          </a:p>
          <a:p>
            <a:pPr marL="1657350" lvl="3" indent="-342900">
              <a:buFont typeface="+mj-lt"/>
              <a:buAutoNum type="arabicPeriod"/>
              <a:defRPr/>
            </a:pPr>
            <a:r>
              <a:rPr lang="en-US" sz="1800" dirty="0">
                <a:solidFill>
                  <a:schemeClr val="tx2"/>
                </a:solidFill>
              </a:rPr>
              <a:t>Mentor replacement investigation – status update</a:t>
            </a:r>
          </a:p>
          <a:p>
            <a:pPr marL="1657350" lvl="3" indent="-342900">
              <a:buFont typeface="+mj-lt"/>
              <a:buAutoNum type="arabicPeriod"/>
              <a:defRPr/>
            </a:pPr>
            <a:r>
              <a:rPr lang="en-US" sz="1800" dirty="0">
                <a:solidFill>
                  <a:schemeClr val="tx2"/>
                </a:solidFill>
              </a:rPr>
              <a:t>SA to potentially fund FrameMaker licenses – status update</a:t>
            </a:r>
            <a:endParaRPr lang="en-US" sz="1400" dirty="0">
              <a:solidFill>
                <a:schemeClr val="tx2"/>
              </a:solidFill>
            </a:endParaRPr>
          </a:p>
          <a:p>
            <a:pPr marL="1200150" lvl="2" indent="-342900">
              <a:buFont typeface="+mj-lt"/>
              <a:buAutoNum type="arabicPeriod"/>
              <a:defRPr/>
            </a:pPr>
            <a:r>
              <a:rPr lang="en-US" sz="1800" dirty="0">
                <a:solidFill>
                  <a:schemeClr val="tx2"/>
                </a:solidFill>
              </a:rPr>
              <a:t>Schedule 2021 meetings (possibly 29MAR, 21JUN, 27SEP, 13DEC)</a:t>
            </a:r>
          </a:p>
          <a:p>
            <a:pPr marL="1200150" lvl="2" indent="-342900">
              <a:buFont typeface="+mj-lt"/>
              <a:buAutoNum type="arabicPeriod"/>
              <a:defRPr/>
            </a:pPr>
            <a:r>
              <a:rPr lang="en-US" sz="1800" dirty="0">
                <a:solidFill>
                  <a:schemeClr val="tx2"/>
                </a:solidFill>
              </a:rPr>
              <a:t>Possible item from Public Visibility Standing Committee</a:t>
            </a:r>
          </a:p>
          <a:p>
            <a:pPr marL="1200150" lvl="2" indent="-342900">
              <a:buFont typeface="+mj-lt"/>
              <a:buAutoNum type="arabicPeriod"/>
              <a:defRPr/>
            </a:pPr>
            <a:r>
              <a:rPr lang="en-US" sz="1800" dirty="0">
                <a:solidFill>
                  <a:schemeClr val="tx2"/>
                </a:solidFill>
              </a:rPr>
              <a:t>Any other business, 5 min, all?</a:t>
            </a:r>
          </a:p>
          <a:p>
            <a:pPr marL="1200150" lvl="2" indent="-342900">
              <a:buFont typeface="+mj-lt"/>
              <a:buAutoNum type="arabicPeriod"/>
              <a:defRPr/>
            </a:pPr>
            <a:r>
              <a:rPr lang="en-US" sz="1800" dirty="0">
                <a:solidFill>
                  <a:schemeClr val="tx2"/>
                </a:solidFill>
              </a:rPr>
              <a:t>Action item review, 5 min, </a:t>
            </a:r>
            <a:r>
              <a:rPr lang="en-US" sz="1800" dirty="0" err="1">
                <a:solidFill>
                  <a:schemeClr val="tx2"/>
                </a:solidFill>
              </a:rPr>
              <a:t>Nikolich</a:t>
            </a:r>
            <a:endParaRPr lang="en-US" dirty="0">
              <a:solidFill>
                <a:schemeClr val="tx2"/>
              </a:solidFill>
            </a:endParaRPr>
          </a:p>
          <a:p>
            <a:pPr marL="800100" lvl="1" indent="-342900">
              <a:buFont typeface="+mj-lt"/>
              <a:buAutoNum type="arabicPeriod"/>
              <a:defRPr/>
            </a:pPr>
            <a:r>
              <a:rPr lang="en-US" sz="2400" dirty="0">
                <a:solidFill>
                  <a:schemeClr val="tx2"/>
                </a:solidFill>
              </a:rPr>
              <a:t>Closed portion of meeting: </a:t>
            </a:r>
            <a:endParaRPr lang="en-US" dirty="0">
              <a:solidFill>
                <a:schemeClr val="tx2"/>
              </a:solidFill>
            </a:endParaRPr>
          </a:p>
          <a:p>
            <a:pPr marL="1200150" lvl="2" indent="-342900">
              <a:buFont typeface="+mj-lt"/>
              <a:buAutoNum type="arabicPeriod"/>
              <a:defRPr/>
            </a:pPr>
            <a:r>
              <a:rPr lang="en-US" dirty="0">
                <a:solidFill>
                  <a:schemeClr val="tx2"/>
                </a:solidFill>
              </a:rPr>
              <a:t>None at this time </a:t>
            </a:r>
            <a:endParaRPr lang="en-US" dirty="0"/>
          </a:p>
          <a:p>
            <a:pPr marL="800100" lvl="1" indent="-342900">
              <a:buFont typeface="+mj-lt"/>
              <a:buAutoNum type="arabicPeriod"/>
              <a:defRPr/>
            </a:pPr>
            <a:r>
              <a:rPr lang="en-US" sz="2400" dirty="0">
                <a:solidFill>
                  <a:schemeClr val="tx2"/>
                </a:solidFill>
              </a:rPr>
              <a:t>Adjourn</a:t>
            </a:r>
            <a:endParaRPr lang="en-US" sz="14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12</a:t>
            </a:fld>
            <a:endParaRPr lang="en-US"/>
          </a:p>
        </p:txBody>
      </p:sp>
    </p:spTree>
    <p:extLst>
      <p:ext uri="{BB962C8B-B14F-4D97-AF65-F5344CB8AC3E}">
        <p14:creationId xmlns:p14="http://schemas.microsoft.com/office/powerpoint/2010/main" val="4294434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70183-D1E1-4FF5-A141-626E9D6DE0F4}"/>
              </a:ext>
            </a:extLst>
          </p:cNvPr>
          <p:cNvSpPr>
            <a:spLocks noGrp="1"/>
          </p:cNvSpPr>
          <p:nvPr>
            <p:ph type="title"/>
          </p:nvPr>
        </p:nvSpPr>
        <p:spPr/>
        <p:txBody>
          <a:bodyPr/>
          <a:lstStyle/>
          <a:p>
            <a:r>
              <a:rPr lang="en-US" dirty="0"/>
              <a:t>8.03 Confirmation of Standing Committees</a:t>
            </a:r>
          </a:p>
        </p:txBody>
      </p:sp>
      <p:sp>
        <p:nvSpPr>
          <p:cNvPr id="3" name="Content Placeholder 2">
            <a:extLst>
              <a:ext uri="{FF2B5EF4-FFF2-40B4-BE49-F238E27FC236}">
                <a16:creationId xmlns:a16="http://schemas.microsoft.com/office/drawing/2014/main" id="{CB0567A2-1AC4-493D-9FF0-180AE3C2554D}"/>
              </a:ext>
            </a:extLst>
          </p:cNvPr>
          <p:cNvSpPr>
            <a:spLocks noGrp="1"/>
          </p:cNvSpPr>
          <p:nvPr>
            <p:ph idx="1"/>
          </p:nvPr>
        </p:nvSpPr>
        <p:spPr/>
        <p:txBody>
          <a:bodyPr/>
          <a:lstStyle/>
          <a:p>
            <a:pPr marL="0" indent="0">
              <a:buNone/>
            </a:pPr>
            <a:r>
              <a:rPr lang="en-US" sz="2800" dirty="0"/>
              <a:t>The LMSC P&amp;P states "The scope, duties, and membership of all subgroups shall be reviewed annually by the Sponsor.”</a:t>
            </a:r>
            <a:r>
              <a:rPr lang="en-US" dirty="0"/>
              <a:t> </a:t>
            </a:r>
          </a:p>
        </p:txBody>
      </p:sp>
      <p:sp>
        <p:nvSpPr>
          <p:cNvPr id="4" name="Slide Number Placeholder 3">
            <a:extLst>
              <a:ext uri="{FF2B5EF4-FFF2-40B4-BE49-F238E27FC236}">
                <a16:creationId xmlns:a16="http://schemas.microsoft.com/office/drawing/2014/main" id="{495A2398-50C9-47A0-B7FF-112C62AC5720}"/>
              </a:ext>
            </a:extLst>
          </p:cNvPr>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graphicFrame>
        <p:nvGraphicFramePr>
          <p:cNvPr id="5" name="Table 5">
            <a:extLst>
              <a:ext uri="{FF2B5EF4-FFF2-40B4-BE49-F238E27FC236}">
                <a16:creationId xmlns:a16="http://schemas.microsoft.com/office/drawing/2014/main" id="{FCC818DF-EFCF-45C1-AC58-C55C8E618CAC}"/>
              </a:ext>
            </a:extLst>
          </p:cNvPr>
          <p:cNvGraphicFramePr>
            <a:graphicFrameLocks noGrp="1"/>
          </p:cNvGraphicFramePr>
          <p:nvPr>
            <p:extLst>
              <p:ext uri="{D42A27DB-BD31-4B8C-83A1-F6EECF244321}">
                <p14:modId xmlns:p14="http://schemas.microsoft.com/office/powerpoint/2010/main" val="4262584697"/>
              </p:ext>
            </p:extLst>
          </p:nvPr>
        </p:nvGraphicFramePr>
        <p:xfrm>
          <a:off x="1371600" y="3429000"/>
          <a:ext cx="9601200" cy="2819399"/>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2655267604"/>
                    </a:ext>
                  </a:extLst>
                </a:gridCol>
                <a:gridCol w="4800600">
                  <a:extLst>
                    <a:ext uri="{9D8B030D-6E8A-4147-A177-3AD203B41FA5}">
                      <a16:colId xmlns:a16="http://schemas.microsoft.com/office/drawing/2014/main" val="3707017387"/>
                    </a:ext>
                  </a:extLst>
                </a:gridCol>
              </a:tblGrid>
              <a:tr h="464524">
                <a:tc>
                  <a:txBody>
                    <a:bodyPr/>
                    <a:lstStyle/>
                    <a:p>
                      <a:r>
                        <a:rPr lang="en-US" sz="2400" dirty="0">
                          <a:solidFill>
                            <a:schemeClr val="tx1"/>
                          </a:solidFill>
                        </a:rPr>
                        <a:t>802 Standing Committees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Chair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40431"/>
                  </a:ext>
                </a:extLst>
              </a:tr>
              <a:tr h="470975">
                <a:tc>
                  <a:txBody>
                    <a:bodyPr/>
                    <a:lstStyle/>
                    <a:p>
                      <a:r>
                        <a:rPr lang="en-US" sz="2400" dirty="0">
                          <a:solidFill>
                            <a:schemeClr val="tx1"/>
                          </a:solidFill>
                        </a:rPr>
                        <a:t>802/JTC1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Andrew Myles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9045584"/>
                  </a:ext>
                </a:extLst>
              </a:tr>
              <a:tr h="470975">
                <a:tc>
                  <a:txBody>
                    <a:bodyPr/>
                    <a:lstStyle/>
                    <a:p>
                      <a:r>
                        <a:rPr lang="en-US" sz="2400" dirty="0">
                          <a:solidFill>
                            <a:schemeClr val="tx1"/>
                          </a:solidFill>
                        </a:rPr>
                        <a:t>802/IETF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Dorothy Stanley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7168642"/>
                  </a:ext>
                </a:extLst>
              </a:tr>
              <a:tr h="470975">
                <a:tc>
                  <a:txBody>
                    <a:bodyPr/>
                    <a:lstStyle/>
                    <a:p>
                      <a:r>
                        <a:rPr lang="en-US" sz="2400" dirty="0">
                          <a:solidFill>
                            <a:schemeClr val="tx1"/>
                          </a:solidFill>
                        </a:rPr>
                        <a:t>802/ITU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Glenn Parsons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282469"/>
                  </a:ext>
                </a:extLst>
              </a:tr>
              <a:tr h="470975">
                <a:tc>
                  <a:txBody>
                    <a:bodyPr/>
                    <a:lstStyle/>
                    <a:p>
                      <a:r>
                        <a:rPr lang="en-US" sz="2400" dirty="0">
                          <a:solidFill>
                            <a:schemeClr val="tx1"/>
                          </a:solidFill>
                        </a:rPr>
                        <a:t>802 Public Visibility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John </a:t>
                      </a:r>
                      <a:r>
                        <a:rPr lang="en-US" sz="2400" dirty="0" err="1">
                          <a:solidFill>
                            <a:schemeClr val="tx1"/>
                          </a:solidFill>
                        </a:rPr>
                        <a:t>D’Ambrosia</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518701"/>
                  </a:ext>
                </a:extLst>
              </a:tr>
              <a:tr h="470975">
                <a:tc>
                  <a:txBody>
                    <a:bodyPr/>
                    <a:lstStyle/>
                    <a:p>
                      <a:r>
                        <a:rPr lang="en-US" sz="2400" dirty="0">
                          <a:solidFill>
                            <a:schemeClr val="tx1"/>
                          </a:solidFill>
                        </a:rPr>
                        <a:t>802 Wireless Chairs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dirty="0">
                          <a:solidFill>
                            <a:schemeClr val="tx1"/>
                          </a:solidFill>
                        </a:rPr>
                        <a:t>Dorothy Stanley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9976140"/>
                  </a:ext>
                </a:extLst>
              </a:tr>
            </a:tbl>
          </a:graphicData>
        </a:graphic>
      </p:graphicFrame>
    </p:spTree>
    <p:extLst>
      <p:ext uri="{BB962C8B-B14F-4D97-AF65-F5344CB8AC3E}">
        <p14:creationId xmlns:p14="http://schemas.microsoft.com/office/powerpoint/2010/main" val="598560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p:txBody>
          <a:bodyPr/>
          <a:lstStyle/>
          <a:p>
            <a:r>
              <a:rPr lang="en-US" dirty="0"/>
              <a:t>802/JTC1 SC Scope, Duties &amp;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676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marR="0" lvl="1" algn="l" defTabSz="914400" rtl="0" eaLnBrk="0" fontAlgn="base" latinLnBrk="0" hangingPunct="0">
              <a:lnSpc>
                <a:spcPct val="100000"/>
              </a:lnSpc>
              <a:spcBef>
                <a:spcPct val="50000"/>
              </a:spcBef>
              <a:spcAft>
                <a:spcPct val="0"/>
              </a:spcAft>
              <a:buClrTx/>
              <a:buSzTx/>
              <a:buFontTx/>
              <a:buChar char="•"/>
              <a:tabLst/>
              <a:defRPr/>
            </a:pPr>
            <a:r>
              <a:rPr kumimoji="0" lang="en-AU" sz="1800" b="0" u="none" strike="noStrike" kern="0" cap="none" spc="0" normalizeH="0" baseline="0" noProof="0" dirty="0">
                <a:ln>
                  <a:noFill/>
                </a:ln>
                <a:solidFill>
                  <a:srgbClr val="000000"/>
                </a:solidFill>
                <a:effectLst/>
                <a:uLnTx/>
                <a:uFillTx/>
                <a:latin typeface="Arial"/>
              </a:rPr>
              <a:t>Provides a forum for 802 members to discuss issues relevant to both:</a:t>
            </a:r>
          </a:p>
          <a:p>
            <a:pPr marL="457200" marR="0" lvl="2"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600" b="0" u="none" strike="noStrike" kern="0" cap="none" spc="0" normalizeH="0" baseline="0" noProof="0" dirty="0">
                <a:ln>
                  <a:noFill/>
                </a:ln>
                <a:solidFill>
                  <a:srgbClr val="000000"/>
                </a:solidFill>
                <a:effectLst/>
                <a:uLnTx/>
                <a:uFillTx/>
                <a:latin typeface="Arial"/>
              </a:rPr>
              <a:t>IEEE 802 and ISO/IEC JTC1/SC6</a:t>
            </a:r>
          </a:p>
          <a:p>
            <a:pPr marL="457200" marR="0" lvl="1" algn="l" defTabSz="914400" rtl="0" eaLnBrk="0" fontAlgn="base" latinLnBrk="0" hangingPunct="0">
              <a:lnSpc>
                <a:spcPct val="100000"/>
              </a:lnSpc>
              <a:spcBef>
                <a:spcPct val="50000"/>
              </a:spcBef>
              <a:spcAft>
                <a:spcPct val="0"/>
              </a:spcAft>
              <a:buClrTx/>
              <a:buSzTx/>
              <a:buFontTx/>
              <a:buChar char="•"/>
              <a:tabLst/>
              <a:defRPr/>
            </a:pPr>
            <a:r>
              <a:rPr kumimoji="0" lang="en-AU" sz="1800" b="0" u="none" strike="noStrike" kern="0" cap="none" spc="0" normalizeH="0" baseline="0" noProof="0" dirty="0">
                <a:ln>
                  <a:noFill/>
                </a:ln>
                <a:solidFill>
                  <a:srgbClr val="000000"/>
                </a:solidFill>
                <a:effectLst/>
                <a:uLnTx/>
                <a:uFillTx/>
                <a:latin typeface="Arial"/>
              </a:rPr>
              <a:t>Recommends positions to </a:t>
            </a:r>
            <a:r>
              <a:rPr kumimoji="0" lang="en-AU" sz="1800" b="0" u="none" strike="noStrike" kern="0" cap="none" spc="0" normalizeH="0" baseline="0" noProof="0" dirty="0" err="1">
                <a:ln>
                  <a:noFill/>
                </a:ln>
                <a:solidFill>
                  <a:srgbClr val="000000"/>
                </a:solidFill>
                <a:effectLst/>
                <a:uLnTx/>
                <a:uFillTx/>
                <a:latin typeface="Arial"/>
              </a:rPr>
              <a:t>ExCom</a:t>
            </a:r>
            <a:r>
              <a:rPr kumimoji="0" lang="en-AU" sz="1800" b="0" u="none" strike="noStrike" kern="0" cap="none" spc="0" normalizeH="0" baseline="0" noProof="0" dirty="0">
                <a:ln>
                  <a:noFill/>
                </a:ln>
                <a:solidFill>
                  <a:srgbClr val="000000"/>
                </a:solidFill>
                <a:effectLst/>
                <a:uLnTx/>
                <a:uFillTx/>
                <a:latin typeface="Arial"/>
              </a:rPr>
              <a:t> on ISO/IEC JTC1/SC6 actions affecting IEEE 802</a:t>
            </a:r>
          </a:p>
          <a:p>
            <a:pPr marL="457200" marR="0" lvl="2"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600" b="0" u="none" strike="noStrike" kern="0" cap="none" spc="0" normalizeH="0" baseline="0" noProof="0" dirty="0">
                <a:ln>
                  <a:noFill/>
                </a:ln>
                <a:solidFill>
                  <a:srgbClr val="000000"/>
                </a:solidFill>
                <a:effectLst/>
                <a:uLnTx/>
                <a:uFillTx/>
                <a:latin typeface="Arial"/>
              </a:rPr>
              <a:t>Note that IEEE 802 LMSC holds the liaison to SC6, not the IEEE 802.11 WG</a:t>
            </a:r>
          </a:p>
          <a:p>
            <a:pPr marL="457200" marR="0" lvl="1" algn="l" defTabSz="914400" rtl="0" eaLnBrk="0" fontAlgn="base" latinLnBrk="0" hangingPunct="0">
              <a:lnSpc>
                <a:spcPct val="100000"/>
              </a:lnSpc>
              <a:spcBef>
                <a:spcPct val="50000"/>
              </a:spcBef>
              <a:spcAft>
                <a:spcPct val="0"/>
              </a:spcAft>
              <a:buClrTx/>
              <a:buSzTx/>
              <a:buFontTx/>
              <a:buChar char="•"/>
              <a:tabLst/>
              <a:defRPr/>
            </a:pPr>
            <a:r>
              <a:rPr kumimoji="0" lang="en-AU" sz="1800" b="0" u="none" strike="noStrike" kern="0" cap="none" spc="0" normalizeH="0" baseline="0" noProof="0" dirty="0">
                <a:ln>
                  <a:noFill/>
                </a:ln>
                <a:solidFill>
                  <a:srgbClr val="000000"/>
                </a:solidFill>
                <a:effectLst/>
                <a:uLnTx/>
                <a:uFillTx/>
                <a:latin typeface="Arial"/>
              </a:rPr>
              <a:t>Participates in dialog with IEEE staff and 802 </a:t>
            </a:r>
            <a:r>
              <a:rPr kumimoji="0" lang="en-AU" sz="1800" b="0" u="none" strike="noStrike" kern="0" cap="none" spc="0" normalizeH="0" baseline="0" noProof="0" dirty="0" err="1">
                <a:ln>
                  <a:noFill/>
                </a:ln>
                <a:solidFill>
                  <a:srgbClr val="000000"/>
                </a:solidFill>
                <a:effectLst/>
                <a:uLnTx/>
                <a:uFillTx/>
                <a:latin typeface="Arial"/>
              </a:rPr>
              <a:t>ExCom</a:t>
            </a:r>
            <a:r>
              <a:rPr kumimoji="0" lang="en-AU" sz="1800" b="0" u="none" strike="noStrike" kern="0" cap="none" spc="0" normalizeH="0" baseline="0" noProof="0" dirty="0">
                <a:ln>
                  <a:noFill/>
                </a:ln>
                <a:solidFill>
                  <a:srgbClr val="000000"/>
                </a:solidFill>
                <a:effectLst/>
                <a:uLnTx/>
                <a:uFillTx/>
                <a:latin typeface="Arial"/>
              </a:rPr>
              <a:t> on issues concerning IEEE’s relationship with ISO/IEC</a:t>
            </a:r>
          </a:p>
          <a:p>
            <a:pPr marL="457200" marR="0" lvl="1" algn="l" defTabSz="914400" rtl="0" eaLnBrk="0" fontAlgn="base" latinLnBrk="0" hangingPunct="0">
              <a:lnSpc>
                <a:spcPct val="100000"/>
              </a:lnSpc>
              <a:spcBef>
                <a:spcPct val="50000"/>
              </a:spcBef>
              <a:spcAft>
                <a:spcPct val="0"/>
              </a:spcAft>
              <a:buClrTx/>
              <a:buSzTx/>
              <a:buFontTx/>
              <a:buChar char="•"/>
              <a:tabLst/>
              <a:defRPr/>
            </a:pPr>
            <a:r>
              <a:rPr kumimoji="0" lang="en-AU" sz="1800" b="0" u="none" strike="noStrike" kern="0" cap="none" spc="0" normalizeH="0" baseline="0" noProof="0" dirty="0">
                <a:ln>
                  <a:noFill/>
                </a:ln>
                <a:solidFill>
                  <a:srgbClr val="000000"/>
                </a:solidFill>
                <a:effectLst/>
                <a:uLnTx/>
                <a:uFillTx/>
                <a:latin typeface="Arial"/>
              </a:rPr>
              <a:t>Organises IEEE 802 members to contribute to liaisons and other documents relevant to the ISO/IEC JTC1/SC6 members</a:t>
            </a:r>
          </a:p>
          <a:p>
            <a:pPr marL="1588" lvl="1" indent="0">
              <a:buNone/>
            </a:pPr>
            <a:r>
              <a:rPr lang="en-AU" sz="1600" dirty="0">
                <a:solidFill>
                  <a:srgbClr val="000000"/>
                </a:solidFill>
                <a:latin typeface="Arial"/>
              </a:rPr>
              <a:t>Note: The IEEE 802 JTC 1 SC goals from November 2010</a:t>
            </a:r>
            <a:r>
              <a:rPr kumimoji="0" lang="en-AU" sz="1600" i="0" u="none" strike="noStrike" kern="0" cap="none" spc="0" normalizeH="0" baseline="0" noProof="0" dirty="0">
                <a:ln>
                  <a:noFill/>
                </a:ln>
                <a:solidFill>
                  <a:srgbClr val="000000"/>
                </a:solidFill>
                <a:effectLst/>
                <a:uLnTx/>
                <a:uFillTx/>
                <a:latin typeface="Arial"/>
              </a:rPr>
              <a:t> were reaffirmed by 802 EC in Mar 2014 &amp; July 2018</a:t>
            </a: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AU" sz="1800" dirty="0">
                <a:solidFill>
                  <a:srgbClr val="000000"/>
                </a:solidFill>
                <a:latin typeface="Arial"/>
              </a:rPr>
              <a:t>Membership in the standing committee is open to anyone that wishes to participate (typically 10-15 802 participants)</a:t>
            </a:r>
            <a:endParaRPr kumimoji="0" lang="en-AU" sz="200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2706358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p:txBody>
          <a:bodyPr/>
          <a:lstStyle/>
          <a:p>
            <a:r>
              <a:rPr lang="en-US" dirty="0"/>
              <a:t>802/IETF SC Scope, Duties &amp;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676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lvl="1">
              <a:defRPr/>
            </a:pPr>
            <a:r>
              <a:rPr lang="en-US" sz="1800" dirty="0">
                <a:solidFill>
                  <a:srgbClr val="000000"/>
                </a:solidFill>
                <a:latin typeface="Arial"/>
              </a:rPr>
              <a:t>Coordinate 802 activities with IETF activities as appropriate.  Hold periodic joint meetings between 802 leadership and IETF leadership.</a:t>
            </a:r>
          </a:p>
          <a:p>
            <a:pPr marL="457200" lvl="1">
              <a:defRPr/>
            </a:pPr>
            <a:r>
              <a:rPr lang="en-AU" sz="1800" dirty="0">
                <a:solidFill>
                  <a:srgbClr val="000000"/>
                </a:solidFill>
                <a:latin typeface="Arial"/>
              </a:rPr>
              <a:t>https://trac.ietf.org/trac/iesg/wiki/IEEE802andIETFCoordinationGuide</a:t>
            </a:r>
            <a:endParaRPr kumimoji="0" lang="en-AU" sz="1800" b="0" u="none" strike="noStrike" kern="0" cap="none" spc="0" normalizeH="0" baseline="0" noProof="0" dirty="0">
              <a:ln>
                <a:noFill/>
              </a:ln>
              <a:solidFill>
                <a:srgbClr val="000000"/>
              </a:solidFill>
              <a:effectLst/>
              <a:uLnTx/>
              <a:uFillTx/>
              <a:latin typeface="Arial"/>
            </a:endParaRP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AU" sz="1800" dirty="0">
                <a:solidFill>
                  <a:srgbClr val="000000"/>
                </a:solidFill>
                <a:latin typeface="Arial"/>
              </a:rPr>
              <a:t>Membership in the standing committee is open to anyone that wishes to participate</a:t>
            </a:r>
            <a:endParaRPr kumimoji="0" lang="en-AU" sz="200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2490099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p:txBody>
          <a:bodyPr/>
          <a:lstStyle/>
          <a:p>
            <a:r>
              <a:rPr lang="en-US" dirty="0"/>
              <a:t>802/ITU SC Scope, Duties &amp;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676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lvl="1">
              <a:defRPr/>
            </a:pPr>
            <a:r>
              <a:rPr lang="en-AU" sz="1800" dirty="0">
                <a:solidFill>
                  <a:srgbClr val="000000"/>
                </a:solidFill>
                <a:latin typeface="Arial"/>
              </a:rPr>
              <a:t>Provide IEEE 802 input into IEEE-SA engagements with ITU </a:t>
            </a:r>
          </a:p>
          <a:p>
            <a:pPr marL="457200" lvl="1">
              <a:defRPr/>
            </a:pPr>
            <a:r>
              <a:rPr lang="en-AU" sz="1800" dirty="0">
                <a:solidFill>
                  <a:srgbClr val="000000"/>
                </a:solidFill>
                <a:latin typeface="Arial"/>
              </a:rPr>
              <a:t>Receive updates on IEEE-SA engagements with ITU</a:t>
            </a:r>
          </a:p>
          <a:p>
            <a:pPr marL="457200" lvl="1">
              <a:defRPr/>
            </a:pPr>
            <a:r>
              <a:rPr lang="en-AU" sz="1800" dirty="0">
                <a:solidFill>
                  <a:srgbClr val="000000"/>
                </a:solidFill>
                <a:latin typeface="Arial"/>
              </a:rPr>
              <a:t>Do not interfere with existing technical liaisons to ITU-T (e.g., in 802.1, 802.3)</a:t>
            </a:r>
          </a:p>
          <a:p>
            <a:pPr marL="457200" lvl="1">
              <a:defRPr/>
            </a:pPr>
            <a:r>
              <a:rPr lang="en-AU" sz="1800" dirty="0">
                <a:solidFill>
                  <a:srgbClr val="000000"/>
                </a:solidFill>
                <a:latin typeface="Arial"/>
              </a:rPr>
              <a:t>Do not interfere with existing regulatory and technical liaisons with ITU-R (e.g., in 802.18)</a:t>
            </a:r>
            <a:endParaRPr kumimoji="0" lang="en-AU" sz="1800" b="0" u="none" strike="noStrike" kern="0" cap="none" spc="0" normalizeH="0" baseline="0" noProof="0" dirty="0">
              <a:ln>
                <a:noFill/>
              </a:ln>
              <a:solidFill>
                <a:srgbClr val="000000"/>
              </a:solidFill>
              <a:effectLst/>
              <a:uLnTx/>
              <a:uFillTx/>
              <a:latin typeface="Arial"/>
            </a:endParaRP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US" sz="1800" dirty="0">
                <a:solidFill>
                  <a:srgbClr val="000000"/>
                </a:solidFill>
                <a:latin typeface="Arial"/>
              </a:rPr>
              <a:t>Membership in the standing committee is open to anyone that wishes to participate</a:t>
            </a:r>
            <a:endParaRPr kumimoji="0" lang="en-AU" sz="200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496073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a:xfrm>
            <a:off x="76200" y="304800"/>
            <a:ext cx="11963400" cy="1143000"/>
          </a:xfrm>
        </p:spPr>
        <p:txBody>
          <a:bodyPr/>
          <a:lstStyle/>
          <a:p>
            <a:r>
              <a:rPr lang="en-US" sz="4000" dirty="0"/>
              <a:t>802 Public Visibility SC Scope, Duties,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46068" y="1295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lvl="1"/>
            <a:r>
              <a:rPr lang="en-AU" sz="1400" dirty="0">
                <a:solidFill>
                  <a:srgbClr val="000000"/>
                </a:solidFill>
                <a:latin typeface="Arial"/>
              </a:rPr>
              <a:t>To raise industry awareness in timely fashion of IEEE 802 WG / TAG activities </a:t>
            </a:r>
          </a:p>
          <a:p>
            <a:pPr marL="457200" lvl="1"/>
            <a:r>
              <a:rPr lang="en-AU" sz="1400" dirty="0">
                <a:solidFill>
                  <a:srgbClr val="000000"/>
                </a:solidFill>
                <a:latin typeface="Arial"/>
              </a:rPr>
              <a:t>Develop social media content based on IEEE 802 WG / TAG activities </a:t>
            </a:r>
          </a:p>
          <a:p>
            <a:pPr marL="639762" lvl="2"/>
            <a:r>
              <a:rPr lang="en-AU" sz="1400" dirty="0">
                <a:solidFill>
                  <a:srgbClr val="000000"/>
                </a:solidFill>
                <a:latin typeface="Arial"/>
              </a:rPr>
              <a:t>Twitter - https://twitter.com/ieee802</a:t>
            </a:r>
          </a:p>
          <a:p>
            <a:pPr marL="639762" lvl="2"/>
            <a:r>
              <a:rPr lang="en-AU" sz="1400" dirty="0">
                <a:solidFill>
                  <a:srgbClr val="000000"/>
                </a:solidFill>
                <a:latin typeface="Arial"/>
              </a:rPr>
              <a:t>LinkedIn – https://www.linkedin.com/company/ieee802 </a:t>
            </a:r>
          </a:p>
          <a:p>
            <a:pPr marL="639762" lvl="2"/>
            <a:r>
              <a:rPr lang="en-AU" sz="1400" dirty="0">
                <a:solidFill>
                  <a:srgbClr val="000000"/>
                </a:solidFill>
                <a:latin typeface="Arial"/>
              </a:rPr>
              <a:t>IEEE-SA 802  - </a:t>
            </a:r>
            <a:r>
              <a:rPr lang="en-AU" sz="1400" dirty="0">
                <a:solidFill>
                  <a:srgbClr val="000000"/>
                </a:solidFill>
                <a:latin typeface="Arial"/>
                <a:hlinkClick r:id="rId2"/>
              </a:rPr>
              <a:t>https://standards.ieee.org/featured/802/index.html</a:t>
            </a:r>
            <a:endParaRPr lang="en-AU" sz="1400" dirty="0">
              <a:solidFill>
                <a:srgbClr val="000000"/>
              </a:solidFill>
              <a:latin typeface="Arial"/>
            </a:endParaRPr>
          </a:p>
          <a:p>
            <a:pPr marL="463550" lvl="1"/>
            <a:r>
              <a:rPr lang="en-AU" sz="1400" b="1" i="1" u="sng" dirty="0">
                <a:solidFill>
                  <a:srgbClr val="FF0000"/>
                </a:solidFill>
                <a:latin typeface="Arial"/>
              </a:rPr>
              <a:t>Content </a:t>
            </a:r>
          </a:p>
          <a:p>
            <a:pPr marL="631825" lvl="2" indent="-177800"/>
            <a:r>
              <a:rPr lang="en-US" sz="140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40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40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400" u="sng" dirty="0">
                <a:solidFill>
                  <a:srgbClr val="FF0000"/>
                </a:solidFill>
                <a:latin typeface="Arial" panose="020B0604020202020204" pitchFamily="34" charset="0"/>
                <a:cs typeface="Arial" panose="020B0604020202020204" pitchFamily="34" charset="0"/>
              </a:rPr>
              <a:t>802 WG / TAG Activities with IEEE-SA</a:t>
            </a:r>
          </a:p>
          <a:p>
            <a:pPr marL="631825" lvl="2" indent="-177800"/>
            <a:r>
              <a:rPr lang="en-US" sz="1400" u="sng" dirty="0">
                <a:solidFill>
                  <a:srgbClr val="FF0000"/>
                </a:solidFill>
                <a:latin typeface="Arial" panose="020B0604020202020204" pitchFamily="34" charset="0"/>
                <a:cs typeface="Arial" panose="020B0604020202020204" pitchFamily="34" charset="0"/>
              </a:rPr>
              <a:t>IEEE-SA Standards Board Related </a:t>
            </a:r>
            <a:r>
              <a:rPr lang="en-US" sz="1400" dirty="0">
                <a:solidFill>
                  <a:srgbClr val="FF0000"/>
                </a:solidFill>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PAR Approvals, Standards Approval, Standards Publication,</a:t>
            </a:r>
            <a:r>
              <a:rPr lang="en-US" sz="1800" b="0" dirty="0">
                <a:latin typeface="Arial" panose="020B0604020202020204" pitchFamily="34" charset="0"/>
                <a:cs typeface="Arial" panose="020B0604020202020204" pitchFamily="34" charset="0"/>
              </a:rPr>
              <a:t> </a:t>
            </a:r>
            <a:endParaRPr kumimoji="0" lang="en-AU" sz="180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AU" sz="1800" dirty="0">
                <a:solidFill>
                  <a:srgbClr val="000000"/>
                </a:solidFill>
                <a:latin typeface="Arial"/>
              </a:rPr>
              <a:t>Membership in the Standing Committee is open to anyone that wishes to participate (ideally at least one participant from each 802 WG and TAG)</a:t>
            </a:r>
            <a:endParaRPr kumimoji="0" lang="en-AU" sz="200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2592418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5A7B-CD7D-49EB-9F3D-DF629B7C53C0}"/>
              </a:ext>
            </a:extLst>
          </p:cNvPr>
          <p:cNvSpPr>
            <a:spLocks noGrp="1"/>
          </p:cNvSpPr>
          <p:nvPr>
            <p:ph type="title"/>
          </p:nvPr>
        </p:nvSpPr>
        <p:spPr>
          <a:xfrm>
            <a:off x="304800" y="609600"/>
            <a:ext cx="11582400" cy="1143000"/>
          </a:xfrm>
        </p:spPr>
        <p:txBody>
          <a:bodyPr/>
          <a:lstStyle/>
          <a:p>
            <a:r>
              <a:rPr lang="en-US" sz="4000" dirty="0"/>
              <a:t>802Wireless Chairs SC Scope, Duties, Membership</a:t>
            </a:r>
          </a:p>
        </p:txBody>
      </p:sp>
      <p:sp>
        <p:nvSpPr>
          <p:cNvPr id="4" name="Slide Number Placeholder 3">
            <a:extLst>
              <a:ext uri="{FF2B5EF4-FFF2-40B4-BE49-F238E27FC236}">
                <a16:creationId xmlns:a16="http://schemas.microsoft.com/office/drawing/2014/main" id="{3A010278-CCF0-43BB-B025-C818F3CCC094}"/>
              </a:ext>
            </a:extLst>
          </p:cNvPr>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676400"/>
            <a:ext cx="10363200" cy="4114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4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800" b="1" i="1" u="none" strike="noStrike" kern="0" cap="none" spc="0" normalizeH="0" baseline="0" noProof="0" dirty="0">
                <a:ln>
                  <a:noFill/>
                </a:ln>
                <a:solidFill>
                  <a:srgbClr val="000000"/>
                </a:solidFill>
                <a:effectLst/>
                <a:uLnTx/>
                <a:uFillTx/>
                <a:latin typeface="Arial"/>
              </a:rPr>
              <a:t>Scope and Duties</a:t>
            </a:r>
          </a:p>
          <a:p>
            <a:pPr marL="457200" lvl="1"/>
            <a:r>
              <a:rPr lang="en-US" sz="1800" dirty="0">
                <a:solidFill>
                  <a:srgbClr val="000000"/>
                </a:solidFill>
                <a:latin typeface="Arial"/>
              </a:rPr>
              <a:t>The WC 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p>
          <a:p>
            <a:pPr marL="457200" lvl="1"/>
            <a:r>
              <a:rPr lang="en-US" sz="1800" dirty="0">
                <a:solidFill>
                  <a:srgbClr val="000000"/>
                </a:solidFill>
                <a:latin typeface="Arial"/>
              </a:rPr>
              <a:t>The WCSC was established during the closing EC meeting of the July 2014 IEEE 802 Plenary Session as an activity that (according to the language in the 802 Operations </a:t>
            </a:r>
            <a:r>
              <a:rPr lang="en-US" sz="1800" dirty="0" err="1">
                <a:solidFill>
                  <a:srgbClr val="000000"/>
                </a:solidFill>
                <a:latin typeface="Arial"/>
              </a:rPr>
              <a:t>Mannual</a:t>
            </a:r>
            <a:r>
              <a:rPr lang="en-US" sz="1800" dirty="0">
                <a:solidFill>
                  <a:srgbClr val="000000"/>
                </a:solidFill>
                <a:latin typeface="Arial"/>
              </a:rPr>
              <a:t>) is an “Other subgroup” that “Assists the Sponsor”.  In this case, it assists the sponsor by managing the operation of Wireless Interim meetings and other matters as requested by the EC</a:t>
            </a:r>
            <a:endParaRPr kumimoji="0" lang="en-AU" sz="1800" b="0" u="none" strike="noStrike" kern="0" cap="none" spc="0" normalizeH="0" baseline="0" noProof="0" dirty="0">
              <a:ln>
                <a:noFill/>
              </a:ln>
              <a:solidFill>
                <a:srgbClr val="000000"/>
              </a:solidFill>
              <a:effectLst/>
              <a:uLnTx/>
              <a:uFillTx/>
              <a:latin typeface="Arial"/>
            </a:endParaRPr>
          </a:p>
          <a:p>
            <a:pPr marL="1588" lvl="1" indent="0">
              <a:buNone/>
            </a:pPr>
            <a:r>
              <a:rPr lang="en-AU" sz="1600" dirty="0">
                <a:solidFill>
                  <a:srgbClr val="000000"/>
                </a:solidFill>
                <a:latin typeface="Arial"/>
              </a:rPr>
              <a:t>Note: The IEEE 802 Wireless Chairs SC maintains an Operations Manual: https://mentor.ieee.org/802-ec/dcn/15/ec-15-0028-03-WCSG-wc-sc-operations-manual.docx</a:t>
            </a:r>
            <a:endParaRPr kumimoji="0" lang="en-AU" sz="1600" i="0" u="none" strike="noStrike" kern="0" cap="none" spc="0" normalizeH="0" baseline="0" noProof="0" dirty="0">
              <a:ln>
                <a:noFill/>
              </a:ln>
              <a:solidFill>
                <a:srgbClr val="000000"/>
              </a:solidFill>
              <a:effectLst/>
              <a:uLnTx/>
              <a:uFillTx/>
              <a:latin typeface="Arial"/>
            </a:endParaRPr>
          </a:p>
          <a:p>
            <a:pPr marL="1588" lvl="1" indent="0">
              <a:buNone/>
            </a:pPr>
            <a:r>
              <a:rPr lang="en-AU" sz="1800" b="1" dirty="0">
                <a:solidFill>
                  <a:srgbClr val="000000"/>
                </a:solidFill>
                <a:latin typeface="Arial"/>
              </a:rPr>
              <a:t>Membership</a:t>
            </a:r>
          </a:p>
          <a:p>
            <a:pPr marL="566738" lvl="1" indent="-285750">
              <a:buFont typeface="Arial" panose="020B0604020202020204" pitchFamily="34" charset="0"/>
              <a:buChar char="•"/>
            </a:pPr>
            <a:r>
              <a:rPr lang="en-US" sz="1600" dirty="0">
                <a:solidFill>
                  <a:srgbClr val="000000"/>
                </a:solidFill>
                <a:latin typeface="Arial"/>
              </a:rPr>
              <a:t>The WCSC Chair is appointed by the IEEE LMSC Sponsor. The WCSC Secretary is appointed by the WCSC Chair. The members of the WCSC are The Sponsor Chair and officers, all LMSC Working Group chairs and officers. Each Wireless WG that is meeting at a Wireless Interim, all 802 Interim, or and 802 Plenary Session is expected to send a member representative to the WCSC meeting at that Session.</a:t>
            </a:r>
            <a:endParaRPr lang="en-US" sz="1800" dirty="0">
              <a:solidFill>
                <a:srgbClr val="000000"/>
              </a:solidFill>
              <a:latin typeface="Arial"/>
            </a:endParaRPr>
          </a:p>
        </p:txBody>
      </p:sp>
    </p:spTree>
    <p:extLst>
      <p:ext uri="{BB962C8B-B14F-4D97-AF65-F5344CB8AC3E}">
        <p14:creationId xmlns:p14="http://schemas.microsoft.com/office/powerpoint/2010/main" val="603789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19</a:t>
            </a:fld>
            <a:endParaRPr lang="en-US"/>
          </a:p>
        </p:txBody>
      </p:sp>
      <p:sp>
        <p:nvSpPr>
          <p:cNvPr id="21507" name="Rectangle 2"/>
          <p:cNvSpPr>
            <a:spLocks noGrp="1" noChangeArrowheads="1"/>
          </p:cNvSpPr>
          <p:nvPr>
            <p:ph type="title"/>
          </p:nvPr>
        </p:nvSpPr>
        <p:spPr/>
        <p:txBody>
          <a:bodyPr/>
          <a:lstStyle/>
          <a:p>
            <a:pPr eaLnBrk="1" hangingPunct="1"/>
            <a:r>
              <a:rPr lang="en-US" sz="4000" dirty="0"/>
              <a:t>End of Closing EC Meeting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2.1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2.1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2.1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3.00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108600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1066800" y="1600200"/>
            <a:ext cx="9829800" cy="4114800"/>
          </a:xfrm>
        </p:spPr>
        <p:txBody>
          <a:bodyPr/>
          <a:lstStyle/>
          <a:p>
            <a:r>
              <a:rPr lang="en-US" sz="2400" dirty="0"/>
              <a:t>Reminders</a:t>
            </a:r>
            <a:endParaRPr lang="en-US" sz="1600" dirty="0"/>
          </a:p>
          <a:p>
            <a:pPr lvl="1"/>
            <a:endParaRPr lang="en-US" sz="16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01 December 1-3PM ET</a:t>
            </a:r>
          </a:p>
          <a:p>
            <a:pPr lvl="1"/>
            <a:endParaRPr lang="en-US" sz="2000" dirty="0"/>
          </a:p>
          <a:p>
            <a:pPr lvl="1"/>
            <a:r>
              <a:rPr lang="en-US" sz="2000" dirty="0"/>
              <a:t>Reminder #3: Please use the Chat function to request being put in the queue</a:t>
            </a:r>
          </a:p>
          <a:p>
            <a:pPr lvl="1"/>
            <a:endParaRPr lang="en-US" sz="2000" dirty="0"/>
          </a:p>
          <a:p>
            <a:pPr lvl="1"/>
            <a:r>
              <a:rPr lang="en-US" sz="2000" dirty="0"/>
              <a:t>Reminder#4: Please enable mute when you are not speaking</a:t>
            </a:r>
          </a:p>
          <a:p>
            <a:pPr marL="457200" lvl="1" indent="0">
              <a:buNone/>
            </a:pPr>
            <a:br>
              <a:rPr lang="en-US" sz="1600" dirty="0"/>
            </a:br>
            <a:endParaRPr lang="en-US" sz="1600" dirty="0"/>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354298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346396" y="265981"/>
            <a:ext cx="11083604" cy="1143000"/>
          </a:xfrm>
        </p:spPr>
        <p:txBody>
          <a:bodyPr/>
          <a:lstStyle/>
          <a:p>
            <a:pPr eaLnBrk="1" hangingPunct="1"/>
            <a:r>
              <a:rPr lang="en-US" sz="3200" dirty="0"/>
              <a:t>3.00 Chair’s Announcements</a:t>
            </a:r>
            <a:br>
              <a:rPr lang="en-US" sz="3200" dirty="0"/>
            </a:br>
            <a:r>
              <a:rPr lang="en-US" sz="3200" dirty="0"/>
              <a:t>EC/WG/TAG/SC/ad hoc plenary meetings</a:t>
            </a:r>
            <a:endParaRPr lang="en-US" sz="1800" dirty="0"/>
          </a:p>
        </p:txBody>
      </p:sp>
      <p:pic>
        <p:nvPicPr>
          <p:cNvPr id="2" name="Picture 1">
            <a:extLst>
              <a:ext uri="{FF2B5EF4-FFF2-40B4-BE49-F238E27FC236}">
                <a16:creationId xmlns:a16="http://schemas.microsoft.com/office/drawing/2014/main" id="{DB49BF59-BD16-40AE-87A9-376530C7DB84}"/>
              </a:ext>
            </a:extLst>
          </p:cNvPr>
          <p:cNvPicPr>
            <a:picLocks noChangeAspect="1"/>
          </p:cNvPicPr>
          <p:nvPr/>
        </p:nvPicPr>
        <p:blipFill>
          <a:blip r:embed="rId2"/>
          <a:stretch>
            <a:fillRect/>
          </a:stretch>
        </p:blipFill>
        <p:spPr>
          <a:xfrm>
            <a:off x="346396" y="1649402"/>
            <a:ext cx="11083604" cy="4951318"/>
          </a:xfrm>
          <a:prstGeom prst="rect">
            <a:avLst/>
          </a:prstGeom>
        </p:spPr>
      </p:pic>
    </p:spTree>
    <p:extLst>
      <p:ext uri="{BB962C8B-B14F-4D97-AF65-F5344CB8AC3E}">
        <p14:creationId xmlns:p14="http://schemas.microsoft.com/office/powerpoint/2010/main" val="30263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685800" y="1943100"/>
            <a:ext cx="10896600" cy="4114800"/>
          </a:xfrm>
        </p:spPr>
        <p:txBody>
          <a:bodyPr/>
          <a:lstStyle/>
          <a:p>
            <a:r>
              <a:rPr lang="en-US" sz="2800" dirty="0"/>
              <a:t>2020 has been a remarkable year for IEEE 802 LMSC</a:t>
            </a:r>
            <a:endParaRPr lang="en-US" sz="2400" dirty="0"/>
          </a:p>
          <a:p>
            <a:pPr marL="457200" lvl="1" indent="0">
              <a:buNone/>
            </a:pPr>
            <a:endParaRPr lang="en-US" sz="1800" dirty="0"/>
          </a:p>
          <a:p>
            <a:pPr lvl="1"/>
            <a:r>
              <a:rPr lang="en-US" sz="2400" dirty="0"/>
              <a:t>40</a:t>
            </a:r>
            <a:r>
              <a:rPr lang="en-US" sz="2400" baseline="30000" dirty="0"/>
              <a:t>th</a:t>
            </a:r>
            <a:r>
              <a:rPr lang="en-US" sz="2400" dirty="0"/>
              <a:t> anniversary in March</a:t>
            </a:r>
          </a:p>
          <a:p>
            <a:pPr lvl="1"/>
            <a:r>
              <a:rPr lang="en-US" sz="2400" dirty="0"/>
              <a:t>All electronic sessions since March</a:t>
            </a:r>
          </a:p>
          <a:p>
            <a:pPr lvl="2"/>
            <a:r>
              <a:rPr lang="en-US" sz="1800" dirty="0"/>
              <a:t>Electronic Meeting Tools and Network Connectivity exercised to a very high level</a:t>
            </a:r>
          </a:p>
          <a:p>
            <a:pPr lvl="1"/>
            <a:r>
              <a:rPr lang="en-US" sz="2400" dirty="0"/>
              <a:t>Demonstration of everyone's ability to adapt – rapidly, effectively and efficiently</a:t>
            </a:r>
          </a:p>
          <a:p>
            <a:pPr lvl="1"/>
            <a:r>
              <a:rPr lang="en-US" sz="2400" dirty="0"/>
              <a:t>Sincere gratitude to all for your support through this extraordinary year</a:t>
            </a:r>
          </a:p>
          <a:p>
            <a:pPr lvl="2"/>
            <a:r>
              <a:rPr lang="en-US" sz="2000" dirty="0"/>
              <a:t>All 802 Volunteer Participants</a:t>
            </a:r>
          </a:p>
          <a:p>
            <a:pPr lvl="2"/>
            <a:r>
              <a:rPr lang="en-US" sz="2000" dirty="0"/>
              <a:t>All 802 Officers and Leaders</a:t>
            </a:r>
          </a:p>
          <a:p>
            <a:pPr lvl="2"/>
            <a:r>
              <a:rPr lang="en-US" sz="2000" dirty="0"/>
              <a:t>IEEE SA, TA and MCE staff</a:t>
            </a:r>
            <a:endParaRPr lang="en-US" sz="1500" dirty="0"/>
          </a:p>
          <a:p>
            <a:pPr lvl="2"/>
            <a:endParaRPr lang="en-US" sz="800" dirty="0"/>
          </a:p>
          <a:p>
            <a:pPr lvl="1"/>
            <a:endParaRPr lang="en-US" sz="1200" dirty="0"/>
          </a:p>
          <a:p>
            <a:pPr marL="457200" lvl="1" indent="0">
              <a:buNone/>
            </a:pPr>
            <a:br>
              <a:rPr lang="en-US" sz="1600" dirty="0"/>
            </a:br>
            <a:endParaRPr lang="en-US" sz="1600" dirty="0"/>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2925833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4.03 Substitute Chair’s Guideline Text for Ombudsman</a:t>
            </a:r>
            <a:r>
              <a:rPr lang="en-US" sz="4000" dirty="0"/>
              <a:t> </a:t>
            </a:r>
          </a:p>
        </p:txBody>
      </p:sp>
      <p:sp>
        <p:nvSpPr>
          <p:cNvPr id="3" name="Content Placeholder 2"/>
          <p:cNvSpPr>
            <a:spLocks noGrp="1"/>
          </p:cNvSpPr>
          <p:nvPr>
            <p:ph idx="1"/>
          </p:nvPr>
        </p:nvSpPr>
        <p:spPr>
          <a:xfrm>
            <a:off x="609600" y="1828800"/>
            <a:ext cx="10896600" cy="3048000"/>
          </a:xfrm>
        </p:spPr>
        <p:txBody>
          <a:bodyPr/>
          <a:lstStyle/>
          <a:p>
            <a:r>
              <a:rPr lang="en-US" sz="2400" dirty="0"/>
              <a:t>Substitute text for an Ombudsman Guideline</a:t>
            </a:r>
          </a:p>
          <a:p>
            <a:pPr lvl="1"/>
            <a:r>
              <a:rPr lang="en-US" sz="2000" dirty="0"/>
              <a:t>Consider adding a new subclause 2.16 “Addressing Participants Concerns”</a:t>
            </a:r>
          </a:p>
          <a:p>
            <a:pPr lvl="1"/>
            <a:r>
              <a:rPr lang="en-US" sz="2000" dirty="0"/>
              <a:t>Provides guidance to 802 participants and 802 officers</a:t>
            </a:r>
          </a:p>
          <a:p>
            <a:pPr lvl="1"/>
            <a:r>
              <a:rPr lang="en-US" sz="1800" dirty="0">
                <a:hlinkClick r:id="rId2"/>
              </a:rPr>
              <a:t>https://mentor.ieee.org/802-ec/dcn/20/ec-20-0236-00-00EC-addressing-participants-concerns.docx</a:t>
            </a:r>
            <a:endParaRPr lang="en-US" sz="1800" dirty="0"/>
          </a:p>
          <a:p>
            <a:pPr lvl="1"/>
            <a:endParaRPr lang="en-US" sz="1400" dirty="0"/>
          </a:p>
          <a:p>
            <a:r>
              <a:rPr lang="en-US" sz="2400" dirty="0"/>
              <a:t>Next Steps</a:t>
            </a:r>
          </a:p>
          <a:p>
            <a:pPr lvl="1"/>
            <a:r>
              <a:rPr lang="en-US" sz="1800" dirty="0"/>
              <a:t>Request review by 802 EC colleagues</a:t>
            </a:r>
          </a:p>
          <a:p>
            <a:pPr lvl="1"/>
            <a:r>
              <a:rPr lang="en-US" sz="1800" dirty="0"/>
              <a:t>Collect comments, revise as appropriate, once consensus is achieved, submit for 802 EC approval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286551799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239124</TotalTime>
  <Words>1842</Words>
  <Application>Microsoft Office PowerPoint</Application>
  <PresentationFormat>Widescreen</PresentationFormat>
  <Paragraphs>183</Paragraphs>
  <Slides>19</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Lucida Grande</vt:lpstr>
      <vt:lpstr>Times New Roman</vt:lpstr>
      <vt:lpstr>Default Design</vt:lpstr>
      <vt:lpstr>Office Theme</vt:lpstr>
      <vt:lpstr>IEEE 802 LMSC   30 Oct 2020 to 13 Nov 2020  125th Plenary Session (2nd electronic Plenary Session)  </vt:lpstr>
      <vt:lpstr>2.1 Participant behavior in IEEE-SA activities is guided by the IEEE Codes of Ethics &amp; Conduct</vt:lpstr>
      <vt:lpstr>2.1 Participants in the IEEE-SA “individual process” shall act independently of others, including employers</vt:lpstr>
      <vt:lpstr>2.1 IEEE-SA standards activities shall allow the fair &amp; equitable consideration of all viewpoints</vt:lpstr>
      <vt:lpstr>3.00 Chair’s Announcements</vt:lpstr>
      <vt:lpstr>3.00 Chair’s Announcements</vt:lpstr>
      <vt:lpstr>3.00 Chair’s Announcements EC/WG/TAG/SC/ad hoc plenary meetings</vt:lpstr>
      <vt:lpstr>3.00 Chair’s Announcements</vt:lpstr>
      <vt:lpstr>4.03 Substitute Chair’s Guideline Text for Ombudsman </vt:lpstr>
      <vt:lpstr>4.05 EC Action Item recap</vt:lpstr>
      <vt:lpstr>4.06 Consider establishing an 802 ad hoc to evaluate restructuring options </vt:lpstr>
      <vt:lpstr>8.01 Identify 802 Task Force Topics </vt:lpstr>
      <vt:lpstr>8.03 Confirmation of Standing Committees</vt:lpstr>
      <vt:lpstr>802/JTC1 SC Scope, Duties &amp; Membership</vt:lpstr>
      <vt:lpstr>802/IETF SC Scope, Duties &amp; Membership</vt:lpstr>
      <vt:lpstr>802/ITU SC Scope, Duties &amp; Membership</vt:lpstr>
      <vt:lpstr>802 Public Visibility SC Scope, Duties, Membership</vt:lpstr>
      <vt:lpstr>802Wireless Chairs SC Scope, Duties, Membership</vt:lpstr>
      <vt:lpstr>End of Closing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3773</cp:revision>
  <cp:lastPrinted>2020-11-13T17:21:27Z</cp:lastPrinted>
  <dcterms:created xsi:type="dcterms:W3CDTF">2002-03-10T15:43:16Z</dcterms:created>
  <dcterms:modified xsi:type="dcterms:W3CDTF">2020-11-15T21:35:30Z</dcterms:modified>
</cp:coreProperties>
</file>