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323" r:id="rId7"/>
    <p:sldId id="263" r:id="rId8"/>
    <p:sldId id="325" r:id="rId9"/>
    <p:sldId id="328" r:id="rId10"/>
    <p:sldId id="312" r:id="rId11"/>
    <p:sldId id="308" r:id="rId12"/>
    <p:sldId id="304" r:id="rId13"/>
    <p:sldId id="303" r:id="rId14"/>
    <p:sldId id="291" r:id="rId15"/>
    <p:sldId id="269" r:id="rId16"/>
    <p:sldId id="330" r:id="rId17"/>
    <p:sldId id="331" r:id="rId18"/>
    <p:sldId id="329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</p14:sldIdLst>
        </p14:section>
        <p14:section name="Meeting Income Report Record" id="{90888863-D814-48AF-89AB-7EB609E9FF5C}">
          <p14:sldIdLst>
            <p14:sldId id="325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74" d="100"/>
          <a:sy n="74" d="100"/>
        </p:scale>
        <p:origin x="118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EC-20/0175r0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EC-20/0175r0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EC-20/0175r0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EC-20/0175r0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EC-20/0175r0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EC-20/0175r0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r>
              <a:rPr lang="en-US" dirty="0"/>
              <a:t>Unreconciled amounts April </a:t>
            </a:r>
            <a:r>
              <a:rPr lang="en-US" dirty="0" err="1"/>
              <a:t>RegOnline</a:t>
            </a:r>
            <a:r>
              <a:rPr lang="en-US" dirty="0"/>
              <a:t> finance fees.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2020 - </a:t>
            </a:r>
            <a:r>
              <a:rPr lang="en-US" dirty="0" err="1"/>
              <a:t>Misc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EC-20/0175r0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EC-20/0175r0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EC-20/0175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Nov 2020 -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November 2020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C466E8-50AC-42DE-B9A2-F3C0088C3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762000"/>
            <a:ext cx="7543800" cy="555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7A4FB77-BBED-4A6A-9FBD-3EDD8CE4E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370510"/>
              </p:ext>
            </p:extLst>
          </p:nvPr>
        </p:nvGraphicFramePr>
        <p:xfrm>
          <a:off x="791382" y="838200"/>
          <a:ext cx="7750956" cy="5562604"/>
        </p:xfrm>
        <a:graphic>
          <a:graphicData uri="http://schemas.openxmlformats.org/drawingml/2006/table">
            <a:tbl>
              <a:tblPr/>
              <a:tblGrid>
                <a:gridCol w="6091888">
                  <a:extLst>
                    <a:ext uri="{9D8B030D-6E8A-4147-A177-3AD203B41FA5}">
                      <a16:colId xmlns:a16="http://schemas.microsoft.com/office/drawing/2014/main" val="962997959"/>
                    </a:ext>
                  </a:extLst>
                </a:gridCol>
                <a:gridCol w="1659068">
                  <a:extLst>
                    <a:ext uri="{9D8B030D-6E8A-4147-A177-3AD203B41FA5}">
                      <a16:colId xmlns:a16="http://schemas.microsoft.com/office/drawing/2014/main" val="82919668"/>
                    </a:ext>
                  </a:extLst>
                </a:gridCol>
              </a:tblGrid>
              <a:tr h="32721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843257"/>
                  </a:ext>
                </a:extLst>
              </a:tr>
              <a:tr h="32721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As of 10/31/2020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257953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39937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97717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160.16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014041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97082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(12,339.84)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599410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- 9/30/2020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405,962.79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894418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393,622.95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482359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- 10/31/2020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393,622.95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632392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176433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243514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Uncleared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913146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Checks and Payments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(13.79)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558766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Uncleared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(13.79)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3763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(13.79)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464087"/>
                  </a:ext>
                </a:extLst>
              </a:tr>
              <a:tr h="327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10/31/2020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393,609.16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6464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2384C9-A063-456A-8E65-8E8BC2AE5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2841"/>
              </p:ext>
            </p:extLst>
          </p:nvPr>
        </p:nvGraphicFramePr>
        <p:xfrm>
          <a:off x="533400" y="838200"/>
          <a:ext cx="8229600" cy="5486402"/>
        </p:xfrm>
        <a:graphic>
          <a:graphicData uri="http://schemas.openxmlformats.org/drawingml/2006/table">
            <a:tbl>
              <a:tblPr/>
              <a:tblGrid>
                <a:gridCol w="2136875">
                  <a:extLst>
                    <a:ext uri="{9D8B030D-6E8A-4147-A177-3AD203B41FA5}">
                      <a16:colId xmlns:a16="http://schemas.microsoft.com/office/drawing/2014/main" val="1019133498"/>
                    </a:ext>
                  </a:extLst>
                </a:gridCol>
                <a:gridCol w="774438">
                  <a:extLst>
                    <a:ext uri="{9D8B030D-6E8A-4147-A177-3AD203B41FA5}">
                      <a16:colId xmlns:a16="http://schemas.microsoft.com/office/drawing/2014/main" val="1097125743"/>
                    </a:ext>
                  </a:extLst>
                </a:gridCol>
                <a:gridCol w="898731">
                  <a:extLst>
                    <a:ext uri="{9D8B030D-6E8A-4147-A177-3AD203B41FA5}">
                      <a16:colId xmlns:a16="http://schemas.microsoft.com/office/drawing/2014/main" val="1895902708"/>
                    </a:ext>
                  </a:extLst>
                </a:gridCol>
                <a:gridCol w="784000">
                  <a:extLst>
                    <a:ext uri="{9D8B030D-6E8A-4147-A177-3AD203B41FA5}">
                      <a16:colId xmlns:a16="http://schemas.microsoft.com/office/drawing/2014/main" val="1959941126"/>
                    </a:ext>
                  </a:extLst>
                </a:gridCol>
                <a:gridCol w="860486">
                  <a:extLst>
                    <a:ext uri="{9D8B030D-6E8A-4147-A177-3AD203B41FA5}">
                      <a16:colId xmlns:a16="http://schemas.microsoft.com/office/drawing/2014/main" val="2712354111"/>
                    </a:ext>
                  </a:extLst>
                </a:gridCol>
                <a:gridCol w="879608">
                  <a:extLst>
                    <a:ext uri="{9D8B030D-6E8A-4147-A177-3AD203B41FA5}">
                      <a16:colId xmlns:a16="http://schemas.microsoft.com/office/drawing/2014/main" val="2484032240"/>
                    </a:ext>
                  </a:extLst>
                </a:gridCol>
                <a:gridCol w="898731">
                  <a:extLst>
                    <a:ext uri="{9D8B030D-6E8A-4147-A177-3AD203B41FA5}">
                      <a16:colId xmlns:a16="http://schemas.microsoft.com/office/drawing/2014/main" val="2884633382"/>
                    </a:ext>
                  </a:extLst>
                </a:gridCol>
                <a:gridCol w="996731">
                  <a:extLst>
                    <a:ext uri="{9D8B030D-6E8A-4147-A177-3AD203B41FA5}">
                      <a16:colId xmlns:a16="http://schemas.microsoft.com/office/drawing/2014/main" val="175097281"/>
                    </a:ext>
                  </a:extLst>
                </a:gridCol>
              </a:tblGrid>
              <a:tr h="24938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Income Statement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27552"/>
                  </a:ext>
                </a:extLst>
              </a:tr>
              <a:tr h="748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Atlanta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42003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769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575994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921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899214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54604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3938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$3,685.76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$3,685.76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1316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921" marR="6769" marT="67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$3,685.76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$312,609.16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0684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921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86261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296594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523652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831695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$96,987.30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84633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817836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686623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800867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901866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21842" marR="6769" marT="67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1988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921" marR="6769" marT="67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$429,421.21 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232454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($1,589.57)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($116,812.05)</a:t>
                      </a:r>
                    </a:p>
                  </a:txBody>
                  <a:tcPr marL="6769" marR="6769" marT="67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42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D784B-096F-4BC0-B00F-03A4BD4D812F}">
  <ds:schemaRefs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17218</TotalTime>
  <Words>3389</Words>
  <Application>Microsoft Office PowerPoint</Application>
  <PresentationFormat>On-screen Show (4:3)</PresentationFormat>
  <Paragraphs>1106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Wireless Treasurer Report Nov 2020 - Electronic Plenary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Nov 2020 - Electronic Plenary</dc:title>
  <dc:creator>Jon Rosdahl</dc:creator>
  <cp:keywords>November 2020</cp:keywords>
  <dc:description>Jon Rosdahl (Qualcomm)</dc:description>
  <cp:lastModifiedBy>Jon Rosdahl</cp:lastModifiedBy>
  <cp:revision>41</cp:revision>
  <cp:lastPrinted>1601-01-01T00:00:00Z</cp:lastPrinted>
  <dcterms:created xsi:type="dcterms:W3CDTF">2019-08-01T19:20:26Z</dcterms:created>
  <dcterms:modified xsi:type="dcterms:W3CDTF">2020-12-10T00:08:42Z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