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6"/>
  </p:notesMasterIdLst>
  <p:handoutMasterIdLst>
    <p:handoutMasterId r:id="rId7"/>
  </p:handoutMasterIdLst>
  <p:sldIdLst>
    <p:sldId id="377" r:id="rId2"/>
    <p:sldId id="376" r:id="rId3"/>
    <p:sldId id="375" r:id="rId4"/>
    <p:sldId id="378" r:id="rId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n DAmbrosia" initials="JD" lastIdx="1" clrIdx="0">
    <p:extLst>
      <p:ext uri="{19B8F6BF-5375-455C-9EA6-DF929625EA0E}">
        <p15:presenceInfo xmlns:p15="http://schemas.microsoft.com/office/powerpoint/2012/main" userId="a76b78698ac40a9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B1DF"/>
    <a:srgbClr val="69BE28"/>
    <a:srgbClr val="0066FF"/>
    <a:srgbClr val="33CCFF"/>
    <a:srgbClr val="99FF99"/>
    <a:srgbClr val="FFFF00"/>
    <a:srgbClr val="FFCC0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6E483F-A574-4C9E-92C3-090236D2FBA5}" v="11" dt="2019-06-14T14:03:03.3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631" autoAdjust="0"/>
    <p:restoredTop sz="94090" autoAdjust="0"/>
  </p:normalViewPr>
  <p:slideViewPr>
    <p:cSldViewPr showGuides="1">
      <p:cViewPr varScale="1">
        <p:scale>
          <a:sx n="61" d="100"/>
          <a:sy n="61" d="100"/>
        </p:scale>
        <p:origin x="90" y="810"/>
      </p:cViewPr>
      <p:guideLst>
        <p:guide orient="horz" pos="2160"/>
        <p:guide pos="2880"/>
      </p:guideLst>
    </p:cSldViewPr>
  </p:slideViewPr>
  <p:outlineViewPr>
    <p:cViewPr>
      <p:scale>
        <a:sx n="33" d="100"/>
        <a:sy n="33" d="100"/>
      </p:scale>
      <p:origin x="0" y="-1488"/>
    </p:cViewPr>
  </p:outlineViewPr>
  <p:notesTextViewPr>
    <p:cViewPr>
      <p:scale>
        <a:sx n="3" d="2"/>
        <a:sy n="3" d="2"/>
      </p:scale>
      <p:origin x="0" y="0"/>
    </p:cViewPr>
  </p:notesTextViewPr>
  <p:sorterViewPr>
    <p:cViewPr varScale="1">
      <p:scale>
        <a:sx n="1" d="1"/>
        <a:sy n="1" d="1"/>
      </p:scale>
      <p:origin x="0" y="-2720"/>
    </p:cViewPr>
  </p:sorterViewPr>
  <p:notesViewPr>
    <p:cSldViewPr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DAmbrosia" userId="a76b78698ac40a99" providerId="LiveId" clId="{8A6E483F-A574-4C9E-92C3-090236D2FBA5}"/>
    <pc:docChg chg="addSld delSld modSld modMainMaster">
      <pc:chgData name="John DAmbrosia" userId="a76b78698ac40a99" providerId="LiveId" clId="{8A6E483F-A574-4C9E-92C3-090236D2FBA5}" dt="2019-06-14T13:56:26.492" v="196" actId="20577"/>
      <pc:docMkLst>
        <pc:docMk/>
      </pc:docMkLst>
      <pc:sldChg chg="modSp">
        <pc:chgData name="John DAmbrosia" userId="a76b78698ac40a99" providerId="LiveId" clId="{8A6E483F-A574-4C9E-92C3-090236D2FBA5}" dt="2019-06-14T13:19:47.083" v="13" actId="20577"/>
        <pc:sldMkLst>
          <pc:docMk/>
          <pc:sldMk cId="0" sldId="278"/>
        </pc:sldMkLst>
        <pc:spChg chg="mod">
          <ac:chgData name="John DAmbrosia" userId="a76b78698ac40a99" providerId="LiveId" clId="{8A6E483F-A574-4C9E-92C3-090236D2FBA5}" dt="2019-06-14T13:19:47.083" v="13" actId="20577"/>
          <ac:spMkLst>
            <pc:docMk/>
            <pc:sldMk cId="0" sldId="278"/>
            <ac:spMk id="111621" creationId="{00000000-0000-0000-0000-000000000000}"/>
          </ac:spMkLst>
        </pc:spChg>
      </pc:sldChg>
      <pc:sldChg chg="modSp">
        <pc:chgData name="John DAmbrosia" userId="a76b78698ac40a99" providerId="LiveId" clId="{8A6E483F-A574-4C9E-92C3-090236D2FBA5}" dt="2019-06-14T13:56:26.492" v="196" actId="20577"/>
        <pc:sldMkLst>
          <pc:docMk/>
          <pc:sldMk cId="0" sldId="342"/>
        </pc:sldMkLst>
        <pc:spChg chg="mod">
          <ac:chgData name="John DAmbrosia" userId="a76b78698ac40a99" providerId="LiveId" clId="{8A6E483F-A574-4C9E-92C3-090236D2FBA5}" dt="2019-06-14T13:56:26.492" v="196" actId="20577"/>
          <ac:spMkLst>
            <pc:docMk/>
            <pc:sldMk cId="0" sldId="342"/>
            <ac:spMk id="273414" creationId="{00000000-0000-0000-0000-000000000000}"/>
          </ac:spMkLst>
        </pc:spChg>
      </pc:sldChg>
      <pc:sldChg chg="modSp">
        <pc:chgData name="John DAmbrosia" userId="a76b78698ac40a99" providerId="LiveId" clId="{8A6E483F-A574-4C9E-92C3-090236D2FBA5}" dt="2019-06-14T13:55:55.806" v="154" actId="13926"/>
        <pc:sldMkLst>
          <pc:docMk/>
          <pc:sldMk cId="1374799386" sldId="352"/>
        </pc:sldMkLst>
        <pc:spChg chg="mod">
          <ac:chgData name="John DAmbrosia" userId="a76b78698ac40a99" providerId="LiveId" clId="{8A6E483F-A574-4C9E-92C3-090236D2FBA5}" dt="2019-06-14T13:49:43.163" v="131" actId="20577"/>
          <ac:spMkLst>
            <pc:docMk/>
            <pc:sldMk cId="1374799386" sldId="352"/>
            <ac:spMk id="598020" creationId="{00000000-0000-0000-0000-000000000000}"/>
          </ac:spMkLst>
        </pc:spChg>
        <pc:graphicFrameChg chg="mod modGraphic">
          <ac:chgData name="John DAmbrosia" userId="a76b78698ac40a99" providerId="LiveId" clId="{8A6E483F-A574-4C9E-92C3-090236D2FBA5}" dt="2019-06-14T13:55:55.806" v="154" actId="13926"/>
          <ac:graphicFrameMkLst>
            <pc:docMk/>
            <pc:sldMk cId="1374799386" sldId="352"/>
            <ac:graphicFrameMk id="2" creationId="{00000000-0000-0000-0000-000000000000}"/>
          </ac:graphicFrameMkLst>
        </pc:graphicFrameChg>
      </pc:sldChg>
      <pc:sldChg chg="modSp">
        <pc:chgData name="John DAmbrosia" userId="a76b78698ac40a99" providerId="LiveId" clId="{8A6E483F-A574-4C9E-92C3-090236D2FBA5}" dt="2019-06-14T13:49:51.924" v="152" actId="20577"/>
        <pc:sldMkLst>
          <pc:docMk/>
          <pc:sldMk cId="2961822614" sldId="354"/>
        </pc:sldMkLst>
        <pc:spChg chg="mod">
          <ac:chgData name="John DAmbrosia" userId="a76b78698ac40a99" providerId="LiveId" clId="{8A6E483F-A574-4C9E-92C3-090236D2FBA5}" dt="2019-06-14T13:49:51.924" v="152" actId="20577"/>
          <ac:spMkLst>
            <pc:docMk/>
            <pc:sldMk cId="2961822614" sldId="354"/>
            <ac:spMk id="598020" creationId="{00000000-0000-0000-0000-000000000000}"/>
          </ac:spMkLst>
        </pc:spChg>
      </pc:sldChg>
      <pc:sldChg chg="modSp">
        <pc:chgData name="John DAmbrosia" userId="a76b78698ac40a99" providerId="LiveId" clId="{8A6E483F-A574-4C9E-92C3-090236D2FBA5}" dt="2019-06-14T13:42:37.777" v="105" actId="20577"/>
        <pc:sldMkLst>
          <pc:docMk/>
          <pc:sldMk cId="557891492" sldId="364"/>
        </pc:sldMkLst>
        <pc:graphicFrameChg chg="modGraphic">
          <ac:chgData name="John DAmbrosia" userId="a76b78698ac40a99" providerId="LiveId" clId="{8A6E483F-A574-4C9E-92C3-090236D2FBA5}" dt="2019-06-14T13:42:37.777" v="105" actId="20577"/>
          <ac:graphicFrameMkLst>
            <pc:docMk/>
            <pc:sldMk cId="557891492" sldId="364"/>
            <ac:graphicFrameMk id="2" creationId="{00000000-0000-0000-0000-000000000000}"/>
          </ac:graphicFrameMkLst>
        </pc:graphicFrameChg>
      </pc:sldChg>
      <pc:sldChg chg="del">
        <pc:chgData name="John DAmbrosia" userId="a76b78698ac40a99" providerId="LiveId" clId="{8A6E483F-A574-4C9E-92C3-090236D2FBA5}" dt="2019-06-14T13:34:16.482" v="19" actId="2696"/>
        <pc:sldMkLst>
          <pc:docMk/>
          <pc:sldMk cId="336133762" sldId="365"/>
        </pc:sldMkLst>
      </pc:sldChg>
      <pc:sldChg chg="modSp add">
        <pc:chgData name="John DAmbrosia" userId="a76b78698ac40a99" providerId="LiveId" clId="{8A6E483F-A574-4C9E-92C3-090236D2FBA5}" dt="2019-06-14T13:42:45.924" v="107" actId="20577"/>
        <pc:sldMkLst>
          <pc:docMk/>
          <pc:sldMk cId="4289056352" sldId="374"/>
        </pc:sldMkLst>
        <pc:spChg chg="mod">
          <ac:chgData name="John DAmbrosia" userId="a76b78698ac40a99" providerId="LiveId" clId="{8A6E483F-A574-4C9E-92C3-090236D2FBA5}" dt="2019-06-14T13:34:22.940" v="20" actId="6549"/>
          <ac:spMkLst>
            <pc:docMk/>
            <pc:sldMk cId="4289056352" sldId="374"/>
            <ac:spMk id="598020" creationId="{00000000-0000-0000-0000-000000000000}"/>
          </ac:spMkLst>
        </pc:spChg>
        <pc:graphicFrameChg chg="modGraphic">
          <ac:chgData name="John DAmbrosia" userId="a76b78698ac40a99" providerId="LiveId" clId="{8A6E483F-A574-4C9E-92C3-090236D2FBA5}" dt="2019-06-14T13:42:45.924" v="107" actId="20577"/>
          <ac:graphicFrameMkLst>
            <pc:docMk/>
            <pc:sldMk cId="4289056352" sldId="374"/>
            <ac:graphicFrameMk id="2" creationId="{00000000-0000-0000-0000-000000000000}"/>
          </ac:graphicFrameMkLst>
        </pc:graphicFrameChg>
      </pc:sldChg>
      <pc:sldChg chg="modSp add">
        <pc:chgData name="John DAmbrosia" userId="a76b78698ac40a99" providerId="LiveId" clId="{8A6E483F-A574-4C9E-92C3-090236D2FBA5}" dt="2019-06-14T13:42:59.920" v="110" actId="6549"/>
        <pc:sldMkLst>
          <pc:docMk/>
          <pc:sldMk cId="3316046374" sldId="375"/>
        </pc:sldMkLst>
        <pc:spChg chg="mod">
          <ac:chgData name="John DAmbrosia" userId="a76b78698ac40a99" providerId="LiveId" clId="{8A6E483F-A574-4C9E-92C3-090236D2FBA5}" dt="2019-06-14T13:34:34.660" v="22" actId="20577"/>
          <ac:spMkLst>
            <pc:docMk/>
            <pc:sldMk cId="3316046374" sldId="375"/>
            <ac:spMk id="598020" creationId="{00000000-0000-0000-0000-000000000000}"/>
          </ac:spMkLst>
        </pc:spChg>
        <pc:graphicFrameChg chg="modGraphic">
          <ac:chgData name="John DAmbrosia" userId="a76b78698ac40a99" providerId="LiveId" clId="{8A6E483F-A574-4C9E-92C3-090236D2FBA5}" dt="2019-06-14T13:42:59.920" v="110" actId="6549"/>
          <ac:graphicFrameMkLst>
            <pc:docMk/>
            <pc:sldMk cId="3316046374" sldId="375"/>
            <ac:graphicFrameMk id="2" creationId="{00000000-0000-0000-0000-000000000000}"/>
          </ac:graphicFrameMkLst>
        </pc:graphicFrameChg>
      </pc:sldChg>
      <pc:sldMasterChg chg="modSp modSldLayout">
        <pc:chgData name="John DAmbrosia" userId="a76b78698ac40a99" providerId="LiveId" clId="{8A6E483F-A574-4C9E-92C3-090236D2FBA5}" dt="2019-06-14T13:20:16.461" v="17" actId="6549"/>
        <pc:sldMasterMkLst>
          <pc:docMk/>
          <pc:sldMasterMk cId="0" sldId="2147483657"/>
        </pc:sldMasterMkLst>
        <pc:spChg chg="mod">
          <ac:chgData name="John DAmbrosia" userId="a76b78698ac40a99" providerId="LiveId" clId="{8A6E483F-A574-4C9E-92C3-090236D2FBA5}" dt="2019-06-14T13:20:16.461" v="17" actId="6549"/>
          <ac:spMkLst>
            <pc:docMk/>
            <pc:sldMasterMk cId="0" sldId="2147483657"/>
            <ac:spMk id="329736" creationId="{00000000-0000-0000-0000-000000000000}"/>
          </ac:spMkLst>
        </pc:spChg>
        <pc:sldLayoutChg chg="modSp">
          <pc:chgData name="John DAmbrosia" userId="a76b78698ac40a99" providerId="LiveId" clId="{8A6E483F-A574-4C9E-92C3-090236D2FBA5}" dt="2019-06-14T13:20:05.459" v="15" actId="6549"/>
          <pc:sldLayoutMkLst>
            <pc:docMk/>
            <pc:sldMasterMk cId="0" sldId="2147483657"/>
            <pc:sldLayoutMk cId="0" sldId="2147483658"/>
          </pc:sldLayoutMkLst>
          <pc:spChg chg="mod">
            <ac:chgData name="John DAmbrosia" userId="a76b78698ac40a99" providerId="LiveId" clId="{8A6E483F-A574-4C9E-92C3-090236D2FBA5}" dt="2019-06-14T13:20:05.459" v="15" actId="6549"/>
            <ac:spMkLst>
              <pc:docMk/>
              <pc:sldMasterMk cId="0" sldId="2147483657"/>
              <pc:sldLayoutMk cId="0" sldId="2147483658"/>
              <ac:spMk id="330760"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59597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458DD877-B47C-4308-96C0-F86F851B6BC1}" type="slidenum">
              <a:rPr lang="en-US" altLang="en-US"/>
              <a:pPr/>
              <a:t>‹#›</a:t>
            </a:fld>
            <a:endParaRPr lang="en-US" altLang="en-US"/>
          </a:p>
        </p:txBody>
      </p:sp>
    </p:spTree>
    <p:extLst>
      <p:ext uri="{BB962C8B-B14F-4D97-AF65-F5344CB8AC3E}">
        <p14:creationId xmlns:p14="http://schemas.microsoft.com/office/powerpoint/2010/main" val="3318822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1075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EE959D19-1FE8-493D-A0E2-ED883022503F}" type="slidenum">
              <a:rPr lang="en-US" altLang="en-US"/>
              <a:pPr/>
              <a:t>‹#›</a:t>
            </a:fld>
            <a:endParaRPr lang="en-US" altLang="en-US"/>
          </a:p>
        </p:txBody>
      </p:sp>
    </p:spTree>
    <p:extLst>
      <p:ext uri="{BB962C8B-B14F-4D97-AF65-F5344CB8AC3E}">
        <p14:creationId xmlns:p14="http://schemas.microsoft.com/office/powerpoint/2010/main" val="310421434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Mentor:  </a:t>
            </a:r>
            <a:r>
              <a:rPr lang="en-US" b="0" i="0" dirty="0">
                <a:solidFill>
                  <a:srgbClr val="000000"/>
                </a:solidFill>
                <a:effectLst/>
                <a:latin typeface="Verdana" panose="020B0604030504040204" pitchFamily="34" charset="0"/>
              </a:rPr>
              <a:t>802-18_motion_24jul20_comments-FCC-NPRM_70-80-90GHz-access</a:t>
            </a:r>
            <a:endParaRPr lang="en-US" dirty="0"/>
          </a:p>
        </p:txBody>
      </p:sp>
      <p:sp>
        <p:nvSpPr>
          <p:cNvPr id="4" name="Slide Number Placeholder 3"/>
          <p:cNvSpPr>
            <a:spLocks noGrp="1"/>
          </p:cNvSpPr>
          <p:nvPr>
            <p:ph type="sldNum" sz="quarter" idx="5"/>
          </p:nvPr>
        </p:nvSpPr>
        <p:spPr/>
        <p:txBody>
          <a:bodyPr/>
          <a:lstStyle/>
          <a:p>
            <a:fld id="{EE959D19-1FE8-493D-A0E2-ED883022503F}" type="slidenum">
              <a:rPr lang="en-US" altLang="en-US" smtClean="0"/>
              <a:pPr/>
              <a:t>1</a:t>
            </a:fld>
            <a:endParaRPr lang="en-US" altLang="en-US"/>
          </a:p>
        </p:txBody>
      </p:sp>
    </p:spTree>
    <p:extLst>
      <p:ext uri="{BB962C8B-B14F-4D97-AF65-F5344CB8AC3E}">
        <p14:creationId xmlns:p14="http://schemas.microsoft.com/office/powerpoint/2010/main" val="2229571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959D19-1FE8-493D-A0E2-ED883022503F}" type="slidenum">
              <a:rPr lang="en-US" altLang="en-US" smtClean="0"/>
              <a:pPr/>
              <a:t>3</a:t>
            </a:fld>
            <a:endParaRPr lang="en-US" altLang="en-US"/>
          </a:p>
        </p:txBody>
      </p:sp>
    </p:spTree>
    <p:extLst>
      <p:ext uri="{BB962C8B-B14F-4D97-AF65-F5344CB8AC3E}">
        <p14:creationId xmlns:p14="http://schemas.microsoft.com/office/powerpoint/2010/main" val="3998170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6201510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2"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35"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dirty="0">
                <a:solidFill>
                  <a:schemeClr val="bg1"/>
                </a:solidFill>
              </a:rPr>
              <a:t>Page </a:t>
            </a:r>
            <a:fld id="{7E0ED744-2AD2-45F1-9385-55C79C00BA3B}" type="slidenum">
              <a:rPr lang="en-US" altLang="en-US" sz="1200">
                <a:solidFill>
                  <a:schemeClr val="bg1"/>
                </a:solidFill>
              </a:rPr>
              <a:pPr algn="r" eaLnBrk="1" hangingPunct="1">
                <a:spcBef>
                  <a:spcPct val="50000"/>
                </a:spcBef>
              </a:pPr>
              <a:t>‹#›</a:t>
            </a:fld>
            <a:endParaRPr lang="en-US" altLang="en-US" sz="1200" dirty="0">
              <a:solidFill>
                <a:schemeClr val="bg1"/>
              </a:solidFill>
            </a:endParaRPr>
          </a:p>
        </p:txBody>
      </p:sp>
      <p:sp>
        <p:nvSpPr>
          <p:cNvPr id="329736" name="Text Box 8"/>
          <p:cNvSpPr txBox="1">
            <a:spLocks noChangeArrowheads="1"/>
          </p:cNvSpPr>
          <p:nvPr/>
        </p:nvSpPr>
        <p:spPr bwMode="auto">
          <a:xfrm>
            <a:off x="77787" y="6586538"/>
            <a:ext cx="2438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en-US" altLang="en-US" sz="1200" dirty="0">
                <a:solidFill>
                  <a:schemeClr val="bg1"/>
                </a:solidFill>
              </a:rPr>
              <a:t>ec-20-0156r00</a:t>
            </a:r>
          </a:p>
        </p:txBody>
      </p:sp>
      <p:sp>
        <p:nvSpPr>
          <p:cNvPr id="329737" name="Text Box 9"/>
          <p:cNvSpPr txBox="1">
            <a:spLocks noChangeArrowheads="1"/>
          </p:cNvSpPr>
          <p:nvPr/>
        </p:nvSpPr>
        <p:spPr bwMode="auto">
          <a:xfrm>
            <a:off x="1828800" y="6591301"/>
            <a:ext cx="5486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bg1"/>
                </a:solidFill>
              </a:rPr>
              <a:t>IEEE 802 LMSC</a:t>
            </a:r>
          </a:p>
        </p:txBody>
      </p:sp>
      <p:grpSp>
        <p:nvGrpSpPr>
          <p:cNvPr id="329748" name="Group 20"/>
          <p:cNvGrpSpPr>
            <a:grpSpLocks/>
          </p:cNvGrpSpPr>
          <p:nvPr/>
        </p:nvGrpSpPr>
        <p:grpSpPr bwMode="auto">
          <a:xfrm>
            <a:off x="8316913" y="5876925"/>
            <a:ext cx="793750" cy="709613"/>
            <a:chOff x="3288" y="3482"/>
            <a:chExt cx="500" cy="447"/>
          </a:xfrm>
        </p:grpSpPr>
        <p:sp>
          <p:nvSpPr>
            <p:cNvPr id="329746" name="Rectangle 18"/>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43" name="Text Box 15"/>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47" name="Text Box 19"/>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660" r:id="rId1"/>
  </p:sldLayoutIdLst>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holcomb@ieee.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mentor.ieee.org/802.18/dcn/20/18-20-0108-03-0000-comments-ieee802-fcc-nprm-20-133-70-80-90ghz-bands-expand-access.doc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8/dcn/20/18-20-0105-01-0000-introduction-to-fcc-20-76-a1-modernizing-and-expanding-access-to-the-70-80-90-ghz-bands.pptx" TargetMode="External"/><Relationship Id="rId7" Type="http://schemas.openxmlformats.org/officeDocument/2006/relationships/hyperlink" Target="https://urldefense.com/v3/__https:/www.federalregister.gov/d/2020-14064?utm_medium=email&amp;utm_campaign=subscription*mailing*list&amp;utm_source=federalregister.gov__;Kys!!F7jv3iA!nIcp48IVEbmOjFtfVgW6hZlsx465QVQqCgqcvGnho_5_9iusXKvmDnxJ447oinZQTg$"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s://urldefense.com/v3/__https:/www.govinfo.gov/content/pkg/FR-2020-07-06/pdf/2020-14064.pdf?utm_campaign=subscription*mailing*list&amp;utm_source=federalregister.gov&amp;utm_medium=email__;Kys!!F7jv3iA!nIcp48IVEbmOjFtfVgW6hZlsx465QVQqCgqcvGnho_5_9iusXKvmDnxJ444UBbFZGw$" TargetMode="External"/><Relationship Id="rId5" Type="http://schemas.openxmlformats.org/officeDocument/2006/relationships/hyperlink" Target="https://urldefense.com/v3/__https:/www.federalregister.gov/documents/2020/07/06/2020-14064/modernizing-and-expanding-access-to-the-708090-ghz-bands?utm_source=federalregister.gov&amp;utm_medium=email&amp;utm_campaign=subscription*mailing*list__;Kys!!F7jv3iA!nIcp48IVEbmOjFtfVgW6hZlsx465QVQqCgqcvGnho_5_9iusXKvmDnxJ446zt_D9dA$" TargetMode="External"/><Relationship Id="rId4" Type="http://schemas.openxmlformats.org/officeDocument/2006/relationships/hyperlink" Target="https://www.fcc.gov/ecfs/search/filings?proceedings_name=20-133&amp;sort=date_disseminated,DES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a:extLst>
              <a:ext uri="{FF2B5EF4-FFF2-40B4-BE49-F238E27FC236}">
                <a16:creationId xmlns:a16="http://schemas.microsoft.com/office/drawing/2014/main" id="{89C2EE43-12A8-456C-9958-22932EB0939D}"/>
              </a:ext>
            </a:extLst>
          </p:cNvPr>
          <p:cNvSpPr txBox="1">
            <a:spLocks noChangeArrowheads="1"/>
          </p:cNvSpPr>
          <p:nvPr/>
        </p:nvSpPr>
        <p:spPr bwMode="auto">
          <a:xfrm>
            <a:off x="228600" y="2081213"/>
            <a:ext cx="8458200" cy="722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a:lstStyle>
          <a:p>
            <a:br>
              <a:rPr lang="en-US" sz="3200" dirty="0"/>
            </a:br>
            <a:r>
              <a:rPr lang="en-US" sz="2800" dirty="0">
                <a:latin typeface="Consolas" panose="020B0609020204030204" pitchFamily="49" charset="0"/>
              </a:rPr>
              <a:t>Motion – Approve  FCC NPRM Comments on</a:t>
            </a:r>
          </a:p>
          <a:p>
            <a:r>
              <a:rPr lang="en-US" altLang="en-US" sz="2800" dirty="0">
                <a:solidFill>
                  <a:schemeClr val="tx1"/>
                </a:solidFill>
                <a:latin typeface="Consolas" panose="020B0609020204030204" pitchFamily="49" charset="0"/>
              </a:rPr>
              <a:t>Modernizing 70-80-90GHz bands</a:t>
            </a:r>
          </a:p>
        </p:txBody>
      </p:sp>
      <p:sp>
        <p:nvSpPr>
          <p:cNvPr id="7" name="Rectangle 5">
            <a:extLst>
              <a:ext uri="{FF2B5EF4-FFF2-40B4-BE49-F238E27FC236}">
                <a16:creationId xmlns:a16="http://schemas.microsoft.com/office/drawing/2014/main" id="{3F94278E-53ED-4FDE-8EFC-FCF4C6BB5B6F}"/>
              </a:ext>
            </a:extLst>
          </p:cNvPr>
          <p:cNvSpPr txBox="1">
            <a:spLocks noChangeArrowheads="1"/>
          </p:cNvSpPr>
          <p:nvPr/>
        </p:nvSpPr>
        <p:spPr bwMode="auto">
          <a:xfrm>
            <a:off x="1371600" y="3908425"/>
            <a:ext cx="64008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80000"/>
              </a:lnSpc>
            </a:pPr>
            <a:r>
              <a:rPr lang="en-US" altLang="en-US" sz="2000" dirty="0">
                <a:latin typeface="Consolas" panose="020B0609020204030204" pitchFamily="49" charset="0"/>
              </a:rPr>
              <a:t>Jay Holcomb</a:t>
            </a:r>
          </a:p>
          <a:p>
            <a:pPr algn="ctr">
              <a:lnSpc>
                <a:spcPct val="80000"/>
              </a:lnSpc>
            </a:pPr>
            <a:r>
              <a:rPr lang="en-US" altLang="en-US" sz="2000" dirty="0">
                <a:latin typeface="Consolas" panose="020B0609020204030204" pitchFamily="49" charset="0"/>
              </a:rPr>
              <a:t>802.18 / RR-TAG - Chair</a:t>
            </a:r>
          </a:p>
          <a:p>
            <a:pPr algn="ctr">
              <a:lnSpc>
                <a:spcPct val="80000"/>
              </a:lnSpc>
            </a:pPr>
            <a:r>
              <a:rPr lang="en-US" altLang="en-US" sz="2000" dirty="0">
                <a:latin typeface="Consolas" panose="020B0609020204030204" pitchFamily="49" charset="0"/>
                <a:hlinkClick r:id="rId3"/>
              </a:rPr>
              <a:t>jholcomb@ieee.org</a:t>
            </a:r>
            <a:r>
              <a:rPr lang="en-US" altLang="en-US" sz="2000" dirty="0">
                <a:latin typeface="Consolas" panose="020B0609020204030204" pitchFamily="49" charset="0"/>
              </a:rPr>
              <a:t> </a:t>
            </a:r>
          </a:p>
          <a:p>
            <a:pPr algn="ctr">
              <a:lnSpc>
                <a:spcPct val="80000"/>
              </a:lnSpc>
            </a:pPr>
            <a:r>
              <a:rPr lang="en-US" altLang="en-US" sz="2000" dirty="0">
                <a:latin typeface="Consolas" panose="020B0609020204030204" pitchFamily="49" charset="0"/>
              </a:rPr>
              <a:t>24 July 2020</a:t>
            </a:r>
          </a:p>
        </p:txBody>
      </p:sp>
    </p:spTree>
    <p:extLst>
      <p:ext uri="{BB962C8B-B14F-4D97-AF65-F5344CB8AC3E}">
        <p14:creationId xmlns:p14="http://schemas.microsoft.com/office/powerpoint/2010/main" val="870771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B5E530-3A97-45FD-8582-310D7BF98621}"/>
              </a:ext>
            </a:extLst>
          </p:cNvPr>
          <p:cNvSpPr>
            <a:spLocks noGrp="1"/>
          </p:cNvSpPr>
          <p:nvPr>
            <p:ph idx="1"/>
          </p:nvPr>
        </p:nvSpPr>
        <p:spPr>
          <a:xfrm>
            <a:off x="250824" y="1371600"/>
            <a:ext cx="8588375" cy="5029200"/>
          </a:xfrm>
        </p:spPr>
        <p:txBody>
          <a:bodyPr/>
          <a:lstStyle/>
          <a:p>
            <a:pPr marL="342900" marR="0" lvl="0" indent="-342900">
              <a:spcBef>
                <a:spcPts val="0"/>
              </a:spcBef>
              <a:spcAft>
                <a:spcPts val="0"/>
              </a:spcAft>
              <a:buFont typeface="Times New Roman" panose="02020603050405020304" pitchFamily="18" charset="0"/>
              <a:buChar char="•"/>
              <a:tabLst>
                <a:tab pos="457200" algn="l"/>
              </a:tabLst>
            </a:pPr>
            <a:r>
              <a:rPr lang="en-US" sz="1800" b="1" u="sng" dirty="0">
                <a:solidFill>
                  <a:srgbClr val="000000"/>
                </a:solidFill>
                <a:effectLst/>
                <a:latin typeface="Consolas" panose="020B0609020204030204" pitchFamily="49" charset="0"/>
                <a:ea typeface="Calibri" panose="020F0502020204030204" pitchFamily="34" charset="0"/>
              </a:rPr>
              <a:t>Motion:</a:t>
            </a:r>
            <a:r>
              <a:rPr lang="en-US" sz="1800" dirty="0">
                <a:solidFill>
                  <a:srgbClr val="000000"/>
                </a:solidFill>
                <a:effectLst/>
                <a:latin typeface="Consolas" panose="020B0609020204030204" pitchFamily="49" charset="0"/>
                <a:ea typeface="Calibri" panose="020F0502020204030204" pitchFamily="34" charset="0"/>
              </a:rPr>
              <a:t>  Approve comments in </a:t>
            </a:r>
            <a:r>
              <a:rPr lang="en-US" sz="1800" u="sng" dirty="0">
                <a:solidFill>
                  <a:srgbClr val="0563C1"/>
                </a:solidFill>
                <a:effectLst/>
                <a:latin typeface="Consolas" panose="020B0609020204030204" pitchFamily="49" charset="0"/>
                <a:ea typeface="Calibri" panose="020F0502020204030204" pitchFamily="34" charset="0"/>
                <a:hlinkClick r:id="rId2"/>
              </a:rPr>
              <a:t>https://mentor.ieee.org/802.18/dcn/20/18-20-0108-03-0000-comments-ieee802-fcc-nprm-20-133-70-80-90ghz-bands-expand-access.docx</a:t>
            </a:r>
            <a:r>
              <a:rPr lang="en-US" sz="1800" dirty="0">
                <a:solidFill>
                  <a:srgbClr val="000000"/>
                </a:solidFill>
                <a:effectLst/>
                <a:latin typeface="Consolas" panose="020B0609020204030204" pitchFamily="49" charset="0"/>
                <a:ea typeface="Calibri" panose="020F0502020204030204" pitchFamily="34" charset="0"/>
              </a:rPr>
              <a:t>  to FCC NPRM (WT 20-133) on use of the 70/80/90 GHz Bands </a:t>
            </a:r>
            <a:r>
              <a:rPr lang="en-GB" sz="1800" dirty="0">
                <a:solidFill>
                  <a:srgbClr val="000000"/>
                </a:solidFill>
                <a:effectLst/>
                <a:latin typeface="Consolas" panose="020B0609020204030204" pitchFamily="49" charset="0"/>
                <a:ea typeface="Calibri" panose="020F0502020204030204" pitchFamily="34" charset="0"/>
              </a:rPr>
              <a:t>for review and approval by the LMSC (EC) for uploading to the FCC on or before the FCC due date at the time. With the Chair of 802.18 authorized to make editorial changes, as necessary.</a:t>
            </a:r>
            <a:endParaRPr lang="en-US" sz="1800" dirty="0">
              <a:effectLst/>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r>
              <a:rPr lang="en-US" sz="1800" dirty="0">
                <a:latin typeface="Consolas" panose="020B0609020204030204" pitchFamily="49" charset="0"/>
              </a:rPr>
              <a:t>This approval is under LMSC OM “Procedure for communication with government bodies”</a:t>
            </a:r>
          </a:p>
          <a:p>
            <a:pPr marL="685800" lvl="1">
              <a:buFont typeface="Arial" panose="020B0604020202020204" pitchFamily="34" charset="0"/>
              <a:buChar char="•"/>
            </a:pPr>
            <a:r>
              <a:rPr lang="en-US" sz="1800" dirty="0">
                <a:latin typeface="Consolas" panose="020B0609020204030204" pitchFamily="49" charset="0"/>
              </a:rPr>
              <a:t>Move:		Jay Holcomb  (Itron)</a:t>
            </a:r>
          </a:p>
          <a:p>
            <a:pPr marL="685800" lvl="1">
              <a:buFont typeface="Arial" panose="020B0604020202020204" pitchFamily="34" charset="0"/>
              <a:buChar char="•"/>
            </a:pPr>
            <a:r>
              <a:rPr lang="en-US" sz="1800" dirty="0">
                <a:latin typeface="Consolas" panose="020B0609020204030204" pitchFamily="49" charset="0"/>
              </a:rPr>
              <a:t>Second:		</a:t>
            </a:r>
            <a:r>
              <a:rPr lang="en-US" sz="1800">
                <a:latin typeface="Consolas" panose="020B0609020204030204" pitchFamily="49" charset="0"/>
              </a:rPr>
              <a:t>Dorothy Stanley (HPE)</a:t>
            </a:r>
            <a:endParaRPr lang="en-US" sz="1800" dirty="0">
              <a:latin typeface="Consolas" panose="020B0609020204030204" pitchFamily="49" charset="0"/>
            </a:endParaRPr>
          </a:p>
          <a:p>
            <a:pPr marL="685800" lvl="1">
              <a:buFont typeface="Arial" panose="020B0604020202020204" pitchFamily="34" charset="0"/>
              <a:buChar char="•"/>
            </a:pPr>
            <a:r>
              <a:rPr lang="en-US" sz="1800" dirty="0">
                <a:latin typeface="Consolas" panose="020B0609020204030204" pitchFamily="49" charset="0"/>
              </a:rPr>
              <a:t>Y/N/A:    	_______</a:t>
            </a:r>
          </a:p>
          <a:p>
            <a:endParaRPr lang="en-US" sz="1800" dirty="0">
              <a:latin typeface="Consolas" panose="020B0609020204030204" pitchFamily="49" charset="0"/>
            </a:endParaRPr>
          </a:p>
          <a:p>
            <a:pPr marL="0" indent="0">
              <a:buNone/>
            </a:pPr>
            <a:r>
              <a:rPr lang="en-US" sz="1800" u="sng" dirty="0">
                <a:latin typeface="Consolas" panose="020B0609020204030204" pitchFamily="49" charset="0"/>
              </a:rPr>
              <a:t>Background Information</a:t>
            </a:r>
          </a:p>
          <a:p>
            <a:r>
              <a:rPr lang="en-US" sz="1600" dirty="0">
                <a:latin typeface="Consolas" panose="020B0609020204030204" pitchFamily="49" charset="0"/>
              </a:rPr>
              <a:t>In the RR_TAG:  (y/n/a/</a:t>
            </a:r>
            <a:r>
              <a:rPr lang="en-US" sz="1600" dirty="0" err="1">
                <a:latin typeface="Consolas" panose="020B0609020204030204" pitchFamily="49" charset="0"/>
              </a:rPr>
              <a:t>dnv</a:t>
            </a:r>
            <a:r>
              <a:rPr lang="en-US" sz="1600" dirty="0">
                <a:latin typeface="Consolas" panose="020B0609020204030204" pitchFamily="49" charset="0"/>
              </a:rPr>
              <a:t>): 17 / 0 / 1 / 3;  (23Jul20-webex poll)</a:t>
            </a:r>
          </a:p>
          <a:p>
            <a:pPr marL="0" indent="0">
              <a:buNone/>
            </a:pPr>
            <a:endParaRPr lang="en-US" sz="1800" dirty="0">
              <a:latin typeface="Consolas" panose="020B0609020204030204" pitchFamily="49" charset="0"/>
            </a:endParaRPr>
          </a:p>
          <a:p>
            <a:pPr lvl="1">
              <a:buFontTx/>
              <a:buChar char="-"/>
            </a:pPr>
            <a:endParaRPr lang="en-US" sz="1800" dirty="0"/>
          </a:p>
        </p:txBody>
      </p:sp>
      <p:sp>
        <p:nvSpPr>
          <p:cNvPr id="6" name="Title 1">
            <a:extLst>
              <a:ext uri="{FF2B5EF4-FFF2-40B4-BE49-F238E27FC236}">
                <a16:creationId xmlns:a16="http://schemas.microsoft.com/office/drawing/2014/main" id="{773BCBFE-0C52-45E3-9F4D-371641F62B42}"/>
              </a:ext>
            </a:extLst>
          </p:cNvPr>
          <p:cNvSpPr>
            <a:spLocks noGrp="1"/>
          </p:cNvSpPr>
          <p:nvPr>
            <p:ph type="title"/>
          </p:nvPr>
        </p:nvSpPr>
        <p:spPr>
          <a:xfrm>
            <a:off x="228600" y="404813"/>
            <a:ext cx="8534400" cy="792162"/>
          </a:xfrm>
        </p:spPr>
        <p:txBody>
          <a:bodyPr/>
          <a:lstStyle/>
          <a:p>
            <a:r>
              <a:rPr lang="en-US" sz="2800" dirty="0">
                <a:latin typeface="Consolas" panose="020B0609020204030204" pitchFamily="49" charset="0"/>
              </a:rPr>
              <a:t>Motion – Approve  FCC NPRM Comments on</a:t>
            </a:r>
            <a:br>
              <a:rPr lang="en-US" sz="2800" dirty="0">
                <a:latin typeface="Consolas" panose="020B0609020204030204" pitchFamily="49" charset="0"/>
              </a:rPr>
            </a:br>
            <a:r>
              <a:rPr lang="en-US" altLang="en-US" sz="2800" dirty="0">
                <a:solidFill>
                  <a:schemeClr val="tx1"/>
                </a:solidFill>
                <a:latin typeface="Consolas" panose="020B0609020204030204" pitchFamily="49" charset="0"/>
              </a:rPr>
              <a:t>Modernizing 70-80-90GHz bands</a:t>
            </a:r>
          </a:p>
        </p:txBody>
      </p:sp>
    </p:spTree>
    <p:extLst>
      <p:ext uri="{BB962C8B-B14F-4D97-AF65-F5344CB8AC3E}">
        <p14:creationId xmlns:p14="http://schemas.microsoft.com/office/powerpoint/2010/main" val="3888574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A7948-F264-4120-A662-0508DD24576E}"/>
              </a:ext>
            </a:extLst>
          </p:cNvPr>
          <p:cNvSpPr>
            <a:spLocks noGrp="1"/>
          </p:cNvSpPr>
          <p:nvPr>
            <p:ph type="title"/>
          </p:nvPr>
        </p:nvSpPr>
        <p:spPr>
          <a:xfrm>
            <a:off x="228600" y="404813"/>
            <a:ext cx="8534400" cy="792162"/>
          </a:xfrm>
        </p:spPr>
        <p:txBody>
          <a:bodyPr/>
          <a:lstStyle/>
          <a:p>
            <a:r>
              <a:rPr lang="en-US" sz="2800" dirty="0">
                <a:latin typeface="Consolas" panose="020B0609020204030204" pitchFamily="49" charset="0"/>
              </a:rPr>
              <a:t>Motion – Approve  FCC NPRM Comments on</a:t>
            </a:r>
            <a:br>
              <a:rPr lang="en-US" sz="2800" dirty="0">
                <a:latin typeface="Consolas" panose="020B0609020204030204" pitchFamily="49" charset="0"/>
              </a:rPr>
            </a:br>
            <a:r>
              <a:rPr lang="en-US" altLang="en-US" sz="2800" dirty="0">
                <a:solidFill>
                  <a:schemeClr val="tx1"/>
                </a:solidFill>
                <a:latin typeface="Consolas" panose="020B0609020204030204" pitchFamily="49" charset="0"/>
              </a:rPr>
              <a:t>Modernizing 70-80-90GHz bands</a:t>
            </a:r>
            <a:endParaRPr lang="en-US" sz="2800" dirty="0"/>
          </a:p>
        </p:txBody>
      </p:sp>
      <p:sp>
        <p:nvSpPr>
          <p:cNvPr id="3" name="Content Placeholder 2">
            <a:extLst>
              <a:ext uri="{FF2B5EF4-FFF2-40B4-BE49-F238E27FC236}">
                <a16:creationId xmlns:a16="http://schemas.microsoft.com/office/drawing/2014/main" id="{86B5E530-3A97-45FD-8582-310D7BF98621}"/>
              </a:ext>
            </a:extLst>
          </p:cNvPr>
          <p:cNvSpPr>
            <a:spLocks noGrp="1"/>
          </p:cNvSpPr>
          <p:nvPr>
            <p:ph idx="1"/>
          </p:nvPr>
        </p:nvSpPr>
        <p:spPr>
          <a:xfrm>
            <a:off x="250824" y="1371600"/>
            <a:ext cx="8588375" cy="5029200"/>
          </a:xfrm>
        </p:spPr>
        <p:txBody>
          <a:bodyPr/>
          <a:lstStyle/>
          <a:p>
            <a:pPr marL="0" indent="0">
              <a:buNone/>
            </a:pPr>
            <a:endParaRPr lang="en-US" sz="1800" u="sng" dirty="0"/>
          </a:p>
          <a:p>
            <a:pPr marL="0" indent="0">
              <a:buNone/>
            </a:pPr>
            <a:r>
              <a:rPr lang="en-US" sz="1800" u="sng" dirty="0">
                <a:latin typeface="Consolas" panose="020B0609020204030204" pitchFamily="49" charset="0"/>
              </a:rPr>
              <a:t>Additional Background Information</a:t>
            </a:r>
          </a:p>
          <a:p>
            <a:endParaRPr lang="en-US" sz="1800" dirty="0">
              <a:latin typeface="Consolas" panose="020B0609020204030204" pitchFamily="49" charset="0"/>
            </a:endParaRPr>
          </a:p>
          <a:p>
            <a:pPr marL="0" marR="0">
              <a:spcBef>
                <a:spcPts val="0"/>
              </a:spcBef>
              <a:spcAft>
                <a:spcPts val="0"/>
              </a:spcAft>
            </a:pPr>
            <a:r>
              <a:rPr lang="en-US" sz="1800" b="1" dirty="0">
                <a:effectLst/>
                <a:latin typeface="Consolas" panose="020B0609020204030204" pitchFamily="49" charset="0"/>
              </a:rPr>
              <a:t>The NPRM:</a:t>
            </a:r>
            <a:endParaRPr lang="en-US" sz="1100" dirty="0">
              <a:effectLst/>
              <a:latin typeface="Consolas" panose="020B0609020204030204" pitchFamily="49" charset="0"/>
            </a:endParaRPr>
          </a:p>
          <a:p>
            <a:pPr marL="342900" marR="0" lvl="0" indent="-342900">
              <a:spcBef>
                <a:spcPts val="0"/>
              </a:spcBef>
              <a:spcAft>
                <a:spcPts val="0"/>
              </a:spcAft>
              <a:buFont typeface="Arial" panose="020B0604020202020204" pitchFamily="34" charset="0"/>
              <a:buChar char="•"/>
            </a:pPr>
            <a:r>
              <a:rPr lang="en-US" sz="1800" u="sng" dirty="0">
                <a:solidFill>
                  <a:srgbClr val="0563C1"/>
                </a:solidFill>
                <a:effectLst/>
                <a:latin typeface="Consolas" panose="020B0609020204030204" pitchFamily="49" charset="0"/>
                <a:cs typeface="Times New Roman" panose="02020603050405020304" pitchFamily="18" charset="0"/>
                <a:hlinkClick r:id="rId3"/>
              </a:rPr>
              <a:t>https://mentor.ieee.org/802.18/dcn/20/18-20-0105-01-0000-introduction-to-fcc-20-76-a1-modernizing-and-expanding-access-to-the-70-80-90-ghz-bands.pptx</a:t>
            </a:r>
            <a:r>
              <a:rPr lang="en-US" sz="1800" dirty="0">
                <a:effectLst/>
                <a:latin typeface="Consolas" panose="020B0609020204030204" pitchFamily="49" charset="0"/>
                <a:cs typeface="Times New Roman" panose="02020603050405020304" pitchFamily="18" charset="0"/>
              </a:rPr>
              <a:t> </a:t>
            </a:r>
            <a:endParaRPr lang="en-US" sz="1100" dirty="0">
              <a:effectLst/>
              <a:latin typeface="Consolas" panose="020B0609020204030204" pitchFamily="49" charset="0"/>
              <a:cs typeface="Times New Roman" panose="02020603050405020304" pitchFamily="18" charset="0"/>
            </a:endParaRPr>
          </a:p>
          <a:p>
            <a:pPr marL="0" marR="0">
              <a:spcBef>
                <a:spcPts val="0"/>
              </a:spcBef>
              <a:spcAft>
                <a:spcPts val="0"/>
              </a:spcAft>
            </a:pPr>
            <a:r>
              <a:rPr lang="en-US" sz="1800" dirty="0">
                <a:effectLst/>
                <a:latin typeface="Consolas" panose="020B0609020204030204" pitchFamily="49" charset="0"/>
              </a:rPr>
              <a:t> </a:t>
            </a:r>
            <a:endParaRPr lang="en-US" sz="1100" dirty="0">
              <a:effectLst/>
              <a:latin typeface="Consolas" panose="020B0609020204030204" pitchFamily="49" charset="0"/>
            </a:endParaRPr>
          </a:p>
          <a:p>
            <a:pPr marL="0" marR="0">
              <a:spcBef>
                <a:spcPts val="0"/>
              </a:spcBef>
              <a:spcAft>
                <a:spcPts val="0"/>
              </a:spcAft>
            </a:pPr>
            <a:r>
              <a:rPr lang="en-US" sz="1800" b="1" dirty="0">
                <a:effectLst/>
                <a:latin typeface="Consolas" panose="020B0609020204030204" pitchFamily="49" charset="0"/>
              </a:rPr>
              <a:t>The Proceeding WT 20-133:</a:t>
            </a:r>
            <a:endParaRPr lang="en-US" sz="1100" dirty="0">
              <a:effectLst/>
              <a:latin typeface="Consolas" panose="020B0609020204030204" pitchFamily="49" charset="0"/>
            </a:endParaRPr>
          </a:p>
          <a:p>
            <a:pPr marL="342900" marR="0" lvl="0" indent="-342900">
              <a:spcBef>
                <a:spcPts val="0"/>
              </a:spcBef>
              <a:spcAft>
                <a:spcPts val="0"/>
              </a:spcAft>
              <a:buFont typeface="Arial" panose="020B0604020202020204" pitchFamily="34" charset="0"/>
              <a:buChar char="•"/>
            </a:pPr>
            <a:r>
              <a:rPr lang="en-US" sz="1800" u="sng" dirty="0">
                <a:solidFill>
                  <a:srgbClr val="0563C1"/>
                </a:solidFill>
                <a:effectLst/>
                <a:latin typeface="Consolas" panose="020B0609020204030204" pitchFamily="49" charset="0"/>
                <a:cs typeface="Times New Roman" panose="02020603050405020304" pitchFamily="18" charset="0"/>
                <a:hlinkClick r:id="rId4"/>
              </a:rPr>
              <a:t>https://www.fcc.gov/ecfs/search/filings?proceedings_name=20-133&amp;sort=date_disseminated,DESC</a:t>
            </a:r>
            <a:endParaRPr lang="en-US" sz="1800" u="sng" dirty="0">
              <a:solidFill>
                <a:srgbClr val="0563C1"/>
              </a:solidFill>
              <a:effectLst/>
              <a:latin typeface="Consolas" panose="020B0609020204030204" pitchFamily="49"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pPr>
            <a:endParaRPr lang="en-US" sz="1800" u="sng" dirty="0">
              <a:solidFill>
                <a:srgbClr val="0563C1"/>
              </a:solidFill>
              <a:latin typeface="Consolas" panose="020B0609020204030204" pitchFamily="49"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pPr>
            <a:endParaRPr lang="en-US" sz="1800" u="sng" dirty="0">
              <a:solidFill>
                <a:srgbClr val="0563C1"/>
              </a:solidFill>
              <a:latin typeface="Consolas" panose="020B0609020204030204" pitchFamily="49" charset="0"/>
              <a:cs typeface="Times New Roman" panose="02020603050405020304" pitchFamily="18" charset="0"/>
            </a:endParaRPr>
          </a:p>
          <a:p>
            <a:pPr>
              <a:spcBef>
                <a:spcPts val="0"/>
              </a:spcBef>
              <a:spcAft>
                <a:spcPts val="0"/>
              </a:spcAft>
              <a:buFont typeface="Arial" panose="020B0604020202020204" pitchFamily="34" charset="0"/>
              <a:buChar char="•"/>
            </a:pPr>
            <a:r>
              <a:rPr lang="en-US" sz="1800" b="1" dirty="0">
                <a:effectLst/>
                <a:latin typeface="Consolas" panose="020B0609020204030204" pitchFamily="49" charset="0"/>
                <a:ea typeface="Times New Roman" panose="02020603050405020304" pitchFamily="18" charset="0"/>
              </a:rPr>
              <a:t>FR Document:</a:t>
            </a:r>
            <a:r>
              <a:rPr lang="en-US" sz="1800" dirty="0">
                <a:solidFill>
                  <a:srgbClr val="000000"/>
                </a:solidFill>
                <a:effectLst/>
                <a:latin typeface="Consolas" panose="020B0609020204030204" pitchFamily="49" charset="0"/>
                <a:ea typeface="Times New Roman" panose="02020603050405020304" pitchFamily="18" charset="0"/>
              </a:rPr>
              <a:t> </a:t>
            </a:r>
            <a:r>
              <a:rPr lang="en-US" sz="1800" u="sng" dirty="0">
                <a:solidFill>
                  <a:srgbClr val="3071A9"/>
                </a:solidFill>
                <a:effectLst/>
                <a:latin typeface="Consolas" panose="020B0609020204030204" pitchFamily="49" charset="0"/>
                <a:ea typeface="Times New Roman" panose="02020603050405020304" pitchFamily="18" charset="0"/>
                <a:hlinkClick r:id="rId5"/>
              </a:rPr>
              <a:t>2020-14064</a:t>
            </a:r>
            <a:r>
              <a:rPr lang="en-US" sz="1800" dirty="0">
                <a:solidFill>
                  <a:srgbClr val="000000"/>
                </a:solidFill>
                <a:effectLst/>
                <a:latin typeface="Consolas" panose="020B0609020204030204" pitchFamily="49" charset="0"/>
                <a:ea typeface="Times New Roman" panose="02020603050405020304" pitchFamily="18" charset="0"/>
              </a:rPr>
              <a:t>   </a:t>
            </a:r>
            <a:r>
              <a:rPr lang="en-US" sz="1800" b="1" dirty="0">
                <a:solidFill>
                  <a:srgbClr val="000000"/>
                </a:solidFill>
                <a:effectLst/>
                <a:latin typeface="Consolas" panose="020B0609020204030204" pitchFamily="49" charset="0"/>
                <a:ea typeface="Times New Roman" panose="02020603050405020304" pitchFamily="18" charset="0"/>
              </a:rPr>
              <a:t>Citation:</a:t>
            </a:r>
            <a:r>
              <a:rPr lang="en-US" sz="1800" dirty="0">
                <a:solidFill>
                  <a:srgbClr val="000000"/>
                </a:solidFill>
                <a:effectLst/>
                <a:latin typeface="Consolas" panose="020B0609020204030204" pitchFamily="49" charset="0"/>
                <a:ea typeface="Times New Roman" panose="02020603050405020304" pitchFamily="18" charset="0"/>
              </a:rPr>
              <a:t> 85 FR 40168   </a:t>
            </a:r>
            <a:r>
              <a:rPr lang="en-US" sz="1800" b="0" u="sng" dirty="0">
                <a:solidFill>
                  <a:srgbClr val="3071A9"/>
                </a:solidFill>
                <a:effectLst/>
                <a:latin typeface="Consolas" panose="020B0609020204030204" pitchFamily="49" charset="0"/>
                <a:ea typeface="Times New Roman" panose="02020603050405020304" pitchFamily="18" charset="0"/>
                <a:hlinkClick r:id="rId6"/>
              </a:rPr>
              <a:t>PDF</a:t>
            </a:r>
            <a:r>
              <a:rPr lang="en-US" sz="1800" b="1" dirty="0">
                <a:solidFill>
                  <a:srgbClr val="000000"/>
                </a:solidFill>
                <a:effectLst/>
                <a:latin typeface="Consolas" panose="020B0609020204030204" pitchFamily="49" charset="0"/>
                <a:ea typeface="Times New Roman" panose="02020603050405020304" pitchFamily="18" charset="0"/>
              </a:rPr>
              <a:t> </a:t>
            </a:r>
            <a:r>
              <a:rPr lang="en-US" sz="1800" dirty="0">
                <a:solidFill>
                  <a:srgbClr val="000000"/>
                </a:solidFill>
                <a:effectLst/>
                <a:latin typeface="Consolas" panose="020B0609020204030204" pitchFamily="49" charset="0"/>
                <a:ea typeface="Times New Roman" panose="02020603050405020304" pitchFamily="18" charset="0"/>
              </a:rPr>
              <a:t>Pages 40168-40181 </a:t>
            </a:r>
            <a:r>
              <a:rPr lang="en-US" sz="1800" i="1" dirty="0">
                <a:solidFill>
                  <a:srgbClr val="000000"/>
                </a:solidFill>
                <a:effectLst/>
                <a:latin typeface="Consolas" panose="020B0609020204030204" pitchFamily="49" charset="0"/>
                <a:ea typeface="Times New Roman" panose="02020603050405020304" pitchFamily="18" charset="0"/>
              </a:rPr>
              <a:t>(14 pages)</a:t>
            </a:r>
            <a:r>
              <a:rPr lang="en-US" sz="1800" dirty="0">
                <a:solidFill>
                  <a:srgbClr val="000000"/>
                </a:solidFill>
                <a:effectLst/>
                <a:latin typeface="Consolas" panose="020B0609020204030204" pitchFamily="49" charset="0"/>
                <a:ea typeface="Times New Roman" panose="02020603050405020304" pitchFamily="18" charset="0"/>
              </a:rPr>
              <a:t>  </a:t>
            </a:r>
            <a:r>
              <a:rPr lang="en-US" sz="1800" b="0" u="sng" dirty="0">
                <a:solidFill>
                  <a:srgbClr val="3071A9"/>
                </a:solidFill>
                <a:effectLst/>
                <a:latin typeface="Consolas" panose="020B0609020204030204" pitchFamily="49" charset="0"/>
                <a:ea typeface="Times New Roman" panose="02020603050405020304" pitchFamily="18" charset="0"/>
                <a:hlinkClick r:id="rId7"/>
              </a:rPr>
              <a:t>Permalink</a:t>
            </a:r>
            <a:r>
              <a:rPr lang="en-US" sz="1800" b="1" dirty="0">
                <a:solidFill>
                  <a:srgbClr val="000000"/>
                </a:solidFill>
                <a:effectLst/>
                <a:latin typeface="Consolas" panose="020B0609020204030204" pitchFamily="49" charset="0"/>
                <a:ea typeface="Times New Roman" panose="02020603050405020304" pitchFamily="18" charset="0"/>
              </a:rPr>
              <a:t> </a:t>
            </a:r>
            <a:endParaRPr lang="en-US" sz="1800" dirty="0">
              <a:effectLst/>
              <a:latin typeface="Consolas" panose="020B0609020204030204" pitchFamily="49" charset="0"/>
              <a:ea typeface="Calibri" panose="020F0502020204030204" pitchFamily="34" charset="0"/>
            </a:endParaRPr>
          </a:p>
          <a:p>
            <a:pPr marL="342900" marR="0" lvl="0" indent="-342900">
              <a:spcBef>
                <a:spcPts val="0"/>
              </a:spcBef>
              <a:spcAft>
                <a:spcPts val="0"/>
              </a:spcAft>
              <a:buFont typeface="Arial" panose="020B0604020202020204" pitchFamily="34" charset="0"/>
              <a:buChar char="•"/>
            </a:pPr>
            <a:r>
              <a:rPr lang="en-US" sz="1800" u="sng" dirty="0">
                <a:effectLst/>
                <a:latin typeface="Consolas" panose="020B0609020204030204" pitchFamily="49" charset="0"/>
                <a:cs typeface="Times New Roman" panose="02020603050405020304" pitchFamily="18" charset="0"/>
              </a:rPr>
              <a:t>Comment current due date is Wednesday 05 August 2020</a:t>
            </a:r>
          </a:p>
          <a:p>
            <a:pPr marL="342900" marR="0" lvl="0" indent="-342900">
              <a:spcBef>
                <a:spcPts val="0"/>
              </a:spcBef>
              <a:spcAft>
                <a:spcPts val="0"/>
              </a:spcAft>
              <a:buFont typeface="Arial" panose="020B0604020202020204" pitchFamily="34" charset="0"/>
              <a:buChar char="•"/>
            </a:pPr>
            <a:r>
              <a:rPr lang="en-US" sz="1800" u="sng" dirty="0">
                <a:latin typeface="Consolas" panose="020B0609020204030204" pitchFamily="49" charset="0"/>
                <a:cs typeface="Times New Roman" panose="02020603050405020304" pitchFamily="18" charset="0"/>
              </a:rPr>
              <a:t>Reply Comment current due date is 04 Sept 2020.</a:t>
            </a:r>
            <a:endParaRPr lang="en-US" sz="1100" dirty="0">
              <a:effectLst/>
              <a:latin typeface="Consolas" panose="020B0609020204030204" pitchFamily="49" charset="0"/>
              <a:cs typeface="Times New Roman" panose="02020603050405020304" pitchFamily="18" charset="0"/>
            </a:endParaRPr>
          </a:p>
        </p:txBody>
      </p:sp>
    </p:spTree>
    <p:extLst>
      <p:ext uri="{BB962C8B-B14F-4D97-AF65-F5344CB8AC3E}">
        <p14:creationId xmlns:p14="http://schemas.microsoft.com/office/powerpoint/2010/main" val="3123762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A7948-F264-4120-A662-0508DD24576E}"/>
              </a:ext>
            </a:extLst>
          </p:cNvPr>
          <p:cNvSpPr>
            <a:spLocks noGrp="1"/>
          </p:cNvSpPr>
          <p:nvPr>
            <p:ph type="title"/>
          </p:nvPr>
        </p:nvSpPr>
        <p:spPr>
          <a:xfrm>
            <a:off x="228600" y="404813"/>
            <a:ext cx="8534400" cy="792162"/>
          </a:xfrm>
        </p:spPr>
        <p:txBody>
          <a:bodyPr/>
          <a:lstStyle/>
          <a:p>
            <a:r>
              <a:rPr lang="en-US" sz="2800" dirty="0">
                <a:latin typeface="Consolas" panose="020B0609020204030204" pitchFamily="49" charset="0"/>
              </a:rPr>
              <a:t>Motion – Approve  FCC NPRM Comments on</a:t>
            </a:r>
            <a:br>
              <a:rPr lang="en-US" sz="2800" dirty="0">
                <a:latin typeface="Consolas" panose="020B0609020204030204" pitchFamily="49" charset="0"/>
              </a:rPr>
            </a:br>
            <a:r>
              <a:rPr lang="en-US" altLang="en-US" sz="2800" dirty="0">
                <a:solidFill>
                  <a:schemeClr val="tx1"/>
                </a:solidFill>
                <a:latin typeface="Consolas" panose="020B0609020204030204" pitchFamily="49" charset="0"/>
              </a:rPr>
              <a:t>Modernizing 70-80-90GHz bands</a:t>
            </a:r>
            <a:endParaRPr lang="en-US" sz="2800" dirty="0"/>
          </a:p>
        </p:txBody>
      </p:sp>
      <p:sp>
        <p:nvSpPr>
          <p:cNvPr id="3" name="Content Placeholder 2">
            <a:extLst>
              <a:ext uri="{FF2B5EF4-FFF2-40B4-BE49-F238E27FC236}">
                <a16:creationId xmlns:a16="http://schemas.microsoft.com/office/drawing/2014/main" id="{86B5E530-3A97-45FD-8582-310D7BF98621}"/>
              </a:ext>
            </a:extLst>
          </p:cNvPr>
          <p:cNvSpPr>
            <a:spLocks noGrp="1"/>
          </p:cNvSpPr>
          <p:nvPr>
            <p:ph idx="1"/>
          </p:nvPr>
        </p:nvSpPr>
        <p:spPr>
          <a:xfrm>
            <a:off x="250824" y="1371600"/>
            <a:ext cx="8588375" cy="5029200"/>
          </a:xfrm>
        </p:spPr>
        <p:txBody>
          <a:bodyPr/>
          <a:lstStyle/>
          <a:p>
            <a:pPr marL="0" indent="0">
              <a:buNone/>
            </a:pPr>
            <a:r>
              <a:rPr lang="en-US" sz="1600" u="sng" dirty="0">
                <a:latin typeface="Consolas" panose="020B0609020204030204" pitchFamily="49" charset="0"/>
              </a:rPr>
              <a:t>Additional Background Information</a:t>
            </a:r>
          </a:p>
          <a:p>
            <a:r>
              <a:rPr lang="en-US" sz="1400" b="0" dirty="0">
                <a:solidFill>
                  <a:srgbClr val="000000"/>
                </a:solidFill>
                <a:effectLst/>
                <a:latin typeface="Consolas" panose="020B0609020204030204" pitchFamily="49" charset="0"/>
                <a:ea typeface="Times New Roman" panose="02020603050405020304" pitchFamily="18" charset="0"/>
              </a:rPr>
              <a:t>Abstract: In this document, the Commission </a:t>
            </a:r>
            <a:r>
              <a:rPr lang="en-US" sz="1400" i="1" u="sng" dirty="0">
                <a:solidFill>
                  <a:srgbClr val="000000"/>
                </a:solidFill>
                <a:effectLst/>
                <a:latin typeface="Consolas" panose="020B0609020204030204" pitchFamily="49" charset="0"/>
                <a:ea typeface="Times New Roman" panose="02020603050405020304" pitchFamily="18" charset="0"/>
              </a:rPr>
              <a:t>seeks comment to explore innovative new uses of the 71-76 GHz</a:t>
            </a:r>
            <a:r>
              <a:rPr lang="en-US" sz="1400" b="0" dirty="0">
                <a:solidFill>
                  <a:srgbClr val="000000"/>
                </a:solidFill>
                <a:effectLst/>
                <a:latin typeface="Consolas" panose="020B0609020204030204" pitchFamily="49" charset="0"/>
                <a:ea typeface="Times New Roman" panose="02020603050405020304" pitchFamily="18" charset="0"/>
              </a:rPr>
              <a:t>, 81-86 GHz, 92-94 GHz, and 94.1-95 GHz bands (collectively, the ``70/80/90 GHz bands''). In particular, the Commission seeks comment on potential rule changes for non-Federal users to facilitate the provision of wireless backhaul for 5G, as well as the deployment of broadband services to aircraft and ships, while protecting incumbent operations in the 70/80/90 GHz bands. The Commission seeks to </a:t>
            </a:r>
            <a:r>
              <a:rPr lang="en-US" sz="1400" b="0" i="0" dirty="0">
                <a:solidFill>
                  <a:srgbClr val="333333"/>
                </a:solidFill>
                <a:effectLst/>
                <a:latin typeface="Consolas" panose="020B0609020204030204" pitchFamily="49" charset="0"/>
              </a:rPr>
              <a:t>promote expanded use of this co-primary millimeter-wave spectrum for a myriad of innovative services by commercial industry, and in particular, the Commission seeks to take advantage of the highly directional signal characteristics of these bands, which may permit the co-existence of multiple types of deployments. The Commission also denies two requests for partial waiver of the antenna standards for the 71-76 and 81-86 GHz bands. Because this is co-primary spectrum for Federal and non-Federal users, the Commission will coordinate any proposed rule changes with the affected agencies and the National Telecommunications and Information Administration (NTIA). This is consistent with established practice, in that, when evaluating any band that includes a shared allocation for Federal use, the FCC will work with NTIA to evaluate potential impacts associated with any new or expanded non-Federal use of shared allocations.</a:t>
            </a:r>
          </a:p>
          <a:p>
            <a:endParaRPr lang="en-US" sz="1800" dirty="0"/>
          </a:p>
        </p:txBody>
      </p:sp>
    </p:spTree>
    <p:extLst>
      <p:ext uri="{BB962C8B-B14F-4D97-AF65-F5344CB8AC3E}">
        <p14:creationId xmlns:p14="http://schemas.microsoft.com/office/powerpoint/2010/main" val="4214982656"/>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IEEE_802_template (1)</Template>
  <TotalTime>1427</TotalTime>
  <Words>546</Words>
  <Application>Microsoft Office PowerPoint</Application>
  <PresentationFormat>On-screen Show (4:3)</PresentationFormat>
  <Paragraphs>35</Paragraphs>
  <Slides>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Consolas</vt:lpstr>
      <vt:lpstr>Times New Roman</vt:lpstr>
      <vt:lpstr>Verdana</vt:lpstr>
      <vt:lpstr>Title slide</vt:lpstr>
      <vt:lpstr>PowerPoint Presentation</vt:lpstr>
      <vt:lpstr>Motion – Approve  FCC NPRM Comments on Modernizing 70-80-90GHz bands</vt:lpstr>
      <vt:lpstr>Motion – Approve  FCC NPRM Comments on Modernizing 70-80-90GHz bands</vt:lpstr>
      <vt:lpstr>Motion – Approve  FCC NPRM Comments on Modernizing 70-80-90GHz bands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Template</dc:title>
  <dc:subject>IEEE 802 March 2011 workshop</dc:subject>
  <dc:creator>John DAmbrosia</dc:creator>
  <cp:lastModifiedBy>Holcomb, Jay</cp:lastModifiedBy>
  <cp:revision>117</cp:revision>
  <dcterms:created xsi:type="dcterms:W3CDTF">2017-02-01T20:21:43Z</dcterms:created>
  <dcterms:modified xsi:type="dcterms:W3CDTF">2020-07-24T16:56:35Z</dcterms:modified>
</cp:coreProperties>
</file>