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323" r:id="rId7"/>
    <p:sldId id="263" r:id="rId8"/>
    <p:sldId id="326" r:id="rId9"/>
    <p:sldId id="332" r:id="rId10"/>
    <p:sldId id="325" r:id="rId11"/>
    <p:sldId id="328" r:id="rId12"/>
    <p:sldId id="312" r:id="rId13"/>
    <p:sldId id="308" r:id="rId14"/>
    <p:sldId id="304" r:id="rId15"/>
    <p:sldId id="303" r:id="rId16"/>
    <p:sldId id="291" r:id="rId17"/>
    <p:sldId id="269" r:id="rId18"/>
    <p:sldId id="330" r:id="rId19"/>
    <p:sldId id="331" r:id="rId20"/>
    <p:sldId id="329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easurer Report" id="{942DF32E-C4DB-4B23-A515-A18105EAC902}">
          <p14:sldIdLst>
            <p14:sldId id="256"/>
            <p14:sldId id="257"/>
            <p14:sldId id="323"/>
            <p14:sldId id="263"/>
            <p14:sldId id="326"/>
            <p14:sldId id="332"/>
          </p14:sldIdLst>
        </p14:section>
        <p14:section name="Meeting Income Report Record" id="{90888863-D814-48AF-89AB-7EB609E9FF5C}">
          <p14:sldIdLst>
            <p14:sldId id="325"/>
            <p14:sldId id="328"/>
            <p14:sldId id="312"/>
            <p14:sldId id="308"/>
            <p14:sldId id="304"/>
            <p14:sldId id="303"/>
            <p14:sldId id="291"/>
          </p14:sldIdLst>
        </p14:section>
        <p14:section name="Historical Attendance" id="{1C4EA2CF-D4AE-4AE5-8C56-BAD4577E2C2B}">
          <p14:sldIdLst>
            <p14:sldId id="269"/>
            <p14:sldId id="330"/>
            <p14:sldId id="331"/>
            <p14:sldId id="3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3BF77-2DED-4A16-8151-2210C373AB7B}" v="6" dt="2020-07-14T02:52:43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4" autoAdjust="0"/>
    <p:restoredTop sz="85938" autoAdjust="0"/>
  </p:normalViewPr>
  <p:slideViewPr>
    <p:cSldViewPr>
      <p:cViewPr varScale="1">
        <p:scale>
          <a:sx n="77" d="100"/>
          <a:sy n="77" d="100"/>
        </p:scale>
        <p:origin x="56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1800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46D93B83-50B1-4CD2-90E6-4ADFAB6BB39F}"/>
    <pc:docChg chg="custSel delSld modSld modMainMaster modSection">
      <pc:chgData name="Jon Rosdahl" userId="2820f357-2dd4-4127-8713-e0bfde0fd756" providerId="ADAL" clId="{46D93B83-50B1-4CD2-90E6-4ADFAB6BB39F}" dt="2020-07-14T02:59:33.684" v="226" actId="313"/>
      <pc:docMkLst>
        <pc:docMk/>
      </pc:docMkLst>
      <pc:sldChg chg="modSp">
        <pc:chgData name="Jon Rosdahl" userId="2820f357-2dd4-4127-8713-e0bfde0fd756" providerId="ADAL" clId="{46D93B83-50B1-4CD2-90E6-4ADFAB6BB39F}" dt="2020-07-14T01:13:05.042" v="4" actId="6549"/>
        <pc:sldMkLst>
          <pc:docMk/>
          <pc:sldMk cId="0" sldId="256"/>
        </pc:sldMkLst>
        <pc:spChg chg="mod">
          <ac:chgData name="Jon Rosdahl" userId="2820f357-2dd4-4127-8713-e0bfde0fd756" providerId="ADAL" clId="{46D93B83-50B1-4CD2-90E6-4ADFAB6BB39F}" dt="2020-07-14T01:12:57.212" v="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46D93B83-50B1-4CD2-90E6-4ADFAB6BB39F}" dt="2020-07-14T01:13:05.042" v="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46D93B83-50B1-4CD2-90E6-4ADFAB6BB39F}" dt="2020-07-14T01:14:49.252" v="14" actId="20577"/>
        <pc:sldMkLst>
          <pc:docMk/>
          <pc:sldMk cId="0" sldId="257"/>
        </pc:sldMkLst>
        <pc:spChg chg="mod">
          <ac:chgData name="Jon Rosdahl" userId="2820f357-2dd4-4127-8713-e0bfde0fd756" providerId="ADAL" clId="{46D93B83-50B1-4CD2-90E6-4ADFAB6BB39F}" dt="2020-07-14T01:14:49.252" v="1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NotesTx">
        <pc:chgData name="Jon Rosdahl" userId="2820f357-2dd4-4127-8713-e0bfde0fd756" providerId="ADAL" clId="{46D93B83-50B1-4CD2-90E6-4ADFAB6BB39F}" dt="2020-07-14T02:57:48.193" v="114" actId="20577"/>
        <pc:sldMkLst>
          <pc:docMk/>
          <pc:sldMk cId="0" sldId="263"/>
        </pc:sldMkLst>
        <pc:graphicFrameChg chg="add mod modGraphic">
          <ac:chgData name="Jon Rosdahl" userId="2820f357-2dd4-4127-8713-e0bfde0fd756" providerId="ADAL" clId="{46D93B83-50B1-4CD2-90E6-4ADFAB6BB39F}" dt="2020-07-14T02:56:32.347" v="79" actId="403"/>
          <ac:graphicFrameMkLst>
            <pc:docMk/>
            <pc:sldMk cId="0" sldId="263"/>
            <ac:graphicFrameMk id="2" creationId="{9D3EA783-8F4B-44CA-B2EF-B4494C6D3CB8}"/>
          </ac:graphicFrameMkLst>
        </pc:graphicFrameChg>
        <pc:graphicFrameChg chg="del">
          <ac:chgData name="Jon Rosdahl" userId="2820f357-2dd4-4127-8713-e0bfde0fd756" providerId="ADAL" clId="{46D93B83-50B1-4CD2-90E6-4ADFAB6BB39F}" dt="2020-07-14T02:46:25.500" v="29" actId="478"/>
          <ac:graphicFrameMkLst>
            <pc:docMk/>
            <pc:sldMk cId="0" sldId="263"/>
            <ac:graphicFrameMk id="3" creationId="{B180D1BA-19C1-4992-80EE-1049C7DD6AF4}"/>
          </ac:graphicFrameMkLst>
        </pc:graphicFrameChg>
      </pc:sldChg>
      <pc:sldChg chg="addSp delSp modSp">
        <pc:chgData name="Jon Rosdahl" userId="2820f357-2dd4-4127-8713-e0bfde0fd756" providerId="ADAL" clId="{46D93B83-50B1-4CD2-90E6-4ADFAB6BB39F}" dt="2020-07-14T02:56:17.737" v="77" actId="20577"/>
        <pc:sldMkLst>
          <pc:docMk/>
          <pc:sldMk cId="4178967725" sldId="323"/>
        </pc:sldMkLst>
        <pc:graphicFrameChg chg="add mod modGraphic">
          <ac:chgData name="Jon Rosdahl" userId="2820f357-2dd4-4127-8713-e0bfde0fd756" providerId="ADAL" clId="{46D93B83-50B1-4CD2-90E6-4ADFAB6BB39F}" dt="2020-07-14T02:56:17.737" v="77" actId="20577"/>
          <ac:graphicFrameMkLst>
            <pc:docMk/>
            <pc:sldMk cId="4178967725" sldId="323"/>
            <ac:graphicFrameMk id="2" creationId="{75D41455-1EBF-45D2-A538-94877B243AC3}"/>
          </ac:graphicFrameMkLst>
        </pc:graphicFrameChg>
        <pc:graphicFrameChg chg="del">
          <ac:chgData name="Jon Rosdahl" userId="2820f357-2dd4-4127-8713-e0bfde0fd756" providerId="ADAL" clId="{46D93B83-50B1-4CD2-90E6-4ADFAB6BB39F}" dt="2020-07-14T02:45:14.642" v="19" actId="478"/>
          <ac:graphicFrameMkLst>
            <pc:docMk/>
            <pc:sldMk cId="4178967725" sldId="323"/>
            <ac:graphicFrameMk id="7" creationId="{7DDDBD25-B8CD-4952-AAC4-793052B562EB}"/>
          </ac:graphicFrameMkLst>
        </pc:graphicFrameChg>
      </pc:sldChg>
      <pc:sldChg chg="addSp delSp modSp modNotesTx">
        <pc:chgData name="Jon Rosdahl" userId="2820f357-2dd4-4127-8713-e0bfde0fd756" providerId="ADAL" clId="{46D93B83-50B1-4CD2-90E6-4ADFAB6BB39F}" dt="2020-07-14T02:59:33.684" v="226" actId="313"/>
        <pc:sldMkLst>
          <pc:docMk/>
          <pc:sldMk cId="1102668648" sldId="325"/>
        </pc:sldMkLst>
        <pc:graphicFrameChg chg="add mod modGraphic">
          <ac:chgData name="Jon Rosdahl" userId="2820f357-2dd4-4127-8713-e0bfde0fd756" providerId="ADAL" clId="{46D93B83-50B1-4CD2-90E6-4ADFAB6BB39F}" dt="2020-07-14T02:54:08.771" v="72" actId="403"/>
          <ac:graphicFrameMkLst>
            <pc:docMk/>
            <pc:sldMk cId="1102668648" sldId="325"/>
            <ac:graphicFrameMk id="5" creationId="{2D9DA22E-AEAF-4799-A705-881F38FB8058}"/>
          </ac:graphicFrameMkLst>
        </pc:graphicFrameChg>
        <pc:graphicFrameChg chg="del">
          <ac:chgData name="Jon Rosdahl" userId="2820f357-2dd4-4127-8713-e0bfde0fd756" providerId="ADAL" clId="{46D93B83-50B1-4CD2-90E6-4ADFAB6BB39F}" dt="2020-07-14T02:52:39.651" v="43" actId="478"/>
          <ac:graphicFrameMkLst>
            <pc:docMk/>
            <pc:sldMk cId="1102668648" sldId="325"/>
            <ac:graphicFrameMk id="8" creationId="{E9D5AB97-3C7A-4B37-A966-64C27DBBEBD6}"/>
          </ac:graphicFrameMkLst>
        </pc:graphicFrameChg>
      </pc:sldChg>
      <pc:sldChg chg="del">
        <pc:chgData name="Jon Rosdahl" userId="2820f357-2dd4-4127-8713-e0bfde0fd756" providerId="ADAL" clId="{46D93B83-50B1-4CD2-90E6-4ADFAB6BB39F}" dt="2020-07-14T02:50:25.283" v="40" actId="2696"/>
        <pc:sldMkLst>
          <pc:docMk/>
          <pc:sldMk cId="402056396" sldId="333"/>
        </pc:sldMkLst>
      </pc:sldChg>
      <pc:sldChg chg="del">
        <pc:chgData name="Jon Rosdahl" userId="2820f357-2dd4-4127-8713-e0bfde0fd756" providerId="ADAL" clId="{46D93B83-50B1-4CD2-90E6-4ADFAB6BB39F}" dt="2020-07-14T02:11:56.480" v="16" actId="2696"/>
        <pc:sldMkLst>
          <pc:docMk/>
          <pc:sldMk cId="4246873323" sldId="337"/>
        </pc:sldMkLst>
      </pc:sldChg>
      <pc:sldChg chg="del">
        <pc:chgData name="Jon Rosdahl" userId="2820f357-2dd4-4127-8713-e0bfde0fd756" providerId="ADAL" clId="{46D93B83-50B1-4CD2-90E6-4ADFAB6BB39F}" dt="2020-07-14T02:11:53.346" v="15" actId="2696"/>
        <pc:sldMkLst>
          <pc:docMk/>
          <pc:sldMk cId="1140265752" sldId="338"/>
        </pc:sldMkLst>
      </pc:sldChg>
      <pc:sldChg chg="del">
        <pc:chgData name="Jon Rosdahl" userId="2820f357-2dd4-4127-8713-e0bfde0fd756" providerId="ADAL" clId="{46D93B83-50B1-4CD2-90E6-4ADFAB6BB39F}" dt="2020-07-14T02:12:05.014" v="17" actId="2696"/>
        <pc:sldMkLst>
          <pc:docMk/>
          <pc:sldMk cId="527118461" sldId="339"/>
        </pc:sldMkLst>
      </pc:sldChg>
      <pc:sldChg chg="del">
        <pc:chgData name="Jon Rosdahl" userId="2820f357-2dd4-4127-8713-e0bfde0fd756" providerId="ADAL" clId="{46D93B83-50B1-4CD2-90E6-4ADFAB6BB39F}" dt="2020-07-14T02:50:34.265" v="41" actId="2696"/>
        <pc:sldMkLst>
          <pc:docMk/>
          <pc:sldMk cId="2247120541" sldId="340"/>
        </pc:sldMkLst>
      </pc:sldChg>
      <pc:sldChg chg="del">
        <pc:chgData name="Jon Rosdahl" userId="2820f357-2dd4-4127-8713-e0bfde0fd756" providerId="ADAL" clId="{46D93B83-50B1-4CD2-90E6-4ADFAB6BB39F}" dt="2020-07-14T02:51:04.298" v="42" actId="2696"/>
        <pc:sldMkLst>
          <pc:docMk/>
          <pc:sldMk cId="1215483035" sldId="341"/>
        </pc:sldMkLst>
      </pc:sldChg>
      <pc:sldChg chg="del">
        <pc:chgData name="Jon Rosdahl" userId="2820f357-2dd4-4127-8713-e0bfde0fd756" providerId="ADAL" clId="{46D93B83-50B1-4CD2-90E6-4ADFAB6BB39F}" dt="2020-07-14T02:45:06.802" v="18" actId="2696"/>
        <pc:sldMkLst>
          <pc:docMk/>
          <pc:sldMk cId="2105144780" sldId="342"/>
        </pc:sldMkLst>
      </pc:sldChg>
      <pc:sldMasterChg chg="modSp">
        <pc:chgData name="Jon Rosdahl" userId="2820f357-2dd4-4127-8713-e0bfde0fd756" providerId="ADAL" clId="{46D93B83-50B1-4CD2-90E6-4ADFAB6BB39F}" dt="2020-07-14T02:55:50.137" v="76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46D93B83-50B1-4CD2-90E6-4ADFAB6BB39F}" dt="2020-07-14T02:55:50.137" v="7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Attendees per session – 2003 - 2020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30-4F6D-BD7B-97DFC80CE51E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7930-4F6D-BD7B-97DFC80CE51E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7930-4F6D-BD7B-97DFC80C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264600"/>
        <c:axId val="808264272"/>
        <c:extLst/>
      </c:lineChart>
      <c:catAx>
        <c:axId val="80826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272"/>
        <c:crosses val="autoZero"/>
        <c:auto val="1"/>
        <c:lblAlgn val="ctr"/>
        <c:lblOffset val="100"/>
        <c:noMultiLvlLbl val="0"/>
      </c:catAx>
      <c:valAx>
        <c:axId val="80826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5AA1-4D25-A10A-31D86F446B7E}"/>
            </c:ext>
          </c:extLst>
        </c:ser>
        <c:ser>
          <c:idx val="1"/>
          <c:order val="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A1-4D25-A10A-31D86F446B7E}"/>
            </c:ext>
          </c:extLst>
        </c:ser>
        <c:ser>
          <c:idx val="2"/>
          <c:order val="2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5AA1-4D25-A10A-31D86F446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264600"/>
        <c:axId val="808264272"/>
        <c:extLst/>
      </c:lineChart>
      <c:catAx>
        <c:axId val="80826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272"/>
        <c:crosses val="autoZero"/>
        <c:auto val="1"/>
        <c:lblAlgn val="ctr"/>
        <c:lblOffset val="100"/>
        <c:noMultiLvlLbl val="0"/>
      </c:catAx>
      <c:valAx>
        <c:axId val="80826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Cost Per Person per Session 2003-2020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Summaries'!$C$2:$C$52</c:f>
              <c:numCache>
                <c:formatCode>0</c:formatCode>
                <c:ptCount val="51"/>
                <c:pt idx="0">
                  <c:v>420</c:v>
                </c:pt>
                <c:pt idx="1">
                  <c:v>561</c:v>
                </c:pt>
                <c:pt idx="2">
                  <c:v>491</c:v>
                </c:pt>
                <c:pt idx="4">
                  <c:v>650</c:v>
                </c:pt>
                <c:pt idx="5">
                  <c:v>714</c:v>
                </c:pt>
                <c:pt idx="6">
                  <c:v>802</c:v>
                </c:pt>
                <c:pt idx="7">
                  <c:v>523</c:v>
                </c:pt>
                <c:pt idx="8">
                  <c:v>759</c:v>
                </c:pt>
                <c:pt idx="9">
                  <c:v>740</c:v>
                </c:pt>
                <c:pt idx="10">
                  <c:v>564</c:v>
                </c:pt>
                <c:pt idx="11">
                  <c:v>350</c:v>
                </c:pt>
                <c:pt idx="12">
                  <c:v>478</c:v>
                </c:pt>
                <c:pt idx="13">
                  <c:v>439</c:v>
                </c:pt>
                <c:pt idx="14">
                  <c:v>361</c:v>
                </c:pt>
                <c:pt idx="15">
                  <c:v>402</c:v>
                </c:pt>
                <c:pt idx="16">
                  <c:v>379</c:v>
                </c:pt>
                <c:pt idx="17">
                  <c:v>355</c:v>
                </c:pt>
                <c:pt idx="18">
                  <c:v>344</c:v>
                </c:pt>
                <c:pt idx="19">
                  <c:v>500</c:v>
                </c:pt>
                <c:pt idx="20">
                  <c:v>428</c:v>
                </c:pt>
                <c:pt idx="21">
                  <c:v>426</c:v>
                </c:pt>
                <c:pt idx="22">
                  <c:v>384</c:v>
                </c:pt>
                <c:pt idx="23">
                  <c:v>410</c:v>
                </c:pt>
                <c:pt idx="24">
                  <c:v>351</c:v>
                </c:pt>
                <c:pt idx="25">
                  <c:v>313</c:v>
                </c:pt>
                <c:pt idx="26">
                  <c:v>359</c:v>
                </c:pt>
                <c:pt idx="27">
                  <c:v>335</c:v>
                </c:pt>
                <c:pt idx="28">
                  <c:v>314</c:v>
                </c:pt>
                <c:pt idx="29">
                  <c:v>356</c:v>
                </c:pt>
                <c:pt idx="30">
                  <c:v>337</c:v>
                </c:pt>
                <c:pt idx="31">
                  <c:v>279</c:v>
                </c:pt>
                <c:pt idx="32">
                  <c:v>426</c:v>
                </c:pt>
                <c:pt idx="33">
                  <c:v>337</c:v>
                </c:pt>
                <c:pt idx="34">
                  <c:v>341</c:v>
                </c:pt>
                <c:pt idx="35">
                  <c:v>665</c:v>
                </c:pt>
                <c:pt idx="36">
                  <c:v>357</c:v>
                </c:pt>
                <c:pt idx="37">
                  <c:v>329</c:v>
                </c:pt>
                <c:pt idx="38">
                  <c:v>698</c:v>
                </c:pt>
                <c:pt idx="39">
                  <c:v>324</c:v>
                </c:pt>
                <c:pt idx="40">
                  <c:v>367</c:v>
                </c:pt>
                <c:pt idx="41">
                  <c:v>317</c:v>
                </c:pt>
                <c:pt idx="42">
                  <c:v>215</c:v>
                </c:pt>
                <c:pt idx="43">
                  <c:v>267</c:v>
                </c:pt>
                <c:pt idx="44">
                  <c:v>312</c:v>
                </c:pt>
                <c:pt idx="45">
                  <c:v>271</c:v>
                </c:pt>
                <c:pt idx="46">
                  <c:v>283</c:v>
                </c:pt>
                <c:pt idx="47">
                  <c:v>293</c:v>
                </c:pt>
                <c:pt idx="48">
                  <c:v>293</c:v>
                </c:pt>
                <c:pt idx="49">
                  <c:v>279</c:v>
                </c:pt>
                <c:pt idx="50">
                  <c:v>335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F961-4E05-A686-355085BC6AE3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Summaries'!$D$2:$D$52</c:f>
              <c:numCache>
                <c:formatCode>_("$"* #,##0.00_);_("$"* \(#,##0.00\);_("$"* "-"??_);_(@_)</c:formatCode>
                <c:ptCount val="51"/>
                <c:pt idx="0">
                  <c:v>121932.25</c:v>
                </c:pt>
                <c:pt idx="1">
                  <c:v>153296.74</c:v>
                </c:pt>
                <c:pt idx="2">
                  <c:v>255150.97</c:v>
                </c:pt>
                <c:pt idx="4">
                  <c:v>209546.92</c:v>
                </c:pt>
                <c:pt idx="5">
                  <c:v>333936.23</c:v>
                </c:pt>
                <c:pt idx="6">
                  <c:v>305526.2</c:v>
                </c:pt>
                <c:pt idx="7">
                  <c:v>361198</c:v>
                </c:pt>
                <c:pt idx="8">
                  <c:v>286909.42</c:v>
                </c:pt>
                <c:pt idx="9">
                  <c:v>428628</c:v>
                </c:pt>
                <c:pt idx="10">
                  <c:v>293980</c:v>
                </c:pt>
                <c:pt idx="11">
                  <c:v>343772.29</c:v>
                </c:pt>
                <c:pt idx="12">
                  <c:v>281572</c:v>
                </c:pt>
                <c:pt idx="13">
                  <c:v>298230</c:v>
                </c:pt>
                <c:pt idx="14">
                  <c:v>405692.36</c:v>
                </c:pt>
                <c:pt idx="15">
                  <c:v>219898</c:v>
                </c:pt>
                <c:pt idx="16">
                  <c:v>273353</c:v>
                </c:pt>
                <c:pt idx="17">
                  <c:v>236140</c:v>
                </c:pt>
                <c:pt idx="18">
                  <c:v>244410</c:v>
                </c:pt>
                <c:pt idx="19">
                  <c:v>355102</c:v>
                </c:pt>
                <c:pt idx="20">
                  <c:v>279912</c:v>
                </c:pt>
                <c:pt idx="21">
                  <c:v>412291</c:v>
                </c:pt>
                <c:pt idx="22">
                  <c:v>286696</c:v>
                </c:pt>
                <c:pt idx="23">
                  <c:v>259350</c:v>
                </c:pt>
                <c:pt idx="24">
                  <c:v>216749</c:v>
                </c:pt>
                <c:pt idx="25">
                  <c:v>263366</c:v>
                </c:pt>
                <c:pt idx="26">
                  <c:v>225748</c:v>
                </c:pt>
                <c:pt idx="27">
                  <c:v>224795.95</c:v>
                </c:pt>
                <c:pt idx="28">
                  <c:v>201526</c:v>
                </c:pt>
                <c:pt idx="29">
                  <c:v>263053</c:v>
                </c:pt>
                <c:pt idx="30">
                  <c:v>248231.62</c:v>
                </c:pt>
                <c:pt idx="31">
                  <c:v>277621</c:v>
                </c:pt>
                <c:pt idx="32">
                  <c:v>304970.65000000002</c:v>
                </c:pt>
                <c:pt idx="33">
                  <c:v>251517.86</c:v>
                </c:pt>
                <c:pt idx="34">
                  <c:v>335951</c:v>
                </c:pt>
                <c:pt idx="35">
                  <c:v>247992.96000000002</c:v>
                </c:pt>
                <c:pt idx="36">
                  <c:v>237678.17</c:v>
                </c:pt>
                <c:pt idx="37">
                  <c:v>299052.08</c:v>
                </c:pt>
                <c:pt idx="38">
                  <c:v>287857.06</c:v>
                </c:pt>
                <c:pt idx="39">
                  <c:v>254025.75</c:v>
                </c:pt>
                <c:pt idx="40">
                  <c:v>272324.25</c:v>
                </c:pt>
                <c:pt idx="41">
                  <c:v>241508</c:v>
                </c:pt>
                <c:pt idx="42">
                  <c:v>213433.4</c:v>
                </c:pt>
                <c:pt idx="43">
                  <c:v>234680.67</c:v>
                </c:pt>
                <c:pt idx="44">
                  <c:v>266866.2</c:v>
                </c:pt>
                <c:pt idx="45">
                  <c:v>276894.63</c:v>
                </c:pt>
                <c:pt idx="46">
                  <c:v>252417.55</c:v>
                </c:pt>
                <c:pt idx="47">
                  <c:v>248365.14</c:v>
                </c:pt>
                <c:pt idx="48">
                  <c:v>274045.83</c:v>
                </c:pt>
                <c:pt idx="49">
                  <c:v>274795.67</c:v>
                </c:pt>
                <c:pt idx="50">
                  <c:v>312563.93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F961-4E05-A686-355085BC6AE3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'Treasury Summaries'!$B$2:$B$52</c:f>
              <c:strCache>
                <c:ptCount val="51"/>
                <c:pt idx="0">
                  <c:v>2003-01</c:v>
                </c:pt>
                <c:pt idx="1">
                  <c:v>2003-05</c:v>
                </c:pt>
                <c:pt idx="2">
                  <c:v>2003-09</c:v>
                </c:pt>
                <c:pt idx="3">
                  <c:v>2004-01</c:v>
                </c:pt>
                <c:pt idx="4">
                  <c:v>2004-05</c:v>
                </c:pt>
                <c:pt idx="5">
                  <c:v>2004-09</c:v>
                </c:pt>
                <c:pt idx="6">
                  <c:v>2005-01</c:v>
                </c:pt>
                <c:pt idx="7">
                  <c:v>2005-05</c:v>
                </c:pt>
                <c:pt idx="8">
                  <c:v>2005-09</c:v>
                </c:pt>
                <c:pt idx="9">
                  <c:v>2006-01</c:v>
                </c:pt>
                <c:pt idx="10">
                  <c:v>2006-05</c:v>
                </c:pt>
                <c:pt idx="11">
                  <c:v>2006-09</c:v>
                </c:pt>
                <c:pt idx="12">
                  <c:v>2007-05</c:v>
                </c:pt>
                <c:pt idx="13">
                  <c:v>2007-09</c:v>
                </c:pt>
                <c:pt idx="14">
                  <c:v>2008-01</c:v>
                </c:pt>
                <c:pt idx="15">
                  <c:v>2008-05</c:v>
                </c:pt>
                <c:pt idx="16">
                  <c:v>2008-09</c:v>
                </c:pt>
                <c:pt idx="17">
                  <c:v>2009-01</c:v>
                </c:pt>
                <c:pt idx="18">
                  <c:v>2009-05</c:v>
                </c:pt>
                <c:pt idx="19">
                  <c:v>2009-09</c:v>
                </c:pt>
                <c:pt idx="20">
                  <c:v>2010-01</c:v>
                </c:pt>
                <c:pt idx="21">
                  <c:v>2010-05</c:v>
                </c:pt>
                <c:pt idx="22">
                  <c:v>2010-09</c:v>
                </c:pt>
                <c:pt idx="23">
                  <c:v>2011-01</c:v>
                </c:pt>
                <c:pt idx="24">
                  <c:v>2011-05</c:v>
                </c:pt>
                <c:pt idx="25">
                  <c:v>2011-09</c:v>
                </c:pt>
                <c:pt idx="26">
                  <c:v>2012-01</c:v>
                </c:pt>
                <c:pt idx="27">
                  <c:v>2012-05</c:v>
                </c:pt>
                <c:pt idx="28">
                  <c:v>2012-09</c:v>
                </c:pt>
                <c:pt idx="29">
                  <c:v>2013-01</c:v>
                </c:pt>
                <c:pt idx="30">
                  <c:v>2013-05</c:v>
                </c:pt>
                <c:pt idx="31">
                  <c:v>2013-09</c:v>
                </c:pt>
                <c:pt idx="32">
                  <c:v>2014-01</c:v>
                </c:pt>
                <c:pt idx="33">
                  <c:v>2014-05</c:v>
                </c:pt>
                <c:pt idx="34">
                  <c:v>2014-09</c:v>
                </c:pt>
                <c:pt idx="35">
                  <c:v>2015-01</c:v>
                </c:pt>
                <c:pt idx="36">
                  <c:v>2015-05</c:v>
                </c:pt>
                <c:pt idx="37">
                  <c:v>2015-09</c:v>
                </c:pt>
                <c:pt idx="38">
                  <c:v>2016-01</c:v>
                </c:pt>
                <c:pt idx="39">
                  <c:v>2016-05</c:v>
                </c:pt>
                <c:pt idx="40">
                  <c:v>2016-09</c:v>
                </c:pt>
                <c:pt idx="41">
                  <c:v>2017-01</c:v>
                </c:pt>
                <c:pt idx="42">
                  <c:v>2017-05</c:v>
                </c:pt>
                <c:pt idx="43">
                  <c:v>2017-09</c:v>
                </c:pt>
                <c:pt idx="44">
                  <c:v>2018-01</c:v>
                </c:pt>
                <c:pt idx="45">
                  <c:v>2018-05</c:v>
                </c:pt>
                <c:pt idx="46">
                  <c:v>2018-09</c:v>
                </c:pt>
                <c:pt idx="47">
                  <c:v>2019-01</c:v>
                </c:pt>
                <c:pt idx="48">
                  <c:v>2019-05</c:v>
                </c:pt>
                <c:pt idx="49">
                  <c:v>2019-09</c:v>
                </c:pt>
                <c:pt idx="50">
                  <c:v>2020-01</c:v>
                </c:pt>
              </c:strCache>
            </c:strRef>
          </c:cat>
          <c:val>
            <c:numRef>
              <c:f>'Treasury Summaries'!$E$2:$E$52</c:f>
              <c:numCache>
                <c:formatCode>_("$"* #,##0.00_);_("$"* \(#,##0.00\);_("$"* "-"??_);_(@_)</c:formatCode>
                <c:ptCount val="51"/>
                <c:pt idx="0">
                  <c:v>290.31488095238097</c:v>
                </c:pt>
                <c:pt idx="1">
                  <c:v>273.25622103386809</c:v>
                </c:pt>
                <c:pt idx="2">
                  <c:v>519.65574338085537</c:v>
                </c:pt>
                <c:pt idx="4">
                  <c:v>322.37987692307695</c:v>
                </c:pt>
                <c:pt idx="5">
                  <c:v>467.69780112044816</c:v>
                </c:pt>
                <c:pt idx="6">
                  <c:v>380.95536159600999</c:v>
                </c:pt>
                <c:pt idx="7">
                  <c:v>690.62715105162522</c:v>
                </c:pt>
                <c:pt idx="8">
                  <c:v>378.00977602108037</c:v>
                </c:pt>
                <c:pt idx="9">
                  <c:v>579.22702702702702</c:v>
                </c:pt>
                <c:pt idx="10">
                  <c:v>521.24113475177307</c:v>
                </c:pt>
                <c:pt idx="11">
                  <c:v>982.20654285714284</c:v>
                </c:pt>
                <c:pt idx="12">
                  <c:v>589.06276150627616</c:v>
                </c:pt>
                <c:pt idx="13">
                  <c:v>679.33940774487473</c:v>
                </c:pt>
                <c:pt idx="14">
                  <c:v>1123.8015512465374</c:v>
                </c:pt>
                <c:pt idx="15">
                  <c:v>547.00995024875624</c:v>
                </c:pt>
                <c:pt idx="16">
                  <c:v>721.24802110817939</c:v>
                </c:pt>
                <c:pt idx="17">
                  <c:v>665.18309859154931</c:v>
                </c:pt>
                <c:pt idx="18">
                  <c:v>710.49418604651157</c:v>
                </c:pt>
                <c:pt idx="19">
                  <c:v>710.20399999999995</c:v>
                </c:pt>
                <c:pt idx="20">
                  <c:v>654</c:v>
                </c:pt>
                <c:pt idx="21">
                  <c:v>967.81924882629107</c:v>
                </c:pt>
                <c:pt idx="22">
                  <c:v>746.60416666666663</c:v>
                </c:pt>
                <c:pt idx="23">
                  <c:v>632.56097560975604</c:v>
                </c:pt>
                <c:pt idx="24">
                  <c:v>617.51851851851848</c:v>
                </c:pt>
                <c:pt idx="25">
                  <c:v>841.42492012779553</c:v>
                </c:pt>
                <c:pt idx="26">
                  <c:v>628.82451253481895</c:v>
                </c:pt>
                <c:pt idx="27">
                  <c:v>671.03268656716421</c:v>
                </c:pt>
                <c:pt idx="28">
                  <c:v>641.80254777070058</c:v>
                </c:pt>
                <c:pt idx="29">
                  <c:v>738.91292134831463</c:v>
                </c:pt>
                <c:pt idx="30">
                  <c:v>736.59234421364988</c:v>
                </c:pt>
                <c:pt idx="31">
                  <c:v>995.05734767025092</c:v>
                </c:pt>
                <c:pt idx="32">
                  <c:v>715.89354460093898</c:v>
                </c:pt>
                <c:pt idx="33">
                  <c:v>746.34379821958453</c:v>
                </c:pt>
                <c:pt idx="34">
                  <c:v>985.19354838709683</c:v>
                </c:pt>
                <c:pt idx="35">
                  <c:v>372.92174436090227</c:v>
                </c:pt>
                <c:pt idx="36">
                  <c:v>665.76518207282913</c:v>
                </c:pt>
                <c:pt idx="37">
                  <c:v>908.97288753799398</c:v>
                </c:pt>
                <c:pt idx="38">
                  <c:v>412.402664756447</c:v>
                </c:pt>
                <c:pt idx="39">
                  <c:v>784.03009259259261</c:v>
                </c:pt>
                <c:pt idx="40">
                  <c:v>742.02792915531336</c:v>
                </c:pt>
                <c:pt idx="41">
                  <c:v>761.85488958990538</c:v>
                </c:pt>
                <c:pt idx="42">
                  <c:v>992.71348837209302</c:v>
                </c:pt>
                <c:pt idx="43">
                  <c:v>878.95382022471915</c:v>
                </c:pt>
                <c:pt idx="44">
                  <c:v>855.34038461538466</c:v>
                </c:pt>
                <c:pt idx="45">
                  <c:v>1021.7514022140222</c:v>
                </c:pt>
                <c:pt idx="46">
                  <c:v>891.93480565371021</c:v>
                </c:pt>
                <c:pt idx="47">
                  <c:v>847.66259385665535</c:v>
                </c:pt>
                <c:pt idx="48">
                  <c:v>935.31000000000006</c:v>
                </c:pt>
                <c:pt idx="49">
                  <c:v>984.93071684587812</c:v>
                </c:pt>
                <c:pt idx="50">
                  <c:v>933.02665671641785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961-4E05-A686-355085BC6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264600"/>
        <c:axId val="808264272"/>
        <c:extLst/>
      </c:lineChart>
      <c:catAx>
        <c:axId val="80826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272"/>
        <c:crosses val="autoZero"/>
        <c:auto val="1"/>
        <c:lblAlgn val="ctr"/>
        <c:lblOffset val="100"/>
        <c:noMultiLvlLbl val="0"/>
      </c:catAx>
      <c:valAx>
        <c:axId val="80826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264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 EC-20/0115r0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 EC-20/0115r0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EC-20/0115r0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($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99,214.06)</a:t>
            </a:r>
            <a:r>
              <a:rPr lang="en-US" dirty="0"/>
              <a:t> returned to 802 Treasury for 802 Interim.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(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$185,196) </a:t>
            </a:r>
            <a:r>
              <a:rPr lang="en-US" dirty="0"/>
              <a:t>to 802 Treasury for 802 Interim</a:t>
            </a:r>
            <a:br>
              <a:rPr lang="en-US" dirty="0"/>
            </a:br>
            <a:r>
              <a:rPr lang="en-US" dirty="0"/>
              <a:t>Site Survey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PGothic" pitchFamily="34" charset="-128"/>
                <a:cs typeface="+mn-cs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29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EC-20/0115r0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15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EC-20/0115r0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 EC-20/0115r0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Requirement for all IEEE CB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  <a:p>
            <a:r>
              <a:rPr lang="en-US" dirty="0"/>
              <a:t>Unreconciled amounts include </a:t>
            </a:r>
            <a:r>
              <a:rPr lang="en-US" dirty="0" err="1"/>
              <a:t>Silkvn</a:t>
            </a:r>
            <a:r>
              <a:rPr lang="en-US" dirty="0"/>
              <a:t> reimbursement and April </a:t>
            </a:r>
            <a:r>
              <a:rPr lang="en-US" dirty="0" err="1"/>
              <a:t>RegOnline</a:t>
            </a:r>
            <a:r>
              <a:rPr lang="en-US" dirty="0"/>
              <a:t> finance fees.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Average Income per attendee</a:t>
            </a:r>
            <a:r>
              <a:rPr lang="en-US" baseline="0"/>
              <a:t>: $922.16 </a:t>
            </a:r>
            <a:r>
              <a:rPr lang="en-US" baseline="0" dirty="0"/>
              <a:t>($700/$900/$1100) discounted reg rate  - including commissions and rebates)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March 19: V1 to V2:</a:t>
            </a:r>
            <a:br>
              <a:rPr lang="en-US" baseline="0" dirty="0"/>
            </a:br>
            <a:r>
              <a:rPr lang="en-US" baseline="0" dirty="0"/>
              <a:t>Changes on Income: There is a $1300 refund transaction that failed to process in January – one incorrect fee charged and 2 cancels.</a:t>
            </a:r>
          </a:p>
          <a:p>
            <a:r>
              <a:rPr lang="en-US" baseline="0" dirty="0"/>
              <a:t>Also corrected attendance and Cost per attendee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09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Note that the wire Transfer to MTG-Planners had an error of $35 short of requested wire payment.</a:t>
            </a:r>
          </a:p>
          <a:p>
            <a:r>
              <a:rPr lang="en-US" baseline="0" dirty="0"/>
              <a:t>The $35 is held in Deposit until the next MTG-Planner event, and we will pay the balance then.</a:t>
            </a:r>
            <a:br>
              <a:rPr lang="en-US" baseline="0" dirty="0"/>
            </a:br>
            <a:br>
              <a:rPr lang="en-US" baseline="0" dirty="0"/>
            </a:br>
            <a:r>
              <a:rPr lang="en-US" baseline="0" dirty="0"/>
              <a:t>Budget plan was for F&amp;B Minimum is 250 persons = $68,100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EC-20/0115r0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7A478400-C302-40FF-A836-EC3AD3B263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698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2020: </a:t>
            </a:r>
          </a:p>
          <a:p>
            <a:r>
              <a:rPr lang="en-US" dirty="0"/>
              <a:t>	SLIKSVN Inv # F20200053 – Subversion for $138.07</a:t>
            </a:r>
          </a:p>
          <a:p>
            <a:r>
              <a:rPr lang="en-US" dirty="0"/>
              <a:t>	Post office – Stamps/envelopes - $16.50</a:t>
            </a:r>
          </a:p>
          <a:p>
            <a:r>
              <a:rPr lang="en-US" dirty="0"/>
              <a:t>2020-05 – Warsaw Poland – Session Cancelled- $35 is wire transfer shortage – still payable to MTG-Events.</a:t>
            </a:r>
            <a:br>
              <a:rPr lang="en-US" dirty="0"/>
            </a:br>
            <a:r>
              <a:rPr lang="en-US" dirty="0" err="1"/>
              <a:t>Misc</a:t>
            </a:r>
            <a:r>
              <a:rPr lang="en-US" dirty="0"/>
              <a:t> Expenses Finance Fees are the Authorize.net monthly charges that have no meeting to be applied to.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 EC-20/0115r0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0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Misc</a:t>
            </a:r>
            <a:r>
              <a:rPr lang="en-US" dirty="0"/>
              <a:t> Expenses for 2019: </a:t>
            </a:r>
            <a:r>
              <a:rPr lang="en-US" dirty="0" err="1"/>
              <a:t>SlikSVN</a:t>
            </a:r>
            <a:r>
              <a:rPr lang="en-US" dirty="0"/>
              <a:t> Invoice # F20190061 – Subversion for $139.42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 EC-20/0115r0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7A7FEEB-9CD2-43FE-843C-C5350BEACB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784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EC-20/0115r0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Ben Rolfe (BCA);   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91382" y="3256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041876" y="6475413"/>
            <a:ext cx="350046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04458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Treasurer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EC-20/0115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191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Wireless Treasurer Report July 2020 -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9124"/>
              </p:ext>
            </p:extLst>
          </p:nvPr>
        </p:nvGraphicFramePr>
        <p:xfrm>
          <a:off x="528627" y="2320925"/>
          <a:ext cx="7929574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657440" progId="Word.Document.8">
                  <p:embed/>
                </p:oleObj>
              </mc:Choice>
              <mc:Fallback>
                <p:oleObj name="Document" r:id="rId4" imgW="8248712" imgH="26574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27" y="2320925"/>
                        <a:ext cx="7929574" cy="2578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250720"/>
              </p:ext>
            </p:extLst>
          </p:nvPr>
        </p:nvGraphicFramePr>
        <p:xfrm>
          <a:off x="457200" y="557032"/>
          <a:ext cx="8229600" cy="571486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182595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039107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07298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1256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Statement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579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4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01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3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Corp.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06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1768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8588" marR="7144" marT="71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169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– Expense</a:t>
                      </a:r>
                    </a:p>
                  </a:txBody>
                  <a:tcPr marL="64294" marR="7144" marT="71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78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7144" marR="7144" marT="71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14500" y="1309264"/>
            <a:ext cx="5835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8040"/>
              </p:ext>
            </p:extLst>
          </p:nvPr>
        </p:nvGraphicFramePr>
        <p:xfrm>
          <a:off x="696912" y="1068090"/>
          <a:ext cx="7845425" cy="5256500"/>
        </p:xfrm>
        <a:graphic>
          <a:graphicData uri="http://schemas.openxmlformats.org/drawingml/2006/table">
            <a:tbl>
              <a:tblPr/>
              <a:tblGrid>
                <a:gridCol w="2322246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801568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110968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32317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964295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2661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266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056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437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073" marR="6073" marT="60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266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6073" marR="6073" marT="60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5F78941-6E88-4465-A26E-47D436A32EBE}"/>
              </a:ext>
            </a:extLst>
          </p:cNvPr>
          <p:cNvSpPr txBox="1"/>
          <p:nvPr/>
        </p:nvSpPr>
        <p:spPr>
          <a:xfrm>
            <a:off x="2553447" y="591058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26594" y="1309264"/>
            <a:ext cx="31432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85316"/>
              </p:ext>
            </p:extLst>
          </p:nvPr>
        </p:nvGraphicFramePr>
        <p:xfrm>
          <a:off x="609600" y="990599"/>
          <a:ext cx="7932737" cy="5484808"/>
        </p:xfrm>
        <a:graphic>
          <a:graphicData uri="http://schemas.openxmlformats.org/drawingml/2006/table">
            <a:tbl>
              <a:tblPr/>
              <a:tblGrid>
                <a:gridCol w="1797606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786555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891436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917641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82745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981622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71340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017019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20649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34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</a:t>
                      </a:r>
                    </a:p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HI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226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19690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239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379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371" marR="5371" marT="53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206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5371" marR="5371" marT="53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32A4B-FEE0-4B4B-9A6D-693E1211FC26}"/>
              </a:ext>
            </a:extLst>
          </p:cNvPr>
          <p:cNvSpPr txBox="1"/>
          <p:nvPr/>
        </p:nvSpPr>
        <p:spPr>
          <a:xfrm>
            <a:off x="2284809" y="567680"/>
            <a:ext cx="4648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2015 Meeting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925871"/>
              </p:ext>
            </p:extLst>
          </p:nvPr>
        </p:nvGraphicFramePr>
        <p:xfrm>
          <a:off x="696912" y="606425"/>
          <a:ext cx="7845425" cy="5825495"/>
        </p:xfrm>
        <a:graphic>
          <a:graphicData uri="http://schemas.openxmlformats.org/drawingml/2006/table">
            <a:tbl>
              <a:tblPr/>
              <a:tblGrid>
                <a:gridCol w="254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417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Statement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54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401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5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5204" marR="6401" marT="6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7602" marR="6401" marT="6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5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6401" marR="6401" marT="6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3838B4BB-A4D0-4480-9F10-787314E25A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2" y="678705"/>
            <a:ext cx="7845425" cy="400050"/>
          </a:xfrm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2003 – 2019 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1" y="1033954"/>
            <a:ext cx="2971799" cy="498441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/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2003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420 - Ft. Lauderdale ($47,287 - $42,118)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561 - DFW ($72,916 - $78,354)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491 - Singapore ($22,077, -</a:t>
            </a:r>
            <a:r>
              <a:rPr lang="en-US" sz="1100" dirty="0">
                <a:solidFill>
                  <a:srgbClr val="FF0000"/>
                </a:solidFill>
              </a:rPr>
              <a:t>$32,319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2004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650 - Garden Grove ( $13,250, $82,403.08)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714 - Berlin (</a:t>
            </a:r>
            <a:r>
              <a:rPr lang="en-US" sz="1100" dirty="0">
                <a:solidFill>
                  <a:srgbClr val="FF0000"/>
                </a:solidFill>
              </a:rPr>
              <a:t>$25, 914, </a:t>
            </a:r>
            <a:r>
              <a:rPr lang="en-US" sz="1100" dirty="0"/>
              <a:t>$41,257)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2005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802 - Monterey ($11,858, $63,183)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523 - Cairns (Australia) (</a:t>
            </a:r>
            <a:r>
              <a:rPr lang="en-US" sz="1100" dirty="0">
                <a:solidFill>
                  <a:srgbClr val="FF0000"/>
                </a:solidFill>
              </a:rPr>
              <a:t>$60,750,  -$51,375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759 - Garden Grove ($87,772,  $94,114)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2006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740 - Hawaii (</a:t>
            </a:r>
            <a:r>
              <a:rPr lang="en-US" altLang="en-US" sz="1100" dirty="0">
                <a:solidFill>
                  <a:srgbClr val="FF0000"/>
                </a:solidFill>
              </a:rPr>
              <a:t>13,690, </a:t>
            </a:r>
            <a:r>
              <a:rPr lang="en-US" sz="1100" dirty="0"/>
              <a:t>$32,272)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564 - Jacksonville (</a:t>
            </a:r>
            <a:r>
              <a:rPr lang="en-US" sz="1100" dirty="0">
                <a:solidFill>
                  <a:srgbClr val="FF0000"/>
                </a:solidFill>
              </a:rPr>
              <a:t>$450</a:t>
            </a:r>
            <a:r>
              <a:rPr lang="en-US" sz="1100" dirty="0"/>
              <a:t>,$55,163)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350 - Melbourne (</a:t>
            </a:r>
            <a:r>
              <a:rPr lang="en-US" sz="1100" dirty="0">
                <a:solidFill>
                  <a:srgbClr val="FF0000"/>
                </a:solidFill>
              </a:rPr>
              <a:t>$38,855, -$23,184</a:t>
            </a:r>
            <a:r>
              <a:rPr lang="en-US" sz="1100" dirty="0"/>
              <a:t>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2007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478 - Montreal (</a:t>
            </a:r>
            <a:r>
              <a:rPr lang="en-US" sz="1100" dirty="0">
                <a:solidFill>
                  <a:srgbClr val="FF0000"/>
                </a:solidFill>
              </a:rPr>
              <a:t>$750, </a:t>
            </a:r>
            <a:r>
              <a:rPr lang="en-US" sz="1100" dirty="0"/>
              <a:t>$17,425)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 439 - Hawaii (</a:t>
            </a:r>
            <a:r>
              <a:rPr lang="en-US" sz="1100" dirty="0">
                <a:solidFill>
                  <a:srgbClr val="FF0000"/>
                </a:solidFill>
              </a:rPr>
              <a:t>$28,200,</a:t>
            </a:r>
            <a:r>
              <a:rPr lang="en-US" sz="1100" dirty="0"/>
              <a:t> $17,720)</a:t>
            </a:r>
          </a:p>
          <a:p>
            <a:pPr marL="170260" indent="-170260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2008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361 - Taipei (</a:t>
            </a:r>
            <a:r>
              <a:rPr lang="en-US" sz="1100" dirty="0">
                <a:solidFill>
                  <a:srgbClr val="FF0000"/>
                </a:solidFill>
              </a:rPr>
              <a:t>$126,352, -$24,636</a:t>
            </a:r>
            <a:r>
              <a:rPr lang="en-US" sz="1100" dirty="0"/>
              <a:t>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402 - Jacksonville ($1,850, $39,459)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100" dirty="0"/>
              <a:t>379 – Hawaii (</a:t>
            </a:r>
            <a:r>
              <a:rPr lang="en-US" sz="1100" dirty="0">
                <a:solidFill>
                  <a:srgbClr val="FF0000"/>
                </a:solidFill>
              </a:rPr>
              <a:t>$13,343, </a:t>
            </a:r>
            <a:r>
              <a:rPr lang="en-US" sz="11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31579" y="1083993"/>
            <a:ext cx="3124201" cy="4970561"/>
          </a:xfrm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/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2009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355 – LA ($4,724, $9,835)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344 – Montreal ($8,676, $29,948)</a:t>
            </a:r>
          </a:p>
          <a:p>
            <a:pPr marL="340519" lvl="1" indent="-84535" defTabSz="685800">
              <a:lnSpc>
                <a:spcPct val="90000"/>
              </a:lnSpc>
              <a:tabLst>
                <a:tab pos="5529263" algn="r"/>
              </a:tabLst>
            </a:pPr>
            <a:r>
              <a:rPr lang="en-US" sz="1200" dirty="0"/>
              <a:t>500 – Hawaii ($16,793, $17,330)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2010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428 – LA ($9,000, $33,307)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426 - Beijing ($0)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384 – Hawaii ($1,161,  $316)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2011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410 – LA ($13,378, $</a:t>
            </a:r>
            <a:r>
              <a:rPr lang="en-US" altLang="en-US" sz="1200" dirty="0"/>
              <a:t> 30,810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351 – Indian Wells (</a:t>
            </a:r>
            <a:r>
              <a:rPr lang="en-US" sz="1200" dirty="0">
                <a:solidFill>
                  <a:srgbClr val="FF0000"/>
                </a:solidFill>
              </a:rPr>
              <a:t>$9,128,</a:t>
            </a:r>
            <a:r>
              <a:rPr lang="en-US" sz="1200" dirty="0"/>
              <a:t> $20,536)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313 – Okinawa (</a:t>
            </a:r>
            <a:r>
              <a:rPr lang="en-US" sz="1200" dirty="0">
                <a:solidFill>
                  <a:srgbClr val="FF0000"/>
                </a:solidFill>
              </a:rPr>
              <a:t>$22,669, </a:t>
            </a:r>
            <a:r>
              <a:rPr lang="en-US" sz="1200" dirty="0"/>
              <a:t>$0)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2012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359 – Jacksonville ($16,398, $30,932)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335 – Atlanta (</a:t>
            </a:r>
            <a:r>
              <a:rPr lang="en-US" sz="1200" dirty="0">
                <a:solidFill>
                  <a:srgbClr val="FF0000"/>
                </a:solidFill>
              </a:rPr>
              <a:t>$680,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 $100.35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314 – Indian Wells (-</a:t>
            </a:r>
            <a:r>
              <a:rPr lang="en-US" sz="1200" dirty="0">
                <a:solidFill>
                  <a:srgbClr val="FF0000"/>
                </a:solidFill>
              </a:rPr>
              <a:t>$7,665, </a:t>
            </a:r>
            <a:r>
              <a:rPr lang="en-US" sz="1200" dirty="0"/>
              <a:t>$15,480) </a:t>
            </a:r>
          </a:p>
          <a:p>
            <a:pPr marL="137160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2013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356 – Vancouver (-</a:t>
            </a:r>
            <a:r>
              <a:rPr lang="en-US" sz="1200" dirty="0">
                <a:solidFill>
                  <a:srgbClr val="FF0000"/>
                </a:solidFill>
              </a:rPr>
              <a:t>$15,259, </a:t>
            </a:r>
            <a:r>
              <a:rPr lang="en-US" sz="1200" dirty="0"/>
              <a:t> -</a:t>
            </a:r>
            <a:r>
              <a:rPr lang="en-US" sz="1200" dirty="0">
                <a:solidFill>
                  <a:srgbClr val="FF0000"/>
                </a:solidFill>
              </a:rPr>
              <a:t>$5,857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Hawaii      (-</a:t>
            </a:r>
            <a:r>
              <a:rPr lang="en-US" sz="1200" dirty="0">
                <a:solidFill>
                  <a:srgbClr val="FF0000"/>
                </a:solidFill>
              </a:rPr>
              <a:t>$10,533, -$12,227</a:t>
            </a:r>
            <a:r>
              <a:rPr lang="en-US" sz="1200" dirty="0"/>
              <a:t>)</a:t>
            </a:r>
          </a:p>
          <a:p>
            <a:pPr marL="437198" lvl="2" indent="-130969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279 – Nanjing     ($0, </a:t>
            </a:r>
            <a:r>
              <a:rPr lang="en-US" sz="1200" dirty="0">
                <a:solidFill>
                  <a:srgbClr val="FF0000"/>
                </a:solidFill>
              </a:rPr>
              <a:t>$7,475</a:t>
            </a:r>
            <a:r>
              <a:rPr lang="en-US" sz="1200" dirty="0"/>
              <a:t>) </a:t>
            </a:r>
          </a:p>
          <a:p>
            <a:pPr marL="137160" indent="-170260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2014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426 – LA (-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9,313, -</a:t>
            </a:r>
            <a:r>
              <a:rPr lang="en-US" sz="1200" dirty="0">
                <a:solidFill>
                  <a:srgbClr val="FF0000"/>
                </a:solidFill>
              </a:rPr>
              <a:t>$</a:t>
            </a:r>
            <a:r>
              <a:rPr lang="en-US" sz="12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337 – Waikoloa (</a:t>
            </a:r>
            <a:r>
              <a:rPr lang="en-US" sz="1200" dirty="0">
                <a:solidFill>
                  <a:schemeClr val="tx1"/>
                </a:solidFill>
              </a:rPr>
              <a:t>$8,940, </a:t>
            </a:r>
            <a:r>
              <a:rPr lang="en-US" sz="12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200" dirty="0"/>
              <a:t>)</a:t>
            </a:r>
          </a:p>
          <a:p>
            <a:pPr marL="437198" lvl="2" indent="-84535" defTabSz="685800">
              <a:spcBef>
                <a:spcPts val="0"/>
              </a:spcBef>
              <a:tabLst>
                <a:tab pos="5529263" algn="r"/>
              </a:tabLst>
            </a:pPr>
            <a:r>
              <a:rPr lang="en-US" sz="1200" dirty="0"/>
              <a:t>341 – Athens (-</a:t>
            </a:r>
            <a:r>
              <a:rPr lang="en-US" sz="1200" dirty="0">
                <a:solidFill>
                  <a:srgbClr val="FF0000"/>
                </a:solidFill>
              </a:rPr>
              <a:t>$63,050, </a:t>
            </a:r>
            <a:r>
              <a:rPr lang="en-US" sz="1200" dirty="0"/>
              <a:t>$1,099)</a:t>
            </a:r>
          </a:p>
          <a:p>
            <a:pPr marL="386954" lvl="1" indent="-130969" defTabSz="685800">
              <a:lnSpc>
                <a:spcPct val="90000"/>
              </a:lnSpc>
              <a:tabLst>
                <a:tab pos="5529263" algn="r"/>
              </a:tabLst>
            </a:pPr>
            <a:endParaRPr lang="en-US" sz="1600" dirty="0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7780735" y="723900"/>
            <a:ext cx="184731" cy="196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675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187612"/>
            <a:ext cx="3276599" cy="476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2015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665 – Atlanta ($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190,625,  $0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357 – Vancouver ($6,323, $14,667)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329 – Bangkok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$3,147,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$18,102)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2016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698 – Atlanta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(-$33,625,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$0)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324 – Waikoloa (-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$22,740, 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$14,253)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– Warsaw ($1,025, -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$7,874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2017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317 – Atlanta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$8,268,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200" b="0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215 – Daejeon ($26,050.00, $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17,666.60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267 - Waikoloa (-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$17,750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18,404.21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40481" marR="0" lvl="0" indent="-84535" algn="l" defTabSz="6858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2018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312 – Irvine (-</a:t>
            </a:r>
            <a:r>
              <a: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$12,380, -$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10,435.36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271 – Warsaw ($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5,965.00, $13,661.10)</a:t>
            </a:r>
          </a:p>
          <a:p>
            <a:pPr marL="340519" marR="0" lvl="1" indent="-84535" algn="l" defTabSz="6858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5529263" algn="r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283-- Waikoloa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$9,425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, 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$18,419.07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2019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293 – St Louis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$30,408, -$13,667.13)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293 –  Atlanta (-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$32,243, -$20,163.50)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	279  - Hanoi ($18,847,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MS Gothic"/>
              </a:rPr>
              <a:t>-$1,748.46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3243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6B01D-F561-4B04-8062-7424642309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C70C-9103-4A35-AA61-C2820D280F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AB09A-2AD7-4A6B-A3CE-8E1B59757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FFB4299-D4CD-4521-A34F-8E5224462F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150278"/>
              </p:ext>
            </p:extLst>
          </p:nvPr>
        </p:nvGraphicFramePr>
        <p:xfrm>
          <a:off x="685800" y="914400"/>
          <a:ext cx="7620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815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235D2-8B55-4C69-B121-910CAE229B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BF342-507E-406E-9841-9D4AA0827B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47578-973E-409B-803F-4EDF9D22DE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FF415-EB81-4A9D-99BF-9D803EC39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16762"/>
              </p:ext>
            </p:extLst>
          </p:nvPr>
        </p:nvGraphicFramePr>
        <p:xfrm>
          <a:off x="791382" y="838200"/>
          <a:ext cx="7750956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39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D3A4D-48D7-4992-9527-946835ECBF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2C2045-8FE5-4482-9F52-CE44B48151C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041876" y="6475413"/>
            <a:ext cx="3500462" cy="184666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574C-1A07-4AAB-B119-F90C8F2EE5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8A80F92-3AD5-40FA-B50C-B9A14F769A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29788"/>
              </p:ext>
            </p:extLst>
          </p:nvPr>
        </p:nvGraphicFramePr>
        <p:xfrm>
          <a:off x="696912" y="762000"/>
          <a:ext cx="7845426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68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file contains the July 2020 Wireless Treasurer report for the Joint IEEE 802.11/.15 Wireless funds.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Presented to the 802 Wireless Chairs Committee Meeting July 14, 2020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610CAA-2BE6-4BD9-B4A2-96DDFAA557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05D-B7DF-415B-B4C2-644CD6BBB8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2A4A8-59AD-4C6A-9A7C-6A7B324A00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D41455-1EBF-45D2-A538-94877B243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81542"/>
              </p:ext>
            </p:extLst>
          </p:nvPr>
        </p:nvGraphicFramePr>
        <p:xfrm>
          <a:off x="791382" y="685800"/>
          <a:ext cx="7666818" cy="5754016"/>
        </p:xfrm>
        <a:graphic>
          <a:graphicData uri="http://schemas.openxmlformats.org/drawingml/2006/table">
            <a:tbl>
              <a:tblPr/>
              <a:tblGrid>
                <a:gridCol w="5450221">
                  <a:extLst>
                    <a:ext uri="{9D8B030D-6E8A-4147-A177-3AD203B41FA5}">
                      <a16:colId xmlns:a16="http://schemas.microsoft.com/office/drawing/2014/main" val="2065283532"/>
                    </a:ext>
                  </a:extLst>
                </a:gridCol>
                <a:gridCol w="2216597">
                  <a:extLst>
                    <a:ext uri="{9D8B030D-6E8A-4147-A177-3AD203B41FA5}">
                      <a16:colId xmlns:a16="http://schemas.microsoft.com/office/drawing/2014/main" val="1149685958"/>
                    </a:ext>
                  </a:extLst>
                </a:gridCol>
              </a:tblGrid>
              <a:tr h="31767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effectLst/>
                          <a:latin typeface="Arial" panose="020B0604020202020204" pitchFamily="34" charset="0"/>
                        </a:rPr>
                        <a:t>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414720"/>
                  </a:ext>
                </a:extLst>
              </a:tr>
              <a:tr h="31767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End of June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21602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909885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69496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052759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777193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$410,417.30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183046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$410,417.30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696781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$410,417.30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10754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$410,417.30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850013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092628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858173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$689,791.90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457015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($279,374.60)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497896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$410,417.30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213657"/>
                  </a:ext>
                </a:extLst>
              </a:tr>
              <a:tr h="3573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$410,417.30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585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6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EA783-8F4B-44CA-B2EF-B4494C6D3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681115"/>
              </p:ext>
            </p:extLst>
          </p:nvPr>
        </p:nvGraphicFramePr>
        <p:xfrm>
          <a:off x="685800" y="685800"/>
          <a:ext cx="7772400" cy="5737195"/>
        </p:xfrm>
        <a:graphic>
          <a:graphicData uri="http://schemas.openxmlformats.org/drawingml/2006/table">
            <a:tbl>
              <a:tblPr/>
              <a:tblGrid>
                <a:gridCol w="5941460">
                  <a:extLst>
                    <a:ext uri="{9D8B030D-6E8A-4147-A177-3AD203B41FA5}">
                      <a16:colId xmlns:a16="http://schemas.microsoft.com/office/drawing/2014/main" val="871640172"/>
                    </a:ext>
                  </a:extLst>
                </a:gridCol>
                <a:gridCol w="1830940">
                  <a:extLst>
                    <a:ext uri="{9D8B030D-6E8A-4147-A177-3AD203B41FA5}">
                      <a16:colId xmlns:a16="http://schemas.microsoft.com/office/drawing/2014/main" val="3202231041"/>
                    </a:ext>
                  </a:extLst>
                </a:gridCol>
              </a:tblGrid>
              <a:tr h="3027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897097"/>
                  </a:ext>
                </a:extLst>
              </a:tr>
              <a:tr h="3027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As of 6/30/2020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158168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080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817394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236307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1719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231.36 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246736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1719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(30.00)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209741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201.36 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519509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- 5/31/2020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410,397.80 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081860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410,599.16 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247691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- 6/30/2020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410,599.16 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526288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555402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189196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Uncleared</a:t>
                      </a:r>
                    </a:p>
                  </a:txBody>
                  <a:tcPr marL="81719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808340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Checks and Payments</a:t>
                      </a:r>
                    </a:p>
                  </a:txBody>
                  <a:tcPr marL="163439" marR="9080" marT="9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(181.86)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294148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Uncleared</a:t>
                      </a:r>
                    </a:p>
                  </a:txBody>
                  <a:tcPr marL="81719" marR="9080" marT="90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(181.86)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869149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Unreconciled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(181.86)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568641"/>
                  </a:ext>
                </a:extLst>
              </a:tr>
              <a:tr h="3406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6/30/2020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410,417.30 </a:t>
                      </a:r>
                    </a:p>
                  </a:txBody>
                  <a:tcPr marL="9080" marR="9080" marT="90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0351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Irvine, January 2020 Budget Report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395936"/>
              </p:ext>
            </p:extLst>
          </p:nvPr>
        </p:nvGraphicFramePr>
        <p:xfrm>
          <a:off x="723898" y="1218026"/>
          <a:ext cx="7429502" cy="5222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294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883294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920737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703577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243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Nov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Jan 6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April 9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Budget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      Final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8479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$221,100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$260,300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dirty="0"/>
                        <a:t>275,800.00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$24,800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$33,123.40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$245,900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$285,300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$308,923.40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847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$26,150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$26,000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$29,524.67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$6,633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$7,809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$12,608.97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$39,150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$52,702.30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$115,000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$135,000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$145,643.01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$38,400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$42,400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$40,444.57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$23,500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$24,201.67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$2000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$1,867.30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$6,975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$7400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$5,562.28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00809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$253,558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283,259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$312,554.77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$(7,658)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$2,041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$(3,631.37)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335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243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6347" marR="6347" marT="634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$845.19 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$855.77</a:t>
                      </a:r>
                    </a:p>
                  </a:txBody>
                  <a:tcPr marL="6347" marR="6347" marT="634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$933.00</a:t>
                      </a:r>
                    </a:p>
                  </a:txBody>
                  <a:tcPr marL="6347" marR="6347" marT="6347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68580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93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851"/>
          </a:xfrm>
        </p:spPr>
        <p:txBody>
          <a:bodyPr/>
          <a:lstStyle/>
          <a:p>
            <a:r>
              <a:rPr lang="en-US" dirty="0"/>
              <a:t>Warsaw, Poland May 2020 Budget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E6969283-78ED-4F71-B854-48055E18A2D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 bwMode="auto">
          <a:xfrm>
            <a:off x="685800" y="333375"/>
            <a:ext cx="2500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 bwMode="auto">
          <a:xfrm>
            <a:off x="5068888" y="6551613"/>
            <a:ext cx="4075112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</a:rPr>
              <a:t>Ben Rolfe (BCA);   Jon Rosdahl (Qualcomm)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EB3C1E-B494-491B-B8C9-91883EA05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155634"/>
              </p:ext>
            </p:extLst>
          </p:nvPr>
        </p:nvGraphicFramePr>
        <p:xfrm>
          <a:off x="685800" y="1218026"/>
          <a:ext cx="7848601" cy="5106581"/>
        </p:xfrm>
        <a:graphic>
          <a:graphicData uri="http://schemas.openxmlformats.org/drawingml/2006/table">
            <a:tbl>
              <a:tblPr/>
              <a:tblGrid>
                <a:gridCol w="475881">
                  <a:extLst>
                    <a:ext uri="{9D8B030D-6E8A-4147-A177-3AD203B41FA5}">
                      <a16:colId xmlns:a16="http://schemas.microsoft.com/office/drawing/2014/main" val="3444853849"/>
                    </a:ext>
                  </a:extLst>
                </a:gridCol>
                <a:gridCol w="1158670">
                  <a:extLst>
                    <a:ext uri="{9D8B030D-6E8A-4147-A177-3AD203B41FA5}">
                      <a16:colId xmlns:a16="http://schemas.microsoft.com/office/drawing/2014/main" val="1064700289"/>
                    </a:ext>
                  </a:extLst>
                </a:gridCol>
                <a:gridCol w="1717313">
                  <a:extLst>
                    <a:ext uri="{9D8B030D-6E8A-4147-A177-3AD203B41FA5}">
                      <a16:colId xmlns:a16="http://schemas.microsoft.com/office/drawing/2014/main" val="2347353682"/>
                    </a:ext>
                  </a:extLst>
                </a:gridCol>
                <a:gridCol w="1517303">
                  <a:extLst>
                    <a:ext uri="{9D8B030D-6E8A-4147-A177-3AD203B41FA5}">
                      <a16:colId xmlns:a16="http://schemas.microsoft.com/office/drawing/2014/main" val="3419782135"/>
                    </a:ext>
                  </a:extLst>
                </a:gridCol>
                <a:gridCol w="1489717">
                  <a:extLst>
                    <a:ext uri="{9D8B030D-6E8A-4147-A177-3AD203B41FA5}">
                      <a16:colId xmlns:a16="http://schemas.microsoft.com/office/drawing/2014/main" val="2533014888"/>
                    </a:ext>
                  </a:extLst>
                </a:gridCol>
                <a:gridCol w="1489717">
                  <a:extLst>
                    <a:ext uri="{9D8B030D-6E8A-4147-A177-3AD203B41FA5}">
                      <a16:colId xmlns:a16="http://schemas.microsoft.com/office/drawing/2014/main" val="508738628"/>
                    </a:ext>
                  </a:extLst>
                </a:gridCol>
              </a:tblGrid>
              <a:tr h="31567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March-200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March-300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30-Apr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975827"/>
                  </a:ext>
                </a:extLst>
              </a:tr>
              <a:tr h="2613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Draft Budget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Draft Budget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     Final Actual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285925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$179,500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$290,500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226278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$18,000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$18,000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129546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Total –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$197,500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$308,500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446833"/>
                  </a:ext>
                </a:extLst>
              </a:tr>
              <a:tr h="2664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928041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$59,800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$59,800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-35.00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7867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4.113 – 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$59,800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$59,800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740267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$9,315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$9,315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727803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4.13 – Meeting Planner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$33,560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$40,760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6,785.00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653787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$68,100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$81,300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893560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$38,000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$38,000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057870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$20,000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$30,000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982557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$6,000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$6,000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392516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$7,600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$8,650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654752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$242,375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273,825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033489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($44,875)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$34,675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111887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Total Attendees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00203"/>
                  </a:ext>
                </a:extLst>
              </a:tr>
              <a:tr h="2664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Cost per attendee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$1,211.88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$912.75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Cancelled Mtg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263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58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D9DA22E-AEAF-4799-A705-881F38FB8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63186"/>
              </p:ext>
            </p:extLst>
          </p:nvPr>
        </p:nvGraphicFramePr>
        <p:xfrm>
          <a:off x="685801" y="685800"/>
          <a:ext cx="7856537" cy="5797107"/>
        </p:xfrm>
        <a:graphic>
          <a:graphicData uri="http://schemas.openxmlformats.org/drawingml/2006/table">
            <a:tbl>
              <a:tblPr/>
              <a:tblGrid>
                <a:gridCol w="1872196">
                  <a:extLst>
                    <a:ext uri="{9D8B030D-6E8A-4147-A177-3AD203B41FA5}">
                      <a16:colId xmlns:a16="http://schemas.microsoft.com/office/drawing/2014/main" val="2986927969"/>
                    </a:ext>
                  </a:extLst>
                </a:gridCol>
                <a:gridCol w="860876">
                  <a:extLst>
                    <a:ext uri="{9D8B030D-6E8A-4147-A177-3AD203B41FA5}">
                      <a16:colId xmlns:a16="http://schemas.microsoft.com/office/drawing/2014/main" val="1495627145"/>
                    </a:ext>
                  </a:extLst>
                </a:gridCol>
                <a:gridCol w="1058683">
                  <a:extLst>
                    <a:ext uri="{9D8B030D-6E8A-4147-A177-3AD203B41FA5}">
                      <a16:colId xmlns:a16="http://schemas.microsoft.com/office/drawing/2014/main" val="3169535865"/>
                    </a:ext>
                  </a:extLst>
                </a:gridCol>
                <a:gridCol w="924954">
                  <a:extLst>
                    <a:ext uri="{9D8B030D-6E8A-4147-A177-3AD203B41FA5}">
                      <a16:colId xmlns:a16="http://schemas.microsoft.com/office/drawing/2014/main" val="362739801"/>
                    </a:ext>
                  </a:extLst>
                </a:gridCol>
                <a:gridCol w="1014106">
                  <a:extLst>
                    <a:ext uri="{9D8B030D-6E8A-4147-A177-3AD203B41FA5}">
                      <a16:colId xmlns:a16="http://schemas.microsoft.com/office/drawing/2014/main" val="1397355186"/>
                    </a:ext>
                  </a:extLst>
                </a:gridCol>
                <a:gridCol w="1014106">
                  <a:extLst>
                    <a:ext uri="{9D8B030D-6E8A-4147-A177-3AD203B41FA5}">
                      <a16:colId xmlns:a16="http://schemas.microsoft.com/office/drawing/2014/main" val="3026949332"/>
                    </a:ext>
                  </a:extLst>
                </a:gridCol>
                <a:gridCol w="1111616">
                  <a:extLst>
                    <a:ext uri="{9D8B030D-6E8A-4147-A177-3AD203B41FA5}">
                      <a16:colId xmlns:a16="http://schemas.microsoft.com/office/drawing/2014/main" val="559009278"/>
                    </a:ext>
                  </a:extLst>
                </a:gridCol>
              </a:tblGrid>
              <a:tr h="24741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Income Statement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347122"/>
                  </a:ext>
                </a:extLst>
              </a:tr>
              <a:tr h="24741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Through 30 June 2020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196780"/>
                  </a:ext>
                </a:extLst>
              </a:tr>
              <a:tr h="649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2020 - Misc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2020-01 Irvine, CA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2020-05 Warsaw, Poland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2020-09 - Atlanta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2022-05 Warsaw, Poland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42890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32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61966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291911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5917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292478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$275,800.00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255425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$33,123.40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33122"/>
                  </a:ext>
                </a:extLst>
              </a:tr>
              <a:tr h="406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$2,810.39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$2,810.39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992314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5917" marR="7324" marT="73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$2,810.39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$311,733.79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630406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Gross Profit</a:t>
                      </a:r>
                    </a:p>
                  </a:txBody>
                  <a:tcPr marL="65917" marR="7324" marT="73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$2,810.39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$308,923.40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$311,733.79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843834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5917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170858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($35.00)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$67,289.30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356414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$29,524.67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462113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$12,639.57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$12,729.57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702602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$52,702.30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$6,785.00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$84,487.30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032568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$145,643.01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395563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$40,444.57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15775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$24,201.67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068913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$1,867.30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567996"/>
                  </a:ext>
                </a:extLst>
              </a:tr>
              <a:tr h="2082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31834" marR="7324" marT="73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$154.57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$5,562.28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$5,716.85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721302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5917" marR="7324" marT="73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$244.57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$312,585.37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$6,750.00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$67,324.30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$411,904.24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811279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$2,565.82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($3,661.97)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($100,170.45)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824920"/>
                  </a:ext>
                </a:extLst>
              </a:tr>
              <a:tr h="2164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$2,565.82 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($3,661.97)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($6,750.00)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($25,000.00)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($67,324.30)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($100,170.45)</a:t>
                      </a:r>
                    </a:p>
                  </a:txBody>
                  <a:tcPr marL="7324" marR="7324" marT="73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7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66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70DCE-BEB0-49A3-BA69-6F21A2F428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169E7-1A4C-46AE-9291-A92FCAB83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Ben Rolfe (BCA);   Jon Rosdahl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3C80A-030E-493E-8D5B-D2967E9E3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3F20A31-67D9-425E-9512-E204D4DB7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58461"/>
              </p:ext>
            </p:extLst>
          </p:nvPr>
        </p:nvGraphicFramePr>
        <p:xfrm>
          <a:off x="506412" y="606425"/>
          <a:ext cx="8180387" cy="5731351"/>
        </p:xfrm>
        <a:graphic>
          <a:graphicData uri="http://schemas.openxmlformats.org/drawingml/2006/table">
            <a:tbl>
              <a:tblPr/>
              <a:tblGrid>
                <a:gridCol w="2539813">
                  <a:extLst>
                    <a:ext uri="{9D8B030D-6E8A-4147-A177-3AD203B41FA5}">
                      <a16:colId xmlns:a16="http://schemas.microsoft.com/office/drawing/2014/main" val="259374201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2052533747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108197420"/>
                    </a:ext>
                  </a:extLst>
                </a:gridCol>
                <a:gridCol w="1020504">
                  <a:extLst>
                    <a:ext uri="{9D8B030D-6E8A-4147-A177-3AD203B41FA5}">
                      <a16:colId xmlns:a16="http://schemas.microsoft.com/office/drawing/2014/main" val="3191241072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811527288"/>
                    </a:ext>
                  </a:extLst>
                </a:gridCol>
                <a:gridCol w="863503">
                  <a:extLst>
                    <a:ext uri="{9D8B030D-6E8A-4147-A177-3AD203B41FA5}">
                      <a16:colId xmlns:a16="http://schemas.microsoft.com/office/drawing/2014/main" val="1504028930"/>
                    </a:ext>
                  </a:extLst>
                </a:gridCol>
                <a:gridCol w="1009057">
                  <a:extLst>
                    <a:ext uri="{9D8B030D-6E8A-4147-A177-3AD203B41FA5}">
                      <a16:colId xmlns:a16="http://schemas.microsoft.com/office/drawing/2014/main" val="871327453"/>
                    </a:ext>
                  </a:extLst>
                </a:gridCol>
              </a:tblGrid>
              <a:tr h="32244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Statement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483631"/>
                  </a:ext>
                </a:extLst>
              </a:tr>
              <a:tr h="499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2019-05 Atlanta, </a:t>
                      </a:r>
                    </a:p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GA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2019-07 Vienna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2019-09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Hanoi, Vietnam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9752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600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66624"/>
                  </a:ext>
                </a:extLst>
              </a:tr>
              <a:tr h="231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83373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Corps.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05996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$222,385.00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$258,450.00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$696,985.00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89380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$33,410.00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$14,577.21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$74,235.22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69638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155330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$7,289.88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$255,795.00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$17,700.00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$273,027.21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$788,510.10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5439"/>
                  </a:ext>
                </a:extLst>
              </a:tr>
              <a:tr h="271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042333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051994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$19,656.77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$19,610.58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$76,430.88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$130,646.49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3949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$4,790.64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$10,101.84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$1,313.52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$9,315.05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$34,981.22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83805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$52,729.03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$3,000.00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$39,655.83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$146,201.52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1782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$121,097.42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$61,677.00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$292,594.19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98157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$38,060.46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$46,446.41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$119,271.90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55914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$23,958.20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$34,875.00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$79,231.25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23082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$2,953.27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$5,214.64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29076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18806" marR="6600" marT="66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$139.42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$5,488.84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$350.00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$6,395.50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$16,322.96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86148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59403" marR="6600" marT="66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$4,930.06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$274,045.83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$24,274.10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$274,795.67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$826,410.80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296431"/>
                  </a:ext>
                </a:extLst>
              </a:tr>
              <a:tr h="2505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$2,359.82 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($18,250.83)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($6,574.10)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($1,768.46)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($37,900.70)</a:t>
                      </a:r>
                    </a:p>
                  </a:txBody>
                  <a:tcPr marL="6600" marR="6600" marT="66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87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0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14499"/>
              </p:ext>
            </p:extLst>
          </p:nvPr>
        </p:nvGraphicFramePr>
        <p:xfrm>
          <a:off x="696915" y="606426"/>
          <a:ext cx="7837486" cy="5699989"/>
        </p:xfrm>
        <a:graphic>
          <a:graphicData uri="http://schemas.openxmlformats.org/drawingml/2006/table">
            <a:tbl>
              <a:tblPr/>
              <a:tblGrid>
                <a:gridCol w="2274885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200151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552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Statement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664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 </a:t>
                      </a:r>
                      <a:r>
                        <a:rPr lang="en-US" sz="1400" b="1" i="0" u="none" strike="noStrike" dirty="0" err="1"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6954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264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846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25177" marR="6954" marT="69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58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62588" marR="6954" marT="69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6954" marR="6954" marT="69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9D784B-096F-4BC0-B00F-03A4BD4D812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1465D61-7696-4E9E-91CD-487A8EB6C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70DA11-B4D5-461E-8E80-67BE7DF9C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11873</TotalTime>
  <Words>3774</Words>
  <Application>Microsoft Office PowerPoint</Application>
  <PresentationFormat>On-screen Show (4:3)</PresentationFormat>
  <Paragraphs>1293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Wireless Treasurer Report July 2020 - Electronic Plenary</vt:lpstr>
      <vt:lpstr>Abstract</vt:lpstr>
      <vt:lpstr>PowerPoint Presentation</vt:lpstr>
      <vt:lpstr>PowerPoint Presentation</vt:lpstr>
      <vt:lpstr>Irvine, January 2020 Budget Report</vt:lpstr>
      <vt:lpstr>Warsaw, Poland May 2020 Budget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2003 – 2019 Historical Attendance</vt:lpstr>
      <vt:lpstr>PowerPoint Presentation</vt:lpstr>
      <vt:lpstr>PowerPoint Presentation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July 2020 - Electronic Plenary</dc:title>
  <dc:creator>Jon Rosdahl</dc:creator>
  <cp:keywords>July 2020</cp:keywords>
  <dc:description>Jon Rosdahl (Qualcomm)</dc:description>
  <cp:lastModifiedBy>Jon Rosdahl</cp:lastModifiedBy>
  <cp:revision>28</cp:revision>
  <cp:lastPrinted>1601-01-01T00:00:00Z</cp:lastPrinted>
  <dcterms:created xsi:type="dcterms:W3CDTF">2019-08-01T19:20:26Z</dcterms:created>
  <dcterms:modified xsi:type="dcterms:W3CDTF">2020-07-14T02:59:44Z</dcterms:modified>
  <cp:category>Treasurer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