
<file path=[Content_Types].xml><?xml version="1.0" encoding="utf-8"?>
<Types xmlns="http://schemas.openxmlformats.org/package/2006/content-types">
  <Default Extension="bin" ContentType="application/vnd.openxmlformats-officedocument.oleObject"/>
  <Default Extension="emf" ContentType="image/x-emf"/>
  <Default Extension="png" ContentType="image/png"/>
  <Default Extension="rels" ContentType="application/vnd.openxmlformats-package.relationships+xml"/>
  <Default Extension="vml" ContentType="application/vnd.openxmlformats-officedocument.vmlDrawing"/>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14.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theme/themeOverride2.xml" ContentType="application/vnd.openxmlformats-officedocument.themeOverr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29"/>
  </p:notesMasterIdLst>
  <p:handoutMasterIdLst>
    <p:handoutMasterId r:id="rId30"/>
  </p:handoutMasterIdLst>
  <p:sldIdLst>
    <p:sldId id="256" r:id="rId5"/>
    <p:sldId id="257" r:id="rId6"/>
    <p:sldId id="342" r:id="rId7"/>
    <p:sldId id="323" r:id="rId8"/>
    <p:sldId id="263" r:id="rId9"/>
    <p:sldId id="326" r:id="rId10"/>
    <p:sldId id="338" r:id="rId11"/>
    <p:sldId id="337" r:id="rId12"/>
    <p:sldId id="333" r:id="rId13"/>
    <p:sldId id="339" r:id="rId14"/>
    <p:sldId id="340" r:id="rId15"/>
    <p:sldId id="341" r:id="rId16"/>
    <p:sldId id="332" r:id="rId17"/>
    <p:sldId id="325" r:id="rId18"/>
    <p:sldId id="328" r:id="rId19"/>
    <p:sldId id="312" r:id="rId20"/>
    <p:sldId id="308" r:id="rId21"/>
    <p:sldId id="304" r:id="rId22"/>
    <p:sldId id="303" r:id="rId23"/>
    <p:sldId id="291" r:id="rId24"/>
    <p:sldId id="269" r:id="rId25"/>
    <p:sldId id="330" r:id="rId26"/>
    <p:sldId id="331" r:id="rId27"/>
    <p:sldId id="329" r:id="rId28"/>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Treasurer Report" id="{942DF32E-C4DB-4B23-A515-A18105EAC902}">
          <p14:sldIdLst>
            <p14:sldId id="256"/>
            <p14:sldId id="257"/>
            <p14:sldId id="342"/>
            <p14:sldId id="323"/>
            <p14:sldId id="263"/>
            <p14:sldId id="326"/>
            <p14:sldId id="338"/>
            <p14:sldId id="337"/>
            <p14:sldId id="333"/>
            <p14:sldId id="339"/>
            <p14:sldId id="340"/>
            <p14:sldId id="341"/>
            <p14:sldId id="332"/>
          </p14:sldIdLst>
        </p14:section>
        <p14:section name="Meeting Income Report Record" id="{90888863-D814-48AF-89AB-7EB609E9FF5C}">
          <p14:sldIdLst>
            <p14:sldId id="325"/>
            <p14:sldId id="328"/>
            <p14:sldId id="312"/>
            <p14:sldId id="308"/>
            <p14:sldId id="304"/>
            <p14:sldId id="303"/>
            <p14:sldId id="291"/>
          </p14:sldIdLst>
        </p14:section>
        <p14:section name="Historical Attendance" id="{1C4EA2CF-D4AE-4AE5-8C56-BAD4577E2C2B}">
          <p14:sldIdLst>
            <p14:sldId id="269"/>
            <p14:sldId id="330"/>
            <p14:sldId id="331"/>
            <p14:sldId id="329"/>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EDB641C-26BC-4018-A1C4-7B5C47AF1755}" v="13" dt="2020-05-26T22:24:15.08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044" autoAdjust="0"/>
    <p:restoredTop sz="86983" autoAdjust="0"/>
  </p:normalViewPr>
  <p:slideViewPr>
    <p:cSldViewPr>
      <p:cViewPr varScale="1">
        <p:scale>
          <a:sx n="83" d="100"/>
          <a:sy n="83" d="100"/>
        </p:scale>
        <p:origin x="102" y="222"/>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4" d="100"/>
          <a:sy n="54" d="100"/>
        </p:scale>
        <p:origin x="1800" y="6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handoutMaster" Target="handoutMasters/handoutMaster1.xml"/><Relationship Id="rId35"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n Rosdahl" userId="2820f357-2dd4-4127-8713-e0bfde0fd756" providerId="ADAL" clId="{BEDB641C-26BC-4018-A1C4-7B5C47AF1755}"/>
    <pc:docChg chg="undo custSel addSld modSld">
      <pc:chgData name="Jon Rosdahl" userId="2820f357-2dd4-4127-8713-e0bfde0fd756" providerId="ADAL" clId="{BEDB641C-26BC-4018-A1C4-7B5C47AF1755}" dt="2020-05-26T22:29:16.087" v="884" actId="20577"/>
      <pc:docMkLst>
        <pc:docMk/>
      </pc:docMkLst>
      <pc:sldChg chg="modSp">
        <pc:chgData name="Jon Rosdahl" userId="2820f357-2dd4-4127-8713-e0bfde0fd756" providerId="ADAL" clId="{BEDB641C-26BC-4018-A1C4-7B5C47AF1755}" dt="2020-05-26T22:29:16.087" v="884" actId="20577"/>
        <pc:sldMkLst>
          <pc:docMk/>
          <pc:sldMk cId="0" sldId="256"/>
        </pc:sldMkLst>
        <pc:spChg chg="mod">
          <ac:chgData name="Jon Rosdahl" userId="2820f357-2dd4-4127-8713-e0bfde0fd756" providerId="ADAL" clId="{BEDB641C-26BC-4018-A1C4-7B5C47AF1755}" dt="2020-05-26T22:29:16.087" v="884" actId="20577"/>
          <ac:spMkLst>
            <pc:docMk/>
            <pc:sldMk cId="0" sldId="256"/>
            <ac:spMk id="3074" creationId="{00000000-0000-0000-0000-000000000000}"/>
          </ac:spMkLst>
        </pc:spChg>
      </pc:sldChg>
      <pc:sldChg chg="modSp">
        <pc:chgData name="Jon Rosdahl" userId="2820f357-2dd4-4127-8713-e0bfde0fd756" providerId="ADAL" clId="{BEDB641C-26BC-4018-A1C4-7B5C47AF1755}" dt="2020-05-01T22:58:42.354" v="90" actId="20577"/>
        <pc:sldMkLst>
          <pc:docMk/>
          <pc:sldMk cId="0" sldId="257"/>
        </pc:sldMkLst>
        <pc:spChg chg="mod">
          <ac:chgData name="Jon Rosdahl" userId="2820f357-2dd4-4127-8713-e0bfde0fd756" providerId="ADAL" clId="{BEDB641C-26BC-4018-A1C4-7B5C47AF1755}" dt="2020-05-01T22:58:42.354" v="90" actId="20577"/>
          <ac:spMkLst>
            <pc:docMk/>
            <pc:sldMk cId="0" sldId="257"/>
            <ac:spMk id="4098" creationId="{00000000-0000-0000-0000-000000000000}"/>
          </ac:spMkLst>
        </pc:spChg>
      </pc:sldChg>
      <pc:sldChg chg="addSp delSp modSp">
        <pc:chgData name="Jon Rosdahl" userId="2820f357-2dd4-4127-8713-e0bfde0fd756" providerId="ADAL" clId="{BEDB641C-26BC-4018-A1C4-7B5C47AF1755}" dt="2020-05-26T21:22:47.885" v="247" actId="14100"/>
        <pc:sldMkLst>
          <pc:docMk/>
          <pc:sldMk cId="0" sldId="263"/>
        </pc:sldMkLst>
        <pc:spChg chg="del">
          <ac:chgData name="Jon Rosdahl" userId="2820f357-2dd4-4127-8713-e0bfde0fd756" providerId="ADAL" clId="{BEDB641C-26BC-4018-A1C4-7B5C47AF1755}" dt="2020-05-26T21:21:57.181" v="235" actId="478"/>
          <ac:spMkLst>
            <pc:docMk/>
            <pc:sldMk cId="0" sldId="263"/>
            <ac:spMk id="7" creationId="{34386693-D4AF-4548-9ECD-80FB98269123}"/>
          </ac:spMkLst>
        </pc:spChg>
        <pc:graphicFrameChg chg="del">
          <ac:chgData name="Jon Rosdahl" userId="2820f357-2dd4-4127-8713-e0bfde0fd756" providerId="ADAL" clId="{BEDB641C-26BC-4018-A1C4-7B5C47AF1755}" dt="2020-05-26T21:21:53.955" v="234" actId="478"/>
          <ac:graphicFrameMkLst>
            <pc:docMk/>
            <pc:sldMk cId="0" sldId="263"/>
            <ac:graphicFrameMk id="2" creationId="{59EACD2B-1BEB-49A7-9ED4-A56246FD1BCF}"/>
          </ac:graphicFrameMkLst>
        </pc:graphicFrameChg>
        <pc:graphicFrameChg chg="add mod modGraphic">
          <ac:chgData name="Jon Rosdahl" userId="2820f357-2dd4-4127-8713-e0bfde0fd756" providerId="ADAL" clId="{BEDB641C-26BC-4018-A1C4-7B5C47AF1755}" dt="2020-05-26T21:22:47.885" v="247" actId="14100"/>
          <ac:graphicFrameMkLst>
            <pc:docMk/>
            <pc:sldMk cId="0" sldId="263"/>
            <ac:graphicFrameMk id="3" creationId="{B180D1BA-19C1-4992-80EE-1049C7DD6AF4}"/>
          </ac:graphicFrameMkLst>
        </pc:graphicFrameChg>
      </pc:sldChg>
      <pc:sldChg chg="addSp delSp modSp">
        <pc:chgData name="Jon Rosdahl" userId="2820f357-2dd4-4127-8713-e0bfde0fd756" providerId="ADAL" clId="{BEDB641C-26BC-4018-A1C4-7B5C47AF1755}" dt="2020-05-26T21:25:41.277" v="257" actId="14100"/>
        <pc:sldMkLst>
          <pc:docMk/>
          <pc:sldMk cId="4178967725" sldId="323"/>
        </pc:sldMkLst>
        <pc:spChg chg="del">
          <ac:chgData name="Jon Rosdahl" userId="2820f357-2dd4-4127-8713-e0bfde0fd756" providerId="ADAL" clId="{BEDB641C-26BC-4018-A1C4-7B5C47AF1755}" dt="2020-05-26T21:25:04.158" v="250" actId="478"/>
          <ac:spMkLst>
            <pc:docMk/>
            <pc:sldMk cId="4178967725" sldId="323"/>
            <ac:spMk id="2" creationId="{FEF9E179-642A-4F90-A61C-FAC5D8AA4782}"/>
          </ac:spMkLst>
        </pc:spChg>
        <pc:graphicFrameChg chg="del modGraphic">
          <ac:chgData name="Jon Rosdahl" userId="2820f357-2dd4-4127-8713-e0bfde0fd756" providerId="ADAL" clId="{BEDB641C-26BC-4018-A1C4-7B5C47AF1755}" dt="2020-05-26T21:25:02.294" v="249" actId="478"/>
          <ac:graphicFrameMkLst>
            <pc:docMk/>
            <pc:sldMk cId="4178967725" sldId="323"/>
            <ac:graphicFrameMk id="3" creationId="{3977B910-878E-4EB5-9598-17BD766A0B39}"/>
          </ac:graphicFrameMkLst>
        </pc:graphicFrameChg>
        <pc:graphicFrameChg chg="add mod modGraphic">
          <ac:chgData name="Jon Rosdahl" userId="2820f357-2dd4-4127-8713-e0bfde0fd756" providerId="ADAL" clId="{BEDB641C-26BC-4018-A1C4-7B5C47AF1755}" dt="2020-05-26T21:25:41.277" v="257" actId="14100"/>
          <ac:graphicFrameMkLst>
            <pc:docMk/>
            <pc:sldMk cId="4178967725" sldId="323"/>
            <ac:graphicFrameMk id="7" creationId="{7DDDBD25-B8CD-4952-AAC4-793052B562EB}"/>
          </ac:graphicFrameMkLst>
        </pc:graphicFrameChg>
      </pc:sldChg>
      <pc:sldChg chg="addSp delSp modSp modNotesTx">
        <pc:chgData name="Jon Rosdahl" userId="2820f357-2dd4-4127-8713-e0bfde0fd756" providerId="ADAL" clId="{BEDB641C-26BC-4018-A1C4-7B5C47AF1755}" dt="2020-05-26T22:26:42.367" v="806" actId="20577"/>
        <pc:sldMkLst>
          <pc:docMk/>
          <pc:sldMk cId="1102668648" sldId="325"/>
        </pc:sldMkLst>
        <pc:spChg chg="del mod">
          <ac:chgData name="Jon Rosdahl" userId="2820f357-2dd4-4127-8713-e0bfde0fd756" providerId="ADAL" clId="{BEDB641C-26BC-4018-A1C4-7B5C47AF1755}" dt="2020-05-26T22:08:04.579" v="290" actId="478"/>
          <ac:spMkLst>
            <pc:docMk/>
            <pc:sldMk cId="1102668648" sldId="325"/>
            <ac:spMk id="6" creationId="{E4678C96-6DA0-4B00-A9B6-DD3E1466FB25}"/>
          </ac:spMkLst>
        </pc:spChg>
        <pc:graphicFrameChg chg="del">
          <ac:chgData name="Jon Rosdahl" userId="2820f357-2dd4-4127-8713-e0bfde0fd756" providerId="ADAL" clId="{BEDB641C-26BC-4018-A1C4-7B5C47AF1755}" dt="2020-05-26T22:08:02.519" v="288" actId="478"/>
          <ac:graphicFrameMkLst>
            <pc:docMk/>
            <pc:sldMk cId="1102668648" sldId="325"/>
            <ac:graphicFrameMk id="5" creationId="{85FA1EF1-5661-4C43-844E-5776079B3947}"/>
          </ac:graphicFrameMkLst>
        </pc:graphicFrameChg>
        <pc:graphicFrameChg chg="add del mod modGraphic">
          <ac:chgData name="Jon Rosdahl" userId="2820f357-2dd4-4127-8713-e0bfde0fd756" providerId="ADAL" clId="{BEDB641C-26BC-4018-A1C4-7B5C47AF1755}" dt="2020-05-26T22:09:58.490" v="299" actId="478"/>
          <ac:graphicFrameMkLst>
            <pc:docMk/>
            <pc:sldMk cId="1102668648" sldId="325"/>
            <ac:graphicFrameMk id="7" creationId="{16187AE5-426A-4838-9E70-75AC58AD601C}"/>
          </ac:graphicFrameMkLst>
        </pc:graphicFrameChg>
        <pc:graphicFrameChg chg="add mod modGraphic">
          <ac:chgData name="Jon Rosdahl" userId="2820f357-2dd4-4127-8713-e0bfde0fd756" providerId="ADAL" clId="{BEDB641C-26BC-4018-A1C4-7B5C47AF1755}" dt="2020-05-26T22:10:57.322" v="313" actId="404"/>
          <ac:graphicFrameMkLst>
            <pc:docMk/>
            <pc:sldMk cId="1102668648" sldId="325"/>
            <ac:graphicFrameMk id="8" creationId="{E9D5AB97-3C7A-4B37-A966-64C27DBBEBD6}"/>
          </ac:graphicFrameMkLst>
        </pc:graphicFrameChg>
      </pc:sldChg>
      <pc:sldChg chg="addSp delSp modSp modNotesTx">
        <pc:chgData name="Jon Rosdahl" userId="2820f357-2dd4-4127-8713-e0bfde0fd756" providerId="ADAL" clId="{BEDB641C-26BC-4018-A1C4-7B5C47AF1755}" dt="2020-05-26T22:22:45.394" v="603" actId="121"/>
        <pc:sldMkLst>
          <pc:docMk/>
          <pc:sldMk cId="2928584094" sldId="332"/>
        </pc:sldMkLst>
        <pc:spChg chg="mod">
          <ac:chgData name="Jon Rosdahl" userId="2820f357-2dd4-4127-8713-e0bfde0fd756" providerId="ADAL" clId="{BEDB641C-26BC-4018-A1C4-7B5C47AF1755}" dt="2020-05-26T22:21:59.570" v="597" actId="20577"/>
          <ac:spMkLst>
            <pc:docMk/>
            <pc:sldMk cId="2928584094" sldId="332"/>
            <ac:spMk id="2" creationId="{00000000-0000-0000-0000-000000000000}"/>
          </ac:spMkLst>
        </pc:spChg>
        <pc:spChg chg="del">
          <ac:chgData name="Jon Rosdahl" userId="2820f357-2dd4-4127-8713-e0bfde0fd756" providerId="ADAL" clId="{BEDB641C-26BC-4018-A1C4-7B5C47AF1755}" dt="2020-05-26T22:11:38.021" v="314" actId="478"/>
          <ac:spMkLst>
            <pc:docMk/>
            <pc:sldMk cId="2928584094" sldId="332"/>
            <ac:spMk id="7" creationId="{385DEA8C-2E8C-478A-8734-3D7399D36498}"/>
          </ac:spMkLst>
        </pc:spChg>
        <pc:spChg chg="add del mod">
          <ac:chgData name="Jon Rosdahl" userId="2820f357-2dd4-4127-8713-e0bfde0fd756" providerId="ADAL" clId="{BEDB641C-26BC-4018-A1C4-7B5C47AF1755}" dt="2020-05-26T22:21:15.400" v="576" actId="478"/>
          <ac:spMkLst>
            <pc:docMk/>
            <pc:sldMk cId="2928584094" sldId="332"/>
            <ac:spMk id="8" creationId="{2567B284-7F32-4C11-9B20-ED915484C3C9}"/>
          </ac:spMkLst>
        </pc:spChg>
        <pc:graphicFrameChg chg="del mod modGraphic">
          <ac:chgData name="Jon Rosdahl" userId="2820f357-2dd4-4127-8713-e0bfde0fd756" providerId="ADAL" clId="{BEDB641C-26BC-4018-A1C4-7B5C47AF1755}" dt="2020-05-26T22:21:08.919" v="575" actId="478"/>
          <ac:graphicFrameMkLst>
            <pc:docMk/>
            <pc:sldMk cId="2928584094" sldId="332"/>
            <ac:graphicFrameMk id="9" creationId="{1A59AC5E-8353-4F7D-8F9E-C781DF271DEC}"/>
          </ac:graphicFrameMkLst>
        </pc:graphicFrameChg>
        <pc:graphicFrameChg chg="add mod modGraphic">
          <ac:chgData name="Jon Rosdahl" userId="2820f357-2dd4-4127-8713-e0bfde0fd756" providerId="ADAL" clId="{BEDB641C-26BC-4018-A1C4-7B5C47AF1755}" dt="2020-05-26T22:22:45.394" v="603" actId="121"/>
          <ac:graphicFrameMkLst>
            <pc:docMk/>
            <pc:sldMk cId="2928584094" sldId="332"/>
            <ac:graphicFrameMk id="10" creationId="{3BEB3C1E-B494-491B-B8C9-91883EA05B21}"/>
          </ac:graphicFrameMkLst>
        </pc:graphicFrameChg>
      </pc:sldChg>
      <pc:sldChg chg="modSp">
        <pc:chgData name="Jon Rosdahl" userId="2820f357-2dd4-4127-8713-e0bfde0fd756" providerId="ADAL" clId="{BEDB641C-26BC-4018-A1C4-7B5C47AF1755}" dt="2020-05-26T22:28:11.152" v="882" actId="20577"/>
        <pc:sldMkLst>
          <pc:docMk/>
          <pc:sldMk cId="1215483035" sldId="341"/>
        </pc:sldMkLst>
        <pc:spChg chg="mod">
          <ac:chgData name="Jon Rosdahl" userId="2820f357-2dd4-4127-8713-e0bfde0fd756" providerId="ADAL" clId="{BEDB641C-26BC-4018-A1C4-7B5C47AF1755}" dt="2020-05-26T22:28:11.152" v="882" actId="20577"/>
          <ac:spMkLst>
            <pc:docMk/>
            <pc:sldMk cId="1215483035" sldId="341"/>
            <ac:spMk id="3" creationId="{303C6FBD-055D-4C55-9614-8B1156C76404}"/>
          </ac:spMkLst>
        </pc:spChg>
      </pc:sldChg>
      <pc:sldChg chg="modSp add">
        <pc:chgData name="Jon Rosdahl" userId="2820f357-2dd4-4127-8713-e0bfde0fd756" providerId="ADAL" clId="{BEDB641C-26BC-4018-A1C4-7B5C47AF1755}" dt="2020-05-05T20:58:44.816" v="233" actId="14100"/>
        <pc:sldMkLst>
          <pc:docMk/>
          <pc:sldMk cId="2105144780" sldId="342"/>
        </pc:sldMkLst>
        <pc:spChg chg="mod">
          <ac:chgData name="Jon Rosdahl" userId="2820f357-2dd4-4127-8713-e0bfde0fd756" providerId="ADAL" clId="{BEDB641C-26BC-4018-A1C4-7B5C47AF1755}" dt="2020-05-01T22:57:57.307" v="88" actId="6549"/>
          <ac:spMkLst>
            <pc:docMk/>
            <pc:sldMk cId="2105144780" sldId="342"/>
            <ac:spMk id="2" creationId="{19D6176D-D4BB-4E9E-A253-F737F2A43BB2}"/>
          </ac:spMkLst>
        </pc:spChg>
        <pc:spChg chg="mod">
          <ac:chgData name="Jon Rosdahl" userId="2820f357-2dd4-4127-8713-e0bfde0fd756" providerId="ADAL" clId="{BEDB641C-26BC-4018-A1C4-7B5C47AF1755}" dt="2020-05-05T20:58:44.816" v="233" actId="14100"/>
          <ac:spMkLst>
            <pc:docMk/>
            <pc:sldMk cId="2105144780" sldId="342"/>
            <ac:spMk id="3" creationId="{50208A90-CCC1-4509-A45C-8FB9A8FD2433}"/>
          </ac:spMkLst>
        </pc:spChg>
      </pc:sldChg>
    </pc:docChg>
  </pc:docChgLst>
  <pc:docChgLst>
    <pc:chgData name="Jon Rosdahl" userId="2820f357-2dd4-4127-8713-e0bfde0fd756" providerId="ADAL" clId="{18ECCAD7-6E69-44F3-815F-F61096104282}"/>
    <pc:docChg chg="custSel addSld delSld modSld modMainMaster modSection">
      <pc:chgData name="Jon Rosdahl" userId="2820f357-2dd4-4127-8713-e0bfde0fd756" providerId="ADAL" clId="{18ECCAD7-6E69-44F3-815F-F61096104282}" dt="2020-04-09T13:28:32.675" v="526" actId="20577"/>
      <pc:docMkLst>
        <pc:docMk/>
      </pc:docMkLst>
      <pc:sldChg chg="modSp">
        <pc:chgData name="Jon Rosdahl" userId="2820f357-2dd4-4127-8713-e0bfde0fd756" providerId="ADAL" clId="{18ECCAD7-6E69-44F3-815F-F61096104282}" dt="2020-04-09T12:59:34.166" v="18" actId="20577"/>
        <pc:sldMkLst>
          <pc:docMk/>
          <pc:sldMk cId="0" sldId="256"/>
        </pc:sldMkLst>
        <pc:spChg chg="mod">
          <ac:chgData name="Jon Rosdahl" userId="2820f357-2dd4-4127-8713-e0bfde0fd756" providerId="ADAL" clId="{18ECCAD7-6E69-44F3-815F-F61096104282}" dt="2020-04-09T12:59:34.166" v="18" actId="20577"/>
          <ac:spMkLst>
            <pc:docMk/>
            <pc:sldMk cId="0" sldId="256"/>
            <ac:spMk id="3073" creationId="{00000000-0000-0000-0000-000000000000}"/>
          </ac:spMkLst>
        </pc:spChg>
        <pc:spChg chg="mod">
          <ac:chgData name="Jon Rosdahl" userId="2820f357-2dd4-4127-8713-e0bfde0fd756" providerId="ADAL" clId="{18ECCAD7-6E69-44F3-815F-F61096104282}" dt="2020-04-09T12:59:23.103" v="11" actId="6549"/>
          <ac:spMkLst>
            <pc:docMk/>
            <pc:sldMk cId="0" sldId="256"/>
            <ac:spMk id="3074" creationId="{00000000-0000-0000-0000-000000000000}"/>
          </ac:spMkLst>
        </pc:spChg>
      </pc:sldChg>
      <pc:sldChg chg="modSp">
        <pc:chgData name="Jon Rosdahl" userId="2820f357-2dd4-4127-8713-e0bfde0fd756" providerId="ADAL" clId="{18ECCAD7-6E69-44F3-815F-F61096104282}" dt="2020-04-09T12:59:55.550" v="21" actId="20577"/>
        <pc:sldMkLst>
          <pc:docMk/>
          <pc:sldMk cId="0" sldId="257"/>
        </pc:sldMkLst>
        <pc:spChg chg="mod">
          <ac:chgData name="Jon Rosdahl" userId="2820f357-2dd4-4127-8713-e0bfde0fd756" providerId="ADAL" clId="{18ECCAD7-6E69-44F3-815F-F61096104282}" dt="2020-04-09T12:59:55.550" v="21" actId="20577"/>
          <ac:spMkLst>
            <pc:docMk/>
            <pc:sldMk cId="0" sldId="257"/>
            <ac:spMk id="4098" creationId="{00000000-0000-0000-0000-000000000000}"/>
          </ac:spMkLst>
        </pc:spChg>
      </pc:sldChg>
      <pc:sldChg chg="addSp">
        <pc:chgData name="Jon Rosdahl" userId="2820f357-2dd4-4127-8713-e0bfde0fd756" providerId="ADAL" clId="{18ECCAD7-6E69-44F3-815F-F61096104282}" dt="2020-04-09T13:06:21.095" v="76"/>
        <pc:sldMkLst>
          <pc:docMk/>
          <pc:sldMk cId="0" sldId="263"/>
        </pc:sldMkLst>
        <pc:spChg chg="add">
          <ac:chgData name="Jon Rosdahl" userId="2820f357-2dd4-4127-8713-e0bfde0fd756" providerId="ADAL" clId="{18ECCAD7-6E69-44F3-815F-F61096104282}" dt="2020-04-09T13:06:21.095" v="76"/>
          <ac:spMkLst>
            <pc:docMk/>
            <pc:sldMk cId="0" sldId="263"/>
            <ac:spMk id="7" creationId="{34386693-D4AF-4548-9ECD-80FB98269123}"/>
          </ac:spMkLst>
        </pc:spChg>
      </pc:sldChg>
      <pc:sldChg chg="addSp modSp">
        <pc:chgData name="Jon Rosdahl" userId="2820f357-2dd4-4127-8713-e0bfde0fd756" providerId="ADAL" clId="{18ECCAD7-6E69-44F3-815F-F61096104282}" dt="2020-04-09T13:06:01.570" v="75" actId="20577"/>
        <pc:sldMkLst>
          <pc:docMk/>
          <pc:sldMk cId="4178967725" sldId="323"/>
        </pc:sldMkLst>
        <pc:spChg chg="add mod">
          <ac:chgData name="Jon Rosdahl" userId="2820f357-2dd4-4127-8713-e0bfde0fd756" providerId="ADAL" clId="{18ECCAD7-6E69-44F3-815F-F61096104282}" dt="2020-04-09T13:06:01.570" v="75" actId="20577"/>
          <ac:spMkLst>
            <pc:docMk/>
            <pc:sldMk cId="4178967725" sldId="323"/>
            <ac:spMk id="2" creationId="{FEF9E179-642A-4F90-A61C-FAC5D8AA4782}"/>
          </ac:spMkLst>
        </pc:spChg>
      </pc:sldChg>
      <pc:sldChg chg="addSp">
        <pc:chgData name="Jon Rosdahl" userId="2820f357-2dd4-4127-8713-e0bfde0fd756" providerId="ADAL" clId="{18ECCAD7-6E69-44F3-815F-F61096104282}" dt="2020-04-09T13:17:52.984" v="238"/>
        <pc:sldMkLst>
          <pc:docMk/>
          <pc:sldMk cId="1102668648" sldId="325"/>
        </pc:sldMkLst>
        <pc:spChg chg="add">
          <ac:chgData name="Jon Rosdahl" userId="2820f357-2dd4-4127-8713-e0bfde0fd756" providerId="ADAL" clId="{18ECCAD7-6E69-44F3-815F-F61096104282}" dt="2020-04-09T13:17:52.984" v="238"/>
          <ac:spMkLst>
            <pc:docMk/>
            <pc:sldMk cId="1102668648" sldId="325"/>
            <ac:spMk id="6" creationId="{E4678C96-6DA0-4B00-A9B6-DD3E1466FB25}"/>
          </ac:spMkLst>
        </pc:spChg>
      </pc:sldChg>
      <pc:sldChg chg="modSp modNotesTx">
        <pc:chgData name="Jon Rosdahl" userId="2820f357-2dd4-4127-8713-e0bfde0fd756" providerId="ADAL" clId="{18ECCAD7-6E69-44F3-815F-F61096104282}" dt="2020-04-09T13:28:32.675" v="526" actId="20577"/>
        <pc:sldMkLst>
          <pc:docMk/>
          <pc:sldMk cId="3623937125" sldId="326"/>
        </pc:sldMkLst>
        <pc:graphicFrameChg chg="modGraphic">
          <ac:chgData name="Jon Rosdahl" userId="2820f357-2dd4-4127-8713-e0bfde0fd756" providerId="ADAL" clId="{18ECCAD7-6E69-44F3-815F-F61096104282}" dt="2020-04-09T13:10:47.972" v="134" actId="6549"/>
          <ac:graphicFrameMkLst>
            <pc:docMk/>
            <pc:sldMk cId="3623937125" sldId="326"/>
            <ac:graphicFrameMk id="9" creationId="{1A59AC5E-8353-4F7D-8F9E-C781DF271DEC}"/>
          </ac:graphicFrameMkLst>
        </pc:graphicFrameChg>
      </pc:sldChg>
      <pc:sldChg chg="addSp modSp del">
        <pc:chgData name="Jon Rosdahl" userId="2820f357-2dd4-4127-8713-e0bfde0fd756" providerId="ADAL" clId="{18ECCAD7-6E69-44F3-815F-F61096104282}" dt="2020-04-09T13:25:50.181" v="517" actId="2696"/>
        <pc:sldMkLst>
          <pc:docMk/>
          <pc:sldMk cId="3927485272" sldId="332"/>
        </pc:sldMkLst>
        <pc:spChg chg="add">
          <ac:chgData name="Jon Rosdahl" userId="2820f357-2dd4-4127-8713-e0bfde0fd756" providerId="ADAL" clId="{18ECCAD7-6E69-44F3-815F-F61096104282}" dt="2020-04-09T13:17:43.456" v="237"/>
          <ac:spMkLst>
            <pc:docMk/>
            <pc:sldMk cId="3927485272" sldId="332"/>
            <ac:spMk id="7" creationId="{385DEA8C-2E8C-478A-8734-3D7399D36498}"/>
          </ac:spMkLst>
        </pc:spChg>
        <pc:graphicFrameChg chg="modGraphic">
          <ac:chgData name="Jon Rosdahl" userId="2820f357-2dd4-4127-8713-e0bfde0fd756" providerId="ADAL" clId="{18ECCAD7-6E69-44F3-815F-F61096104282}" dt="2020-04-09T13:15:25.528" v="235" actId="122"/>
          <ac:graphicFrameMkLst>
            <pc:docMk/>
            <pc:sldMk cId="3927485272" sldId="332"/>
            <ac:graphicFrameMk id="9" creationId="{1A59AC5E-8353-4F7D-8F9E-C781DF271DEC}"/>
          </ac:graphicFrameMkLst>
        </pc:graphicFrameChg>
      </pc:sldChg>
      <pc:sldChg chg="del">
        <pc:chgData name="Jon Rosdahl" userId="2820f357-2dd4-4127-8713-e0bfde0fd756" providerId="ADAL" clId="{18ECCAD7-6E69-44F3-815F-F61096104282}" dt="2020-04-09T13:19:05.229" v="239" actId="2696"/>
        <pc:sldMkLst>
          <pc:docMk/>
          <pc:sldMk cId="1496020677" sldId="334"/>
        </pc:sldMkLst>
      </pc:sldChg>
      <pc:sldChg chg="del">
        <pc:chgData name="Jon Rosdahl" userId="2820f357-2dd4-4127-8713-e0bfde0fd756" providerId="ADAL" clId="{18ECCAD7-6E69-44F3-815F-F61096104282}" dt="2020-04-09T13:19:09.278" v="240" actId="2696"/>
        <pc:sldMkLst>
          <pc:docMk/>
          <pc:sldMk cId="3209424378" sldId="335"/>
        </pc:sldMkLst>
      </pc:sldChg>
      <pc:sldChg chg="del">
        <pc:chgData name="Jon Rosdahl" userId="2820f357-2dd4-4127-8713-e0bfde0fd756" providerId="ADAL" clId="{18ECCAD7-6E69-44F3-815F-F61096104282}" dt="2020-04-09T13:19:28.936" v="241" actId="2696"/>
        <pc:sldMkLst>
          <pc:docMk/>
          <pc:sldMk cId="445935303" sldId="336"/>
        </pc:sldMkLst>
      </pc:sldChg>
      <pc:sldChg chg="modSp">
        <pc:chgData name="Jon Rosdahl" userId="2820f357-2dd4-4127-8713-e0bfde0fd756" providerId="ADAL" clId="{18ECCAD7-6E69-44F3-815F-F61096104282}" dt="2020-04-09T13:20:30.432" v="268" actId="20577"/>
        <pc:sldMkLst>
          <pc:docMk/>
          <pc:sldMk cId="4246873323" sldId="337"/>
        </pc:sldMkLst>
        <pc:spChg chg="mod">
          <ac:chgData name="Jon Rosdahl" userId="2820f357-2dd4-4127-8713-e0bfde0fd756" providerId="ADAL" clId="{18ECCAD7-6E69-44F3-815F-F61096104282}" dt="2020-04-09T13:20:30.432" v="268" actId="20577"/>
          <ac:spMkLst>
            <pc:docMk/>
            <pc:sldMk cId="4246873323" sldId="337"/>
            <ac:spMk id="2" creationId="{6494E54E-D174-4D4F-8E33-F9AF7150D8E4}"/>
          </ac:spMkLst>
        </pc:spChg>
      </pc:sldChg>
      <pc:sldChg chg="modSp">
        <pc:chgData name="Jon Rosdahl" userId="2820f357-2dd4-4127-8713-e0bfde0fd756" providerId="ADAL" clId="{18ECCAD7-6E69-44F3-815F-F61096104282}" dt="2020-04-09T13:20:21.159" v="251" actId="20577"/>
        <pc:sldMkLst>
          <pc:docMk/>
          <pc:sldMk cId="527118461" sldId="339"/>
        </pc:sldMkLst>
        <pc:spChg chg="mod">
          <ac:chgData name="Jon Rosdahl" userId="2820f357-2dd4-4127-8713-e0bfde0fd756" providerId="ADAL" clId="{18ECCAD7-6E69-44F3-815F-F61096104282}" dt="2020-04-09T13:20:21.159" v="251" actId="20577"/>
          <ac:spMkLst>
            <pc:docMk/>
            <pc:sldMk cId="527118461" sldId="339"/>
            <ac:spMk id="2" creationId="{857792BA-B91C-4A24-9335-E2EA45A4C10E}"/>
          </ac:spMkLst>
        </pc:spChg>
      </pc:sldChg>
      <pc:sldChg chg="delSp modSp">
        <pc:chgData name="Jon Rosdahl" userId="2820f357-2dd4-4127-8713-e0bfde0fd756" providerId="ADAL" clId="{18ECCAD7-6E69-44F3-815F-F61096104282}" dt="2020-04-09T13:21:47.858" v="329"/>
        <pc:sldMkLst>
          <pc:docMk/>
          <pc:sldMk cId="2247120541" sldId="340"/>
        </pc:sldMkLst>
        <pc:spChg chg="mod">
          <ac:chgData name="Jon Rosdahl" userId="2820f357-2dd4-4127-8713-e0bfde0fd756" providerId="ADAL" clId="{18ECCAD7-6E69-44F3-815F-F61096104282}" dt="2020-04-09T13:21:04.306" v="281" actId="404"/>
          <ac:spMkLst>
            <pc:docMk/>
            <pc:sldMk cId="2247120541" sldId="340"/>
            <ac:spMk id="2" creationId="{8B367543-DBED-45B5-904B-6129A8DE045C}"/>
          </ac:spMkLst>
        </pc:spChg>
        <pc:spChg chg="mod">
          <ac:chgData name="Jon Rosdahl" userId="2820f357-2dd4-4127-8713-e0bfde0fd756" providerId="ADAL" clId="{18ECCAD7-6E69-44F3-815F-F61096104282}" dt="2020-04-09T13:21:35.360" v="328" actId="20577"/>
          <ac:spMkLst>
            <pc:docMk/>
            <pc:sldMk cId="2247120541" sldId="340"/>
            <ac:spMk id="3" creationId="{98A6A6A3-B938-4363-98DB-580CF74F98EF}"/>
          </ac:spMkLst>
        </pc:spChg>
        <pc:spChg chg="del">
          <ac:chgData name="Jon Rosdahl" userId="2820f357-2dd4-4127-8713-e0bfde0fd756" providerId="ADAL" clId="{18ECCAD7-6E69-44F3-815F-F61096104282}" dt="2020-04-09T13:21:47.858" v="329"/>
          <ac:spMkLst>
            <pc:docMk/>
            <pc:sldMk cId="2247120541" sldId="340"/>
            <ac:spMk id="7" creationId="{A6AD4A11-F0FC-4076-B724-6F672931D1E4}"/>
          </ac:spMkLst>
        </pc:spChg>
      </pc:sldChg>
      <pc:sldChg chg="modSp add">
        <pc:chgData name="Jon Rosdahl" userId="2820f357-2dd4-4127-8713-e0bfde0fd756" providerId="ADAL" clId="{18ECCAD7-6E69-44F3-815F-F61096104282}" dt="2020-04-09T13:27:33.418" v="520" actId="6549"/>
        <pc:sldMkLst>
          <pc:docMk/>
          <pc:sldMk cId="1215483035" sldId="341"/>
        </pc:sldMkLst>
        <pc:spChg chg="mod">
          <ac:chgData name="Jon Rosdahl" userId="2820f357-2dd4-4127-8713-e0bfde0fd756" providerId="ADAL" clId="{18ECCAD7-6E69-44F3-815F-F61096104282}" dt="2020-04-09T13:22:03.232" v="357" actId="20577"/>
          <ac:spMkLst>
            <pc:docMk/>
            <pc:sldMk cId="1215483035" sldId="341"/>
            <ac:spMk id="2" creationId="{557070C6-D047-4288-A8EE-91245468B750}"/>
          </ac:spMkLst>
        </pc:spChg>
        <pc:spChg chg="mod">
          <ac:chgData name="Jon Rosdahl" userId="2820f357-2dd4-4127-8713-e0bfde0fd756" providerId="ADAL" clId="{18ECCAD7-6E69-44F3-815F-F61096104282}" dt="2020-04-09T13:27:33.418" v="520" actId="6549"/>
          <ac:spMkLst>
            <pc:docMk/>
            <pc:sldMk cId="1215483035" sldId="341"/>
            <ac:spMk id="3" creationId="{303C6FBD-055D-4C55-9614-8B1156C76404}"/>
          </ac:spMkLst>
        </pc:spChg>
      </pc:sldChg>
      <pc:sldChg chg="addSp delSp modSp add del">
        <pc:chgData name="Jon Rosdahl" userId="2820f357-2dd4-4127-8713-e0bfde0fd756" providerId="ADAL" clId="{18ECCAD7-6E69-44F3-815F-F61096104282}" dt="2020-04-09T13:15:54.766" v="236" actId="2696"/>
        <pc:sldMkLst>
          <pc:docMk/>
          <pc:sldMk cId="1292391589" sldId="341"/>
        </pc:sldMkLst>
        <pc:spChg chg="del">
          <ac:chgData name="Jon Rosdahl" userId="2820f357-2dd4-4127-8713-e0bfde0fd756" providerId="ADAL" clId="{18ECCAD7-6E69-44F3-815F-F61096104282}" dt="2020-04-09T13:12:39.099" v="167"/>
          <ac:spMkLst>
            <pc:docMk/>
            <pc:sldMk cId="1292391589" sldId="341"/>
            <ac:spMk id="3" creationId="{AE5C2844-EB05-44AA-B42A-391E8E74587F}"/>
          </ac:spMkLst>
        </pc:spChg>
        <pc:spChg chg="add mod">
          <ac:chgData name="Jon Rosdahl" userId="2820f357-2dd4-4127-8713-e0bfde0fd756" providerId="ADAL" clId="{18ECCAD7-6E69-44F3-815F-F61096104282}" dt="2020-04-09T13:12:45.744" v="169" actId="14100"/>
          <ac:spMkLst>
            <pc:docMk/>
            <pc:sldMk cId="1292391589" sldId="341"/>
            <ac:spMk id="8" creationId="{5435D33E-A075-49BC-BDEA-00C71B99EB0B}"/>
          </ac:spMkLst>
        </pc:spChg>
        <pc:graphicFrameChg chg="add mod">
          <ac:chgData name="Jon Rosdahl" userId="2820f357-2dd4-4127-8713-e0bfde0fd756" providerId="ADAL" clId="{18ECCAD7-6E69-44F3-815F-F61096104282}" dt="2020-04-09T13:12:45.744" v="169" actId="14100"/>
          <ac:graphicFrameMkLst>
            <pc:docMk/>
            <pc:sldMk cId="1292391589" sldId="341"/>
            <ac:graphicFrameMk id="7" creationId="{13005306-D85A-4C8E-A2A8-93B04A54C445}"/>
          </ac:graphicFrameMkLst>
        </pc:graphicFrameChg>
      </pc:sldChg>
      <pc:sldMasterChg chg="modSp">
        <pc:chgData name="Jon Rosdahl" userId="2820f357-2dd4-4127-8713-e0bfde0fd756" providerId="ADAL" clId="{18ECCAD7-6E69-44F3-815F-F61096104282}" dt="2020-04-09T12:59:03.009" v="5" actId="6549"/>
        <pc:sldMasterMkLst>
          <pc:docMk/>
          <pc:sldMasterMk cId="0" sldId="2147483648"/>
        </pc:sldMasterMkLst>
        <pc:spChg chg="mod">
          <ac:chgData name="Jon Rosdahl" userId="2820f357-2dd4-4127-8713-e0bfde0fd756" providerId="ADAL" clId="{18ECCAD7-6E69-44F3-815F-F61096104282}" dt="2020-04-09T12:59:03.009" v="5" actId="6549"/>
          <ac:spMkLst>
            <pc:docMk/>
            <pc:sldMasterMk cId="0" sldId="2147483648"/>
            <ac:spMk id="10" creationId="{00000000-0000-0000-0000-000000000000}"/>
          </ac:spMkLst>
        </pc:spChg>
      </pc:sldMasterChg>
    </pc:docChg>
  </pc:docChgLst>
</pc:chgInfo>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3.xml"/><Relationship Id="rId1" Type="http://schemas.microsoft.com/office/2011/relationships/chartStyle" Target="style3.xml"/><Relationship Id="rId4"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dirty="0"/>
              <a:t>Attendees per session – 2003 - 2020</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cked"/>
        <c:varyColors val="0"/>
        <c:ser>
          <c:idx val="0"/>
          <c:order val="0"/>
          <c:spPr>
            <a:ln w="28575" cap="rnd">
              <a:solidFill>
                <a:schemeClr val="accent1"/>
              </a:solidFill>
              <a:round/>
            </a:ln>
            <a:effectLst/>
          </c:spPr>
          <c:marker>
            <c:symbol val="none"/>
          </c:marker>
          <c:cat>
            <c:strRef>
              <c:f>'Treasury Summaries'!$B$2:$B$52</c:f>
              <c:strCache>
                <c:ptCount val="51"/>
                <c:pt idx="0">
                  <c:v>2003-01</c:v>
                </c:pt>
                <c:pt idx="1">
                  <c:v>2003-05</c:v>
                </c:pt>
                <c:pt idx="2">
                  <c:v>2003-09</c:v>
                </c:pt>
                <c:pt idx="3">
                  <c:v>2004-01</c:v>
                </c:pt>
                <c:pt idx="4">
                  <c:v>2004-05</c:v>
                </c:pt>
                <c:pt idx="5">
                  <c:v>2004-09</c:v>
                </c:pt>
                <c:pt idx="6">
                  <c:v>2005-01</c:v>
                </c:pt>
                <c:pt idx="7">
                  <c:v>2005-05</c:v>
                </c:pt>
                <c:pt idx="8">
                  <c:v>2005-09</c:v>
                </c:pt>
                <c:pt idx="9">
                  <c:v>2006-01</c:v>
                </c:pt>
                <c:pt idx="10">
                  <c:v>2006-05</c:v>
                </c:pt>
                <c:pt idx="11">
                  <c:v>2006-09</c:v>
                </c:pt>
                <c:pt idx="12">
                  <c:v>2007-05</c:v>
                </c:pt>
                <c:pt idx="13">
                  <c:v>2007-09</c:v>
                </c:pt>
                <c:pt idx="14">
                  <c:v>2008-01</c:v>
                </c:pt>
                <c:pt idx="15">
                  <c:v>2008-05</c:v>
                </c:pt>
                <c:pt idx="16">
                  <c:v>2008-09</c:v>
                </c:pt>
                <c:pt idx="17">
                  <c:v>2009-01</c:v>
                </c:pt>
                <c:pt idx="18">
                  <c:v>2009-05</c:v>
                </c:pt>
                <c:pt idx="19">
                  <c:v>2009-09</c:v>
                </c:pt>
                <c:pt idx="20">
                  <c:v>2010-01</c:v>
                </c:pt>
                <c:pt idx="21">
                  <c:v>2010-05</c:v>
                </c:pt>
                <c:pt idx="22">
                  <c:v>2010-09</c:v>
                </c:pt>
                <c:pt idx="23">
                  <c:v>2011-01</c:v>
                </c:pt>
                <c:pt idx="24">
                  <c:v>2011-05</c:v>
                </c:pt>
                <c:pt idx="25">
                  <c:v>2011-09</c:v>
                </c:pt>
                <c:pt idx="26">
                  <c:v>2012-01</c:v>
                </c:pt>
                <c:pt idx="27">
                  <c:v>2012-05</c:v>
                </c:pt>
                <c:pt idx="28">
                  <c:v>2012-09</c:v>
                </c:pt>
                <c:pt idx="29">
                  <c:v>2013-01</c:v>
                </c:pt>
                <c:pt idx="30">
                  <c:v>2013-05</c:v>
                </c:pt>
                <c:pt idx="31">
                  <c:v>2013-09</c:v>
                </c:pt>
                <c:pt idx="32">
                  <c:v>2014-01</c:v>
                </c:pt>
                <c:pt idx="33">
                  <c:v>2014-05</c:v>
                </c:pt>
                <c:pt idx="34">
                  <c:v>2014-09</c:v>
                </c:pt>
                <c:pt idx="35">
                  <c:v>2015-01</c:v>
                </c:pt>
                <c:pt idx="36">
                  <c:v>2015-05</c:v>
                </c:pt>
                <c:pt idx="37">
                  <c:v>2015-09</c:v>
                </c:pt>
                <c:pt idx="38">
                  <c:v>2016-01</c:v>
                </c:pt>
                <c:pt idx="39">
                  <c:v>2016-05</c:v>
                </c:pt>
                <c:pt idx="40">
                  <c:v>2016-09</c:v>
                </c:pt>
                <c:pt idx="41">
                  <c:v>2017-01</c:v>
                </c:pt>
                <c:pt idx="42">
                  <c:v>2017-05</c:v>
                </c:pt>
                <c:pt idx="43">
                  <c:v>2017-09</c:v>
                </c:pt>
                <c:pt idx="44">
                  <c:v>2018-01</c:v>
                </c:pt>
                <c:pt idx="45">
                  <c:v>2018-05</c:v>
                </c:pt>
                <c:pt idx="46">
                  <c:v>2018-09</c:v>
                </c:pt>
                <c:pt idx="47">
                  <c:v>2019-01</c:v>
                </c:pt>
                <c:pt idx="48">
                  <c:v>2019-05</c:v>
                </c:pt>
                <c:pt idx="49">
                  <c:v>2019-09</c:v>
                </c:pt>
                <c:pt idx="50">
                  <c:v>2020-01</c:v>
                </c:pt>
              </c:strCache>
            </c:strRef>
          </c:cat>
          <c:val>
            <c:numRef>
              <c:f>'Treasury Summaries'!$C$2:$C$52</c:f>
              <c:numCache>
                <c:formatCode>0</c:formatCode>
                <c:ptCount val="51"/>
                <c:pt idx="0">
                  <c:v>420</c:v>
                </c:pt>
                <c:pt idx="1">
                  <c:v>561</c:v>
                </c:pt>
                <c:pt idx="2">
                  <c:v>491</c:v>
                </c:pt>
                <c:pt idx="4">
                  <c:v>650</c:v>
                </c:pt>
                <c:pt idx="5">
                  <c:v>714</c:v>
                </c:pt>
                <c:pt idx="6">
                  <c:v>802</c:v>
                </c:pt>
                <c:pt idx="7">
                  <c:v>523</c:v>
                </c:pt>
                <c:pt idx="8">
                  <c:v>759</c:v>
                </c:pt>
                <c:pt idx="9">
                  <c:v>740</c:v>
                </c:pt>
                <c:pt idx="10">
                  <c:v>564</c:v>
                </c:pt>
                <c:pt idx="11">
                  <c:v>350</c:v>
                </c:pt>
                <c:pt idx="12">
                  <c:v>478</c:v>
                </c:pt>
                <c:pt idx="13">
                  <c:v>439</c:v>
                </c:pt>
                <c:pt idx="14">
                  <c:v>361</c:v>
                </c:pt>
                <c:pt idx="15">
                  <c:v>402</c:v>
                </c:pt>
                <c:pt idx="16">
                  <c:v>379</c:v>
                </c:pt>
                <c:pt idx="17">
                  <c:v>355</c:v>
                </c:pt>
                <c:pt idx="18">
                  <c:v>344</c:v>
                </c:pt>
                <c:pt idx="19">
                  <c:v>500</c:v>
                </c:pt>
                <c:pt idx="20">
                  <c:v>428</c:v>
                </c:pt>
                <c:pt idx="21">
                  <c:v>426</c:v>
                </c:pt>
                <c:pt idx="22">
                  <c:v>384</c:v>
                </c:pt>
                <c:pt idx="23">
                  <c:v>410</c:v>
                </c:pt>
                <c:pt idx="24">
                  <c:v>351</c:v>
                </c:pt>
                <c:pt idx="25">
                  <c:v>313</c:v>
                </c:pt>
                <c:pt idx="26">
                  <c:v>359</c:v>
                </c:pt>
                <c:pt idx="27">
                  <c:v>335</c:v>
                </c:pt>
                <c:pt idx="28">
                  <c:v>314</c:v>
                </c:pt>
                <c:pt idx="29">
                  <c:v>356</c:v>
                </c:pt>
                <c:pt idx="30">
                  <c:v>337</c:v>
                </c:pt>
                <c:pt idx="31">
                  <c:v>279</c:v>
                </c:pt>
                <c:pt idx="32">
                  <c:v>426</c:v>
                </c:pt>
                <c:pt idx="33">
                  <c:v>337</c:v>
                </c:pt>
                <c:pt idx="34">
                  <c:v>341</c:v>
                </c:pt>
                <c:pt idx="35">
                  <c:v>665</c:v>
                </c:pt>
                <c:pt idx="36">
                  <c:v>357</c:v>
                </c:pt>
                <c:pt idx="37">
                  <c:v>329</c:v>
                </c:pt>
                <c:pt idx="38">
                  <c:v>698</c:v>
                </c:pt>
                <c:pt idx="39">
                  <c:v>324</c:v>
                </c:pt>
                <c:pt idx="40">
                  <c:v>367</c:v>
                </c:pt>
                <c:pt idx="41">
                  <c:v>317</c:v>
                </c:pt>
                <c:pt idx="42">
                  <c:v>215</c:v>
                </c:pt>
                <c:pt idx="43">
                  <c:v>267</c:v>
                </c:pt>
                <c:pt idx="44">
                  <c:v>312</c:v>
                </c:pt>
                <c:pt idx="45">
                  <c:v>271</c:v>
                </c:pt>
                <c:pt idx="46">
                  <c:v>283</c:v>
                </c:pt>
                <c:pt idx="47">
                  <c:v>293</c:v>
                </c:pt>
                <c:pt idx="48">
                  <c:v>293</c:v>
                </c:pt>
                <c:pt idx="49">
                  <c:v>279</c:v>
                </c:pt>
                <c:pt idx="50">
                  <c:v>335</c:v>
                </c:pt>
              </c:numCache>
            </c:numRef>
          </c:val>
          <c:smooth val="0"/>
          <c:extLst>
            <c:ext xmlns:c16="http://schemas.microsoft.com/office/drawing/2014/chart" uri="{C3380CC4-5D6E-409C-BE32-E72D297353CC}">
              <c16:uniqueId val="{00000000-7930-4F6D-BD7B-97DFC80CE51E}"/>
            </c:ext>
          </c:extLst>
        </c:ser>
        <c:ser>
          <c:idx val="1"/>
          <c:order val="1"/>
          <c:spPr>
            <a:ln w="28575" cap="rnd">
              <a:solidFill>
                <a:schemeClr val="accent2"/>
              </a:solidFill>
              <a:round/>
            </a:ln>
            <a:effectLst/>
          </c:spPr>
          <c:marker>
            <c:symbol val="none"/>
          </c:marker>
          <c:cat>
            <c:strRef>
              <c:f>'Treasury Summaries'!$B$2:$B$52</c:f>
              <c:strCache>
                <c:ptCount val="51"/>
                <c:pt idx="0">
                  <c:v>2003-01</c:v>
                </c:pt>
                <c:pt idx="1">
                  <c:v>2003-05</c:v>
                </c:pt>
                <c:pt idx="2">
                  <c:v>2003-09</c:v>
                </c:pt>
                <c:pt idx="3">
                  <c:v>2004-01</c:v>
                </c:pt>
                <c:pt idx="4">
                  <c:v>2004-05</c:v>
                </c:pt>
                <c:pt idx="5">
                  <c:v>2004-09</c:v>
                </c:pt>
                <c:pt idx="6">
                  <c:v>2005-01</c:v>
                </c:pt>
                <c:pt idx="7">
                  <c:v>2005-05</c:v>
                </c:pt>
                <c:pt idx="8">
                  <c:v>2005-09</c:v>
                </c:pt>
                <c:pt idx="9">
                  <c:v>2006-01</c:v>
                </c:pt>
                <c:pt idx="10">
                  <c:v>2006-05</c:v>
                </c:pt>
                <c:pt idx="11">
                  <c:v>2006-09</c:v>
                </c:pt>
                <c:pt idx="12">
                  <c:v>2007-05</c:v>
                </c:pt>
                <c:pt idx="13">
                  <c:v>2007-09</c:v>
                </c:pt>
                <c:pt idx="14">
                  <c:v>2008-01</c:v>
                </c:pt>
                <c:pt idx="15">
                  <c:v>2008-05</c:v>
                </c:pt>
                <c:pt idx="16">
                  <c:v>2008-09</c:v>
                </c:pt>
                <c:pt idx="17">
                  <c:v>2009-01</c:v>
                </c:pt>
                <c:pt idx="18">
                  <c:v>2009-05</c:v>
                </c:pt>
                <c:pt idx="19">
                  <c:v>2009-09</c:v>
                </c:pt>
                <c:pt idx="20">
                  <c:v>2010-01</c:v>
                </c:pt>
                <c:pt idx="21">
                  <c:v>2010-05</c:v>
                </c:pt>
                <c:pt idx="22">
                  <c:v>2010-09</c:v>
                </c:pt>
                <c:pt idx="23">
                  <c:v>2011-01</c:v>
                </c:pt>
                <c:pt idx="24">
                  <c:v>2011-05</c:v>
                </c:pt>
                <c:pt idx="25">
                  <c:v>2011-09</c:v>
                </c:pt>
                <c:pt idx="26">
                  <c:v>2012-01</c:v>
                </c:pt>
                <c:pt idx="27">
                  <c:v>2012-05</c:v>
                </c:pt>
                <c:pt idx="28">
                  <c:v>2012-09</c:v>
                </c:pt>
                <c:pt idx="29">
                  <c:v>2013-01</c:v>
                </c:pt>
                <c:pt idx="30">
                  <c:v>2013-05</c:v>
                </c:pt>
                <c:pt idx="31">
                  <c:v>2013-09</c:v>
                </c:pt>
                <c:pt idx="32">
                  <c:v>2014-01</c:v>
                </c:pt>
                <c:pt idx="33">
                  <c:v>2014-05</c:v>
                </c:pt>
                <c:pt idx="34">
                  <c:v>2014-09</c:v>
                </c:pt>
                <c:pt idx="35">
                  <c:v>2015-01</c:v>
                </c:pt>
                <c:pt idx="36">
                  <c:v>2015-05</c:v>
                </c:pt>
                <c:pt idx="37">
                  <c:v>2015-09</c:v>
                </c:pt>
                <c:pt idx="38">
                  <c:v>2016-01</c:v>
                </c:pt>
                <c:pt idx="39">
                  <c:v>2016-05</c:v>
                </c:pt>
                <c:pt idx="40">
                  <c:v>2016-09</c:v>
                </c:pt>
                <c:pt idx="41">
                  <c:v>2017-01</c:v>
                </c:pt>
                <c:pt idx="42">
                  <c:v>2017-05</c:v>
                </c:pt>
                <c:pt idx="43">
                  <c:v>2017-09</c:v>
                </c:pt>
                <c:pt idx="44">
                  <c:v>2018-01</c:v>
                </c:pt>
                <c:pt idx="45">
                  <c:v>2018-05</c:v>
                </c:pt>
                <c:pt idx="46">
                  <c:v>2018-09</c:v>
                </c:pt>
                <c:pt idx="47">
                  <c:v>2019-01</c:v>
                </c:pt>
                <c:pt idx="48">
                  <c:v>2019-05</c:v>
                </c:pt>
                <c:pt idx="49">
                  <c:v>2019-09</c:v>
                </c:pt>
                <c:pt idx="50">
                  <c:v>2020-01</c:v>
                </c:pt>
              </c:strCache>
            </c:strRef>
          </c:cat>
          <c:val>
            <c:numRef>
              <c:f>'Treasury Summaries'!$D$2:$D$52</c:f>
              <c:numCache>
                <c:formatCode>_("$"* #,##0.00_);_("$"* \(#,##0.00\);_("$"* "-"??_);_(@_)</c:formatCode>
                <c:ptCount val="51"/>
                <c:pt idx="0">
                  <c:v>121932.25</c:v>
                </c:pt>
                <c:pt idx="1">
                  <c:v>153296.74</c:v>
                </c:pt>
                <c:pt idx="2">
                  <c:v>255150.97</c:v>
                </c:pt>
                <c:pt idx="4">
                  <c:v>209546.92</c:v>
                </c:pt>
                <c:pt idx="5">
                  <c:v>333936.23</c:v>
                </c:pt>
                <c:pt idx="6">
                  <c:v>305526.2</c:v>
                </c:pt>
                <c:pt idx="7">
                  <c:v>361198</c:v>
                </c:pt>
                <c:pt idx="8">
                  <c:v>286909.42</c:v>
                </c:pt>
                <c:pt idx="9">
                  <c:v>428628</c:v>
                </c:pt>
                <c:pt idx="10">
                  <c:v>293980</c:v>
                </c:pt>
                <c:pt idx="11">
                  <c:v>343772.29</c:v>
                </c:pt>
                <c:pt idx="12">
                  <c:v>281572</c:v>
                </c:pt>
                <c:pt idx="13">
                  <c:v>298230</c:v>
                </c:pt>
                <c:pt idx="14">
                  <c:v>405692.36</c:v>
                </c:pt>
                <c:pt idx="15">
                  <c:v>219898</c:v>
                </c:pt>
                <c:pt idx="16">
                  <c:v>273353</c:v>
                </c:pt>
                <c:pt idx="17">
                  <c:v>236140</c:v>
                </c:pt>
                <c:pt idx="18">
                  <c:v>244410</c:v>
                </c:pt>
                <c:pt idx="19">
                  <c:v>355102</c:v>
                </c:pt>
                <c:pt idx="20">
                  <c:v>279912</c:v>
                </c:pt>
                <c:pt idx="21">
                  <c:v>412291</c:v>
                </c:pt>
                <c:pt idx="22">
                  <c:v>286696</c:v>
                </c:pt>
                <c:pt idx="23">
                  <c:v>259350</c:v>
                </c:pt>
                <c:pt idx="24">
                  <c:v>216749</c:v>
                </c:pt>
                <c:pt idx="25">
                  <c:v>263366</c:v>
                </c:pt>
                <c:pt idx="26">
                  <c:v>225748</c:v>
                </c:pt>
                <c:pt idx="27">
                  <c:v>224795.95</c:v>
                </c:pt>
                <c:pt idx="28">
                  <c:v>201526</c:v>
                </c:pt>
                <c:pt idx="29">
                  <c:v>263053</c:v>
                </c:pt>
                <c:pt idx="30">
                  <c:v>248231.62</c:v>
                </c:pt>
                <c:pt idx="31">
                  <c:v>277621</c:v>
                </c:pt>
                <c:pt idx="32">
                  <c:v>304970.65000000002</c:v>
                </c:pt>
                <c:pt idx="33">
                  <c:v>251517.86</c:v>
                </c:pt>
                <c:pt idx="34">
                  <c:v>335951</c:v>
                </c:pt>
                <c:pt idx="35">
                  <c:v>247992.96000000002</c:v>
                </c:pt>
                <c:pt idx="36">
                  <c:v>237678.17</c:v>
                </c:pt>
                <c:pt idx="37">
                  <c:v>299052.08</c:v>
                </c:pt>
                <c:pt idx="38">
                  <c:v>287857.06</c:v>
                </c:pt>
                <c:pt idx="39">
                  <c:v>254025.75</c:v>
                </c:pt>
                <c:pt idx="40">
                  <c:v>272324.25</c:v>
                </c:pt>
                <c:pt idx="41">
                  <c:v>241508</c:v>
                </c:pt>
                <c:pt idx="42">
                  <c:v>213433.4</c:v>
                </c:pt>
                <c:pt idx="43">
                  <c:v>234680.67</c:v>
                </c:pt>
                <c:pt idx="44">
                  <c:v>266866.2</c:v>
                </c:pt>
                <c:pt idx="45">
                  <c:v>276894.63</c:v>
                </c:pt>
                <c:pt idx="46">
                  <c:v>252417.55</c:v>
                </c:pt>
                <c:pt idx="47">
                  <c:v>248365.14</c:v>
                </c:pt>
                <c:pt idx="48">
                  <c:v>274045.83</c:v>
                </c:pt>
                <c:pt idx="49">
                  <c:v>274795.67</c:v>
                </c:pt>
                <c:pt idx="50">
                  <c:v>312563.93</c:v>
                </c:pt>
              </c:numCache>
            </c:numRef>
          </c:val>
          <c:smooth val="0"/>
          <c:extLst xmlns:c15="http://schemas.microsoft.com/office/drawing/2012/chart">
            <c:ext xmlns:c16="http://schemas.microsoft.com/office/drawing/2014/chart" uri="{C3380CC4-5D6E-409C-BE32-E72D297353CC}">
              <c16:uniqueId val="{00000001-7930-4F6D-BD7B-97DFC80CE51E}"/>
            </c:ext>
          </c:extLst>
        </c:ser>
        <c:ser>
          <c:idx val="2"/>
          <c:order val="2"/>
          <c:spPr>
            <a:ln w="28575" cap="rnd">
              <a:solidFill>
                <a:schemeClr val="accent3"/>
              </a:solidFill>
              <a:round/>
            </a:ln>
            <a:effectLst/>
          </c:spPr>
          <c:marker>
            <c:symbol val="none"/>
          </c:marker>
          <c:cat>
            <c:strRef>
              <c:f>'Treasury Summaries'!$B$2:$B$52</c:f>
              <c:strCache>
                <c:ptCount val="51"/>
                <c:pt idx="0">
                  <c:v>2003-01</c:v>
                </c:pt>
                <c:pt idx="1">
                  <c:v>2003-05</c:v>
                </c:pt>
                <c:pt idx="2">
                  <c:v>2003-09</c:v>
                </c:pt>
                <c:pt idx="3">
                  <c:v>2004-01</c:v>
                </c:pt>
                <c:pt idx="4">
                  <c:v>2004-05</c:v>
                </c:pt>
                <c:pt idx="5">
                  <c:v>2004-09</c:v>
                </c:pt>
                <c:pt idx="6">
                  <c:v>2005-01</c:v>
                </c:pt>
                <c:pt idx="7">
                  <c:v>2005-05</c:v>
                </c:pt>
                <c:pt idx="8">
                  <c:v>2005-09</c:v>
                </c:pt>
                <c:pt idx="9">
                  <c:v>2006-01</c:v>
                </c:pt>
                <c:pt idx="10">
                  <c:v>2006-05</c:v>
                </c:pt>
                <c:pt idx="11">
                  <c:v>2006-09</c:v>
                </c:pt>
                <c:pt idx="12">
                  <c:v>2007-05</c:v>
                </c:pt>
                <c:pt idx="13">
                  <c:v>2007-09</c:v>
                </c:pt>
                <c:pt idx="14">
                  <c:v>2008-01</c:v>
                </c:pt>
                <c:pt idx="15">
                  <c:v>2008-05</c:v>
                </c:pt>
                <c:pt idx="16">
                  <c:v>2008-09</c:v>
                </c:pt>
                <c:pt idx="17">
                  <c:v>2009-01</c:v>
                </c:pt>
                <c:pt idx="18">
                  <c:v>2009-05</c:v>
                </c:pt>
                <c:pt idx="19">
                  <c:v>2009-09</c:v>
                </c:pt>
                <c:pt idx="20">
                  <c:v>2010-01</c:v>
                </c:pt>
                <c:pt idx="21">
                  <c:v>2010-05</c:v>
                </c:pt>
                <c:pt idx="22">
                  <c:v>2010-09</c:v>
                </c:pt>
                <c:pt idx="23">
                  <c:v>2011-01</c:v>
                </c:pt>
                <c:pt idx="24">
                  <c:v>2011-05</c:v>
                </c:pt>
                <c:pt idx="25">
                  <c:v>2011-09</c:v>
                </c:pt>
                <c:pt idx="26">
                  <c:v>2012-01</c:v>
                </c:pt>
                <c:pt idx="27">
                  <c:v>2012-05</c:v>
                </c:pt>
                <c:pt idx="28">
                  <c:v>2012-09</c:v>
                </c:pt>
                <c:pt idx="29">
                  <c:v>2013-01</c:v>
                </c:pt>
                <c:pt idx="30">
                  <c:v>2013-05</c:v>
                </c:pt>
                <c:pt idx="31">
                  <c:v>2013-09</c:v>
                </c:pt>
                <c:pt idx="32">
                  <c:v>2014-01</c:v>
                </c:pt>
                <c:pt idx="33">
                  <c:v>2014-05</c:v>
                </c:pt>
                <c:pt idx="34">
                  <c:v>2014-09</c:v>
                </c:pt>
                <c:pt idx="35">
                  <c:v>2015-01</c:v>
                </c:pt>
                <c:pt idx="36">
                  <c:v>2015-05</c:v>
                </c:pt>
                <c:pt idx="37">
                  <c:v>2015-09</c:v>
                </c:pt>
                <c:pt idx="38">
                  <c:v>2016-01</c:v>
                </c:pt>
                <c:pt idx="39">
                  <c:v>2016-05</c:v>
                </c:pt>
                <c:pt idx="40">
                  <c:v>2016-09</c:v>
                </c:pt>
                <c:pt idx="41">
                  <c:v>2017-01</c:v>
                </c:pt>
                <c:pt idx="42">
                  <c:v>2017-05</c:v>
                </c:pt>
                <c:pt idx="43">
                  <c:v>2017-09</c:v>
                </c:pt>
                <c:pt idx="44">
                  <c:v>2018-01</c:v>
                </c:pt>
                <c:pt idx="45">
                  <c:v>2018-05</c:v>
                </c:pt>
                <c:pt idx="46">
                  <c:v>2018-09</c:v>
                </c:pt>
                <c:pt idx="47">
                  <c:v>2019-01</c:v>
                </c:pt>
                <c:pt idx="48">
                  <c:v>2019-05</c:v>
                </c:pt>
                <c:pt idx="49">
                  <c:v>2019-09</c:v>
                </c:pt>
                <c:pt idx="50">
                  <c:v>2020-01</c:v>
                </c:pt>
              </c:strCache>
            </c:strRef>
          </c:cat>
          <c:val>
            <c:numRef>
              <c:f>'Treasury Summaries'!$E$2:$E$52</c:f>
              <c:numCache>
                <c:formatCode>_("$"* #,##0.00_);_("$"* \(#,##0.00\);_("$"* "-"??_);_(@_)</c:formatCode>
                <c:ptCount val="51"/>
                <c:pt idx="0">
                  <c:v>290.31488095238097</c:v>
                </c:pt>
                <c:pt idx="1">
                  <c:v>273.25622103386809</c:v>
                </c:pt>
                <c:pt idx="2">
                  <c:v>519.65574338085537</c:v>
                </c:pt>
                <c:pt idx="4">
                  <c:v>322.37987692307695</c:v>
                </c:pt>
                <c:pt idx="5">
                  <c:v>467.69780112044816</c:v>
                </c:pt>
                <c:pt idx="6">
                  <c:v>380.95536159600999</c:v>
                </c:pt>
                <c:pt idx="7">
                  <c:v>690.62715105162522</c:v>
                </c:pt>
                <c:pt idx="8">
                  <c:v>378.00977602108037</c:v>
                </c:pt>
                <c:pt idx="9">
                  <c:v>579.22702702702702</c:v>
                </c:pt>
                <c:pt idx="10">
                  <c:v>521.24113475177307</c:v>
                </c:pt>
                <c:pt idx="11">
                  <c:v>982.20654285714284</c:v>
                </c:pt>
                <c:pt idx="12">
                  <c:v>589.06276150627616</c:v>
                </c:pt>
                <c:pt idx="13">
                  <c:v>679.33940774487473</c:v>
                </c:pt>
                <c:pt idx="14">
                  <c:v>1123.8015512465374</c:v>
                </c:pt>
                <c:pt idx="15">
                  <c:v>547.00995024875624</c:v>
                </c:pt>
                <c:pt idx="16">
                  <c:v>721.24802110817939</c:v>
                </c:pt>
                <c:pt idx="17">
                  <c:v>665.18309859154931</c:v>
                </c:pt>
                <c:pt idx="18">
                  <c:v>710.49418604651157</c:v>
                </c:pt>
                <c:pt idx="19">
                  <c:v>710.20399999999995</c:v>
                </c:pt>
                <c:pt idx="20">
                  <c:v>654</c:v>
                </c:pt>
                <c:pt idx="21">
                  <c:v>967.81924882629107</c:v>
                </c:pt>
                <c:pt idx="22">
                  <c:v>746.60416666666663</c:v>
                </c:pt>
                <c:pt idx="23">
                  <c:v>632.56097560975604</c:v>
                </c:pt>
                <c:pt idx="24">
                  <c:v>617.51851851851848</c:v>
                </c:pt>
                <c:pt idx="25">
                  <c:v>841.42492012779553</c:v>
                </c:pt>
                <c:pt idx="26">
                  <c:v>628.82451253481895</c:v>
                </c:pt>
                <c:pt idx="27">
                  <c:v>671.03268656716421</c:v>
                </c:pt>
                <c:pt idx="28">
                  <c:v>641.80254777070058</c:v>
                </c:pt>
                <c:pt idx="29">
                  <c:v>738.91292134831463</c:v>
                </c:pt>
                <c:pt idx="30">
                  <c:v>736.59234421364988</c:v>
                </c:pt>
                <c:pt idx="31">
                  <c:v>995.05734767025092</c:v>
                </c:pt>
                <c:pt idx="32">
                  <c:v>715.89354460093898</c:v>
                </c:pt>
                <c:pt idx="33">
                  <c:v>746.34379821958453</c:v>
                </c:pt>
                <c:pt idx="34">
                  <c:v>985.19354838709683</c:v>
                </c:pt>
                <c:pt idx="35">
                  <c:v>372.92174436090227</c:v>
                </c:pt>
                <c:pt idx="36">
                  <c:v>665.76518207282913</c:v>
                </c:pt>
                <c:pt idx="37">
                  <c:v>908.97288753799398</c:v>
                </c:pt>
                <c:pt idx="38">
                  <c:v>412.402664756447</c:v>
                </c:pt>
                <c:pt idx="39">
                  <c:v>784.03009259259261</c:v>
                </c:pt>
                <c:pt idx="40">
                  <c:v>742.02792915531336</c:v>
                </c:pt>
                <c:pt idx="41">
                  <c:v>761.85488958990538</c:v>
                </c:pt>
                <c:pt idx="42">
                  <c:v>992.71348837209302</c:v>
                </c:pt>
                <c:pt idx="43">
                  <c:v>878.95382022471915</c:v>
                </c:pt>
                <c:pt idx="44">
                  <c:v>855.34038461538466</c:v>
                </c:pt>
                <c:pt idx="45">
                  <c:v>1021.7514022140222</c:v>
                </c:pt>
                <c:pt idx="46">
                  <c:v>891.93480565371021</c:v>
                </c:pt>
                <c:pt idx="47">
                  <c:v>847.66259385665535</c:v>
                </c:pt>
                <c:pt idx="48">
                  <c:v>935.31000000000006</c:v>
                </c:pt>
                <c:pt idx="49">
                  <c:v>984.93071684587812</c:v>
                </c:pt>
                <c:pt idx="50">
                  <c:v>933.02665671641785</c:v>
                </c:pt>
              </c:numCache>
            </c:numRef>
          </c:val>
          <c:smooth val="0"/>
          <c:extLst xmlns:c15="http://schemas.microsoft.com/office/drawing/2012/chart">
            <c:ext xmlns:c16="http://schemas.microsoft.com/office/drawing/2014/chart" uri="{C3380CC4-5D6E-409C-BE32-E72D297353CC}">
              <c16:uniqueId val="{00000002-7930-4F6D-BD7B-97DFC80CE51E}"/>
            </c:ext>
          </c:extLst>
        </c:ser>
        <c:dLbls>
          <c:showLegendKey val="0"/>
          <c:showVal val="0"/>
          <c:showCatName val="0"/>
          <c:showSerName val="0"/>
          <c:showPercent val="0"/>
          <c:showBubbleSize val="0"/>
        </c:dLbls>
        <c:smooth val="0"/>
        <c:axId val="808264600"/>
        <c:axId val="808264272"/>
        <c:extLst/>
      </c:lineChart>
      <c:catAx>
        <c:axId val="80826460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808264272"/>
        <c:crosses val="autoZero"/>
        <c:auto val="1"/>
        <c:lblAlgn val="ctr"/>
        <c:lblOffset val="100"/>
        <c:noMultiLvlLbl val="0"/>
      </c:catAx>
      <c:valAx>
        <c:axId val="808264272"/>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808264600"/>
        <c:crosses val="autoZero"/>
        <c:crossBetween val="between"/>
      </c:valAx>
      <c:spPr>
        <a:noFill/>
        <a:ln>
          <a:noFill/>
        </a:ln>
        <a:effectLst/>
      </c:spPr>
    </c:plotArea>
    <c:plotVisOnly val="1"/>
    <c:dispBlanksAs val="zero"/>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4">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dirty="0"/>
              <a:t>Cost Per Session 2003-2020</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cked"/>
        <c:varyColors val="0"/>
        <c:ser>
          <c:idx val="0"/>
          <c:order val="0"/>
          <c:spPr>
            <a:ln w="28575" cap="rnd">
              <a:solidFill>
                <a:schemeClr val="accent2"/>
              </a:solidFill>
              <a:round/>
            </a:ln>
            <a:effectLst/>
          </c:spPr>
          <c:marker>
            <c:symbol val="none"/>
          </c:marker>
          <c:cat>
            <c:strRef>
              <c:f>'Treasury Summaries'!$B$2:$B$52</c:f>
              <c:strCache>
                <c:ptCount val="51"/>
                <c:pt idx="0">
                  <c:v>2003-01</c:v>
                </c:pt>
                <c:pt idx="1">
                  <c:v>2003-05</c:v>
                </c:pt>
                <c:pt idx="2">
                  <c:v>2003-09</c:v>
                </c:pt>
                <c:pt idx="3">
                  <c:v>2004-01</c:v>
                </c:pt>
                <c:pt idx="4">
                  <c:v>2004-05</c:v>
                </c:pt>
                <c:pt idx="5">
                  <c:v>2004-09</c:v>
                </c:pt>
                <c:pt idx="6">
                  <c:v>2005-01</c:v>
                </c:pt>
                <c:pt idx="7">
                  <c:v>2005-05</c:v>
                </c:pt>
                <c:pt idx="8">
                  <c:v>2005-09</c:v>
                </c:pt>
                <c:pt idx="9">
                  <c:v>2006-01</c:v>
                </c:pt>
                <c:pt idx="10">
                  <c:v>2006-05</c:v>
                </c:pt>
                <c:pt idx="11">
                  <c:v>2006-09</c:v>
                </c:pt>
                <c:pt idx="12">
                  <c:v>2007-05</c:v>
                </c:pt>
                <c:pt idx="13">
                  <c:v>2007-09</c:v>
                </c:pt>
                <c:pt idx="14">
                  <c:v>2008-01</c:v>
                </c:pt>
                <c:pt idx="15">
                  <c:v>2008-05</c:v>
                </c:pt>
                <c:pt idx="16">
                  <c:v>2008-09</c:v>
                </c:pt>
                <c:pt idx="17">
                  <c:v>2009-01</c:v>
                </c:pt>
                <c:pt idx="18">
                  <c:v>2009-05</c:v>
                </c:pt>
                <c:pt idx="19">
                  <c:v>2009-09</c:v>
                </c:pt>
                <c:pt idx="20">
                  <c:v>2010-01</c:v>
                </c:pt>
                <c:pt idx="21">
                  <c:v>2010-05</c:v>
                </c:pt>
                <c:pt idx="22">
                  <c:v>2010-09</c:v>
                </c:pt>
                <c:pt idx="23">
                  <c:v>2011-01</c:v>
                </c:pt>
                <c:pt idx="24">
                  <c:v>2011-05</c:v>
                </c:pt>
                <c:pt idx="25">
                  <c:v>2011-09</c:v>
                </c:pt>
                <c:pt idx="26">
                  <c:v>2012-01</c:v>
                </c:pt>
                <c:pt idx="27">
                  <c:v>2012-05</c:v>
                </c:pt>
                <c:pt idx="28">
                  <c:v>2012-09</c:v>
                </c:pt>
                <c:pt idx="29">
                  <c:v>2013-01</c:v>
                </c:pt>
                <c:pt idx="30">
                  <c:v>2013-05</c:v>
                </c:pt>
                <c:pt idx="31">
                  <c:v>2013-09</c:v>
                </c:pt>
                <c:pt idx="32">
                  <c:v>2014-01</c:v>
                </c:pt>
                <c:pt idx="33">
                  <c:v>2014-05</c:v>
                </c:pt>
                <c:pt idx="34">
                  <c:v>2014-09</c:v>
                </c:pt>
                <c:pt idx="35">
                  <c:v>2015-01</c:v>
                </c:pt>
                <c:pt idx="36">
                  <c:v>2015-05</c:v>
                </c:pt>
                <c:pt idx="37">
                  <c:v>2015-09</c:v>
                </c:pt>
                <c:pt idx="38">
                  <c:v>2016-01</c:v>
                </c:pt>
                <c:pt idx="39">
                  <c:v>2016-05</c:v>
                </c:pt>
                <c:pt idx="40">
                  <c:v>2016-09</c:v>
                </c:pt>
                <c:pt idx="41">
                  <c:v>2017-01</c:v>
                </c:pt>
                <c:pt idx="42">
                  <c:v>2017-05</c:v>
                </c:pt>
                <c:pt idx="43">
                  <c:v>2017-09</c:v>
                </c:pt>
                <c:pt idx="44">
                  <c:v>2018-01</c:v>
                </c:pt>
                <c:pt idx="45">
                  <c:v>2018-05</c:v>
                </c:pt>
                <c:pt idx="46">
                  <c:v>2018-09</c:v>
                </c:pt>
                <c:pt idx="47">
                  <c:v>2019-01</c:v>
                </c:pt>
                <c:pt idx="48">
                  <c:v>2019-05</c:v>
                </c:pt>
                <c:pt idx="49">
                  <c:v>2019-09</c:v>
                </c:pt>
                <c:pt idx="50">
                  <c:v>2020-01</c:v>
                </c:pt>
              </c:strCache>
            </c:strRef>
          </c:cat>
          <c:val>
            <c:numRef>
              <c:f>'Treasury Summaries'!$C$2:$C$52</c:f>
              <c:numCache>
                <c:formatCode>0</c:formatCode>
                <c:ptCount val="51"/>
                <c:pt idx="0">
                  <c:v>420</c:v>
                </c:pt>
                <c:pt idx="1">
                  <c:v>561</c:v>
                </c:pt>
                <c:pt idx="2">
                  <c:v>491</c:v>
                </c:pt>
                <c:pt idx="4">
                  <c:v>650</c:v>
                </c:pt>
                <c:pt idx="5">
                  <c:v>714</c:v>
                </c:pt>
                <c:pt idx="6">
                  <c:v>802</c:v>
                </c:pt>
                <c:pt idx="7">
                  <c:v>523</c:v>
                </c:pt>
                <c:pt idx="8">
                  <c:v>759</c:v>
                </c:pt>
                <c:pt idx="9">
                  <c:v>740</c:v>
                </c:pt>
                <c:pt idx="10">
                  <c:v>564</c:v>
                </c:pt>
                <c:pt idx="11">
                  <c:v>350</c:v>
                </c:pt>
                <c:pt idx="12">
                  <c:v>478</c:v>
                </c:pt>
                <c:pt idx="13">
                  <c:v>439</c:v>
                </c:pt>
                <c:pt idx="14">
                  <c:v>361</c:v>
                </c:pt>
                <c:pt idx="15">
                  <c:v>402</c:v>
                </c:pt>
                <c:pt idx="16">
                  <c:v>379</c:v>
                </c:pt>
                <c:pt idx="17">
                  <c:v>355</c:v>
                </c:pt>
                <c:pt idx="18">
                  <c:v>344</c:v>
                </c:pt>
                <c:pt idx="19">
                  <c:v>500</c:v>
                </c:pt>
                <c:pt idx="20">
                  <c:v>428</c:v>
                </c:pt>
                <c:pt idx="21">
                  <c:v>426</c:v>
                </c:pt>
                <c:pt idx="22">
                  <c:v>384</c:v>
                </c:pt>
                <c:pt idx="23">
                  <c:v>410</c:v>
                </c:pt>
                <c:pt idx="24">
                  <c:v>351</c:v>
                </c:pt>
                <c:pt idx="25">
                  <c:v>313</c:v>
                </c:pt>
                <c:pt idx="26">
                  <c:v>359</c:v>
                </c:pt>
                <c:pt idx="27">
                  <c:v>335</c:v>
                </c:pt>
                <c:pt idx="28">
                  <c:v>314</c:v>
                </c:pt>
                <c:pt idx="29">
                  <c:v>356</c:v>
                </c:pt>
                <c:pt idx="30">
                  <c:v>337</c:v>
                </c:pt>
                <c:pt idx="31">
                  <c:v>279</c:v>
                </c:pt>
                <c:pt idx="32">
                  <c:v>426</c:v>
                </c:pt>
                <c:pt idx="33">
                  <c:v>337</c:v>
                </c:pt>
                <c:pt idx="34">
                  <c:v>341</c:v>
                </c:pt>
                <c:pt idx="35">
                  <c:v>665</c:v>
                </c:pt>
                <c:pt idx="36">
                  <c:v>357</c:v>
                </c:pt>
                <c:pt idx="37">
                  <c:v>329</c:v>
                </c:pt>
                <c:pt idx="38">
                  <c:v>698</c:v>
                </c:pt>
                <c:pt idx="39">
                  <c:v>324</c:v>
                </c:pt>
                <c:pt idx="40">
                  <c:v>367</c:v>
                </c:pt>
                <c:pt idx="41">
                  <c:v>317</c:v>
                </c:pt>
                <c:pt idx="42">
                  <c:v>215</c:v>
                </c:pt>
                <c:pt idx="43">
                  <c:v>267</c:v>
                </c:pt>
                <c:pt idx="44">
                  <c:v>312</c:v>
                </c:pt>
                <c:pt idx="45">
                  <c:v>271</c:v>
                </c:pt>
                <c:pt idx="46">
                  <c:v>283</c:v>
                </c:pt>
                <c:pt idx="47">
                  <c:v>293</c:v>
                </c:pt>
                <c:pt idx="48">
                  <c:v>293</c:v>
                </c:pt>
                <c:pt idx="49">
                  <c:v>279</c:v>
                </c:pt>
                <c:pt idx="50">
                  <c:v>335</c:v>
                </c:pt>
              </c:numCache>
            </c:numRef>
          </c:val>
          <c:smooth val="0"/>
          <c:extLst xmlns:c15="http://schemas.microsoft.com/office/drawing/2012/chart">
            <c:ext xmlns:c16="http://schemas.microsoft.com/office/drawing/2014/chart" uri="{C3380CC4-5D6E-409C-BE32-E72D297353CC}">
              <c16:uniqueId val="{00000000-5AA1-4D25-A10A-31D86F446B7E}"/>
            </c:ext>
          </c:extLst>
        </c:ser>
        <c:ser>
          <c:idx val="1"/>
          <c:order val="1"/>
          <c:spPr>
            <a:ln w="28575" cap="rnd">
              <a:solidFill>
                <a:schemeClr val="accent4"/>
              </a:solidFill>
              <a:round/>
            </a:ln>
            <a:effectLst/>
          </c:spPr>
          <c:marker>
            <c:symbol val="none"/>
          </c:marker>
          <c:cat>
            <c:strRef>
              <c:f>'Treasury Summaries'!$B$2:$B$52</c:f>
              <c:strCache>
                <c:ptCount val="51"/>
                <c:pt idx="0">
                  <c:v>2003-01</c:v>
                </c:pt>
                <c:pt idx="1">
                  <c:v>2003-05</c:v>
                </c:pt>
                <c:pt idx="2">
                  <c:v>2003-09</c:v>
                </c:pt>
                <c:pt idx="3">
                  <c:v>2004-01</c:v>
                </c:pt>
                <c:pt idx="4">
                  <c:v>2004-05</c:v>
                </c:pt>
                <c:pt idx="5">
                  <c:v>2004-09</c:v>
                </c:pt>
                <c:pt idx="6">
                  <c:v>2005-01</c:v>
                </c:pt>
                <c:pt idx="7">
                  <c:v>2005-05</c:v>
                </c:pt>
                <c:pt idx="8">
                  <c:v>2005-09</c:v>
                </c:pt>
                <c:pt idx="9">
                  <c:v>2006-01</c:v>
                </c:pt>
                <c:pt idx="10">
                  <c:v>2006-05</c:v>
                </c:pt>
                <c:pt idx="11">
                  <c:v>2006-09</c:v>
                </c:pt>
                <c:pt idx="12">
                  <c:v>2007-05</c:v>
                </c:pt>
                <c:pt idx="13">
                  <c:v>2007-09</c:v>
                </c:pt>
                <c:pt idx="14">
                  <c:v>2008-01</c:v>
                </c:pt>
                <c:pt idx="15">
                  <c:v>2008-05</c:v>
                </c:pt>
                <c:pt idx="16">
                  <c:v>2008-09</c:v>
                </c:pt>
                <c:pt idx="17">
                  <c:v>2009-01</c:v>
                </c:pt>
                <c:pt idx="18">
                  <c:v>2009-05</c:v>
                </c:pt>
                <c:pt idx="19">
                  <c:v>2009-09</c:v>
                </c:pt>
                <c:pt idx="20">
                  <c:v>2010-01</c:v>
                </c:pt>
                <c:pt idx="21">
                  <c:v>2010-05</c:v>
                </c:pt>
                <c:pt idx="22">
                  <c:v>2010-09</c:v>
                </c:pt>
                <c:pt idx="23">
                  <c:v>2011-01</c:v>
                </c:pt>
                <c:pt idx="24">
                  <c:v>2011-05</c:v>
                </c:pt>
                <c:pt idx="25">
                  <c:v>2011-09</c:v>
                </c:pt>
                <c:pt idx="26">
                  <c:v>2012-01</c:v>
                </c:pt>
                <c:pt idx="27">
                  <c:v>2012-05</c:v>
                </c:pt>
                <c:pt idx="28">
                  <c:v>2012-09</c:v>
                </c:pt>
                <c:pt idx="29">
                  <c:v>2013-01</c:v>
                </c:pt>
                <c:pt idx="30">
                  <c:v>2013-05</c:v>
                </c:pt>
                <c:pt idx="31">
                  <c:v>2013-09</c:v>
                </c:pt>
                <c:pt idx="32">
                  <c:v>2014-01</c:v>
                </c:pt>
                <c:pt idx="33">
                  <c:v>2014-05</c:v>
                </c:pt>
                <c:pt idx="34">
                  <c:v>2014-09</c:v>
                </c:pt>
                <c:pt idx="35">
                  <c:v>2015-01</c:v>
                </c:pt>
                <c:pt idx="36">
                  <c:v>2015-05</c:v>
                </c:pt>
                <c:pt idx="37">
                  <c:v>2015-09</c:v>
                </c:pt>
                <c:pt idx="38">
                  <c:v>2016-01</c:v>
                </c:pt>
                <c:pt idx="39">
                  <c:v>2016-05</c:v>
                </c:pt>
                <c:pt idx="40">
                  <c:v>2016-09</c:v>
                </c:pt>
                <c:pt idx="41">
                  <c:v>2017-01</c:v>
                </c:pt>
                <c:pt idx="42">
                  <c:v>2017-05</c:v>
                </c:pt>
                <c:pt idx="43">
                  <c:v>2017-09</c:v>
                </c:pt>
                <c:pt idx="44">
                  <c:v>2018-01</c:v>
                </c:pt>
                <c:pt idx="45">
                  <c:v>2018-05</c:v>
                </c:pt>
                <c:pt idx="46">
                  <c:v>2018-09</c:v>
                </c:pt>
                <c:pt idx="47">
                  <c:v>2019-01</c:v>
                </c:pt>
                <c:pt idx="48">
                  <c:v>2019-05</c:v>
                </c:pt>
                <c:pt idx="49">
                  <c:v>2019-09</c:v>
                </c:pt>
                <c:pt idx="50">
                  <c:v>2020-01</c:v>
                </c:pt>
              </c:strCache>
            </c:strRef>
          </c:cat>
          <c:val>
            <c:numRef>
              <c:f>'Treasury Summaries'!$D$2:$D$52</c:f>
              <c:numCache>
                <c:formatCode>_("$"* #,##0.00_);_("$"* \(#,##0.00\);_("$"* "-"??_);_(@_)</c:formatCode>
                <c:ptCount val="51"/>
                <c:pt idx="0">
                  <c:v>121932.25</c:v>
                </c:pt>
                <c:pt idx="1">
                  <c:v>153296.74</c:v>
                </c:pt>
                <c:pt idx="2">
                  <c:v>255150.97</c:v>
                </c:pt>
                <c:pt idx="4">
                  <c:v>209546.92</c:v>
                </c:pt>
                <c:pt idx="5">
                  <c:v>333936.23</c:v>
                </c:pt>
                <c:pt idx="6">
                  <c:v>305526.2</c:v>
                </c:pt>
                <c:pt idx="7">
                  <c:v>361198</c:v>
                </c:pt>
                <c:pt idx="8">
                  <c:v>286909.42</c:v>
                </c:pt>
                <c:pt idx="9">
                  <c:v>428628</c:v>
                </c:pt>
                <c:pt idx="10">
                  <c:v>293980</c:v>
                </c:pt>
                <c:pt idx="11">
                  <c:v>343772.29</c:v>
                </c:pt>
                <c:pt idx="12">
                  <c:v>281572</c:v>
                </c:pt>
                <c:pt idx="13">
                  <c:v>298230</c:v>
                </c:pt>
                <c:pt idx="14">
                  <c:v>405692.36</c:v>
                </c:pt>
                <c:pt idx="15">
                  <c:v>219898</c:v>
                </c:pt>
                <c:pt idx="16">
                  <c:v>273353</c:v>
                </c:pt>
                <c:pt idx="17">
                  <c:v>236140</c:v>
                </c:pt>
                <c:pt idx="18">
                  <c:v>244410</c:v>
                </c:pt>
                <c:pt idx="19">
                  <c:v>355102</c:v>
                </c:pt>
                <c:pt idx="20">
                  <c:v>279912</c:v>
                </c:pt>
                <c:pt idx="21">
                  <c:v>412291</c:v>
                </c:pt>
                <c:pt idx="22">
                  <c:v>286696</c:v>
                </c:pt>
                <c:pt idx="23">
                  <c:v>259350</c:v>
                </c:pt>
                <c:pt idx="24">
                  <c:v>216749</c:v>
                </c:pt>
                <c:pt idx="25">
                  <c:v>263366</c:v>
                </c:pt>
                <c:pt idx="26">
                  <c:v>225748</c:v>
                </c:pt>
                <c:pt idx="27">
                  <c:v>224795.95</c:v>
                </c:pt>
                <c:pt idx="28">
                  <c:v>201526</c:v>
                </c:pt>
                <c:pt idx="29">
                  <c:v>263053</c:v>
                </c:pt>
                <c:pt idx="30">
                  <c:v>248231.62</c:v>
                </c:pt>
                <c:pt idx="31">
                  <c:v>277621</c:v>
                </c:pt>
                <c:pt idx="32">
                  <c:v>304970.65000000002</c:v>
                </c:pt>
                <c:pt idx="33">
                  <c:v>251517.86</c:v>
                </c:pt>
                <c:pt idx="34">
                  <c:v>335951</c:v>
                </c:pt>
                <c:pt idx="35">
                  <c:v>247992.96000000002</c:v>
                </c:pt>
                <c:pt idx="36">
                  <c:v>237678.17</c:v>
                </c:pt>
                <c:pt idx="37">
                  <c:v>299052.08</c:v>
                </c:pt>
                <c:pt idx="38">
                  <c:v>287857.06</c:v>
                </c:pt>
                <c:pt idx="39">
                  <c:v>254025.75</c:v>
                </c:pt>
                <c:pt idx="40">
                  <c:v>272324.25</c:v>
                </c:pt>
                <c:pt idx="41">
                  <c:v>241508</c:v>
                </c:pt>
                <c:pt idx="42">
                  <c:v>213433.4</c:v>
                </c:pt>
                <c:pt idx="43">
                  <c:v>234680.67</c:v>
                </c:pt>
                <c:pt idx="44">
                  <c:v>266866.2</c:v>
                </c:pt>
                <c:pt idx="45">
                  <c:v>276894.63</c:v>
                </c:pt>
                <c:pt idx="46">
                  <c:v>252417.55</c:v>
                </c:pt>
                <c:pt idx="47">
                  <c:v>248365.14</c:v>
                </c:pt>
                <c:pt idx="48">
                  <c:v>274045.83</c:v>
                </c:pt>
                <c:pt idx="49">
                  <c:v>274795.67</c:v>
                </c:pt>
                <c:pt idx="50">
                  <c:v>312563.93</c:v>
                </c:pt>
              </c:numCache>
            </c:numRef>
          </c:val>
          <c:smooth val="0"/>
          <c:extLst>
            <c:ext xmlns:c16="http://schemas.microsoft.com/office/drawing/2014/chart" uri="{C3380CC4-5D6E-409C-BE32-E72D297353CC}">
              <c16:uniqueId val="{00000001-5AA1-4D25-A10A-31D86F446B7E}"/>
            </c:ext>
          </c:extLst>
        </c:ser>
        <c:ser>
          <c:idx val="2"/>
          <c:order val="2"/>
          <c:spPr>
            <a:ln w="28575" cap="rnd">
              <a:solidFill>
                <a:schemeClr val="accent6"/>
              </a:solidFill>
              <a:round/>
            </a:ln>
            <a:effectLst/>
          </c:spPr>
          <c:marker>
            <c:symbol val="none"/>
          </c:marker>
          <c:cat>
            <c:strRef>
              <c:f>'Treasury Summaries'!$B$2:$B$52</c:f>
              <c:strCache>
                <c:ptCount val="51"/>
                <c:pt idx="0">
                  <c:v>2003-01</c:v>
                </c:pt>
                <c:pt idx="1">
                  <c:v>2003-05</c:v>
                </c:pt>
                <c:pt idx="2">
                  <c:v>2003-09</c:v>
                </c:pt>
                <c:pt idx="3">
                  <c:v>2004-01</c:v>
                </c:pt>
                <c:pt idx="4">
                  <c:v>2004-05</c:v>
                </c:pt>
                <c:pt idx="5">
                  <c:v>2004-09</c:v>
                </c:pt>
                <c:pt idx="6">
                  <c:v>2005-01</c:v>
                </c:pt>
                <c:pt idx="7">
                  <c:v>2005-05</c:v>
                </c:pt>
                <c:pt idx="8">
                  <c:v>2005-09</c:v>
                </c:pt>
                <c:pt idx="9">
                  <c:v>2006-01</c:v>
                </c:pt>
                <c:pt idx="10">
                  <c:v>2006-05</c:v>
                </c:pt>
                <c:pt idx="11">
                  <c:v>2006-09</c:v>
                </c:pt>
                <c:pt idx="12">
                  <c:v>2007-05</c:v>
                </c:pt>
                <c:pt idx="13">
                  <c:v>2007-09</c:v>
                </c:pt>
                <c:pt idx="14">
                  <c:v>2008-01</c:v>
                </c:pt>
                <c:pt idx="15">
                  <c:v>2008-05</c:v>
                </c:pt>
                <c:pt idx="16">
                  <c:v>2008-09</c:v>
                </c:pt>
                <c:pt idx="17">
                  <c:v>2009-01</c:v>
                </c:pt>
                <c:pt idx="18">
                  <c:v>2009-05</c:v>
                </c:pt>
                <c:pt idx="19">
                  <c:v>2009-09</c:v>
                </c:pt>
                <c:pt idx="20">
                  <c:v>2010-01</c:v>
                </c:pt>
                <c:pt idx="21">
                  <c:v>2010-05</c:v>
                </c:pt>
                <c:pt idx="22">
                  <c:v>2010-09</c:v>
                </c:pt>
                <c:pt idx="23">
                  <c:v>2011-01</c:v>
                </c:pt>
                <c:pt idx="24">
                  <c:v>2011-05</c:v>
                </c:pt>
                <c:pt idx="25">
                  <c:v>2011-09</c:v>
                </c:pt>
                <c:pt idx="26">
                  <c:v>2012-01</c:v>
                </c:pt>
                <c:pt idx="27">
                  <c:v>2012-05</c:v>
                </c:pt>
                <c:pt idx="28">
                  <c:v>2012-09</c:v>
                </c:pt>
                <c:pt idx="29">
                  <c:v>2013-01</c:v>
                </c:pt>
                <c:pt idx="30">
                  <c:v>2013-05</c:v>
                </c:pt>
                <c:pt idx="31">
                  <c:v>2013-09</c:v>
                </c:pt>
                <c:pt idx="32">
                  <c:v>2014-01</c:v>
                </c:pt>
                <c:pt idx="33">
                  <c:v>2014-05</c:v>
                </c:pt>
                <c:pt idx="34">
                  <c:v>2014-09</c:v>
                </c:pt>
                <c:pt idx="35">
                  <c:v>2015-01</c:v>
                </c:pt>
                <c:pt idx="36">
                  <c:v>2015-05</c:v>
                </c:pt>
                <c:pt idx="37">
                  <c:v>2015-09</c:v>
                </c:pt>
                <c:pt idx="38">
                  <c:v>2016-01</c:v>
                </c:pt>
                <c:pt idx="39">
                  <c:v>2016-05</c:v>
                </c:pt>
                <c:pt idx="40">
                  <c:v>2016-09</c:v>
                </c:pt>
                <c:pt idx="41">
                  <c:v>2017-01</c:v>
                </c:pt>
                <c:pt idx="42">
                  <c:v>2017-05</c:v>
                </c:pt>
                <c:pt idx="43">
                  <c:v>2017-09</c:v>
                </c:pt>
                <c:pt idx="44">
                  <c:v>2018-01</c:v>
                </c:pt>
                <c:pt idx="45">
                  <c:v>2018-05</c:v>
                </c:pt>
                <c:pt idx="46">
                  <c:v>2018-09</c:v>
                </c:pt>
                <c:pt idx="47">
                  <c:v>2019-01</c:v>
                </c:pt>
                <c:pt idx="48">
                  <c:v>2019-05</c:v>
                </c:pt>
                <c:pt idx="49">
                  <c:v>2019-09</c:v>
                </c:pt>
                <c:pt idx="50">
                  <c:v>2020-01</c:v>
                </c:pt>
              </c:strCache>
            </c:strRef>
          </c:cat>
          <c:val>
            <c:numRef>
              <c:f>'Treasury Summaries'!$E$2:$E$52</c:f>
              <c:numCache>
                <c:formatCode>_("$"* #,##0.00_);_("$"* \(#,##0.00\);_("$"* "-"??_);_(@_)</c:formatCode>
                <c:ptCount val="51"/>
                <c:pt idx="0">
                  <c:v>290.31488095238097</c:v>
                </c:pt>
                <c:pt idx="1">
                  <c:v>273.25622103386809</c:v>
                </c:pt>
                <c:pt idx="2">
                  <c:v>519.65574338085537</c:v>
                </c:pt>
                <c:pt idx="4">
                  <c:v>322.37987692307695</c:v>
                </c:pt>
                <c:pt idx="5">
                  <c:v>467.69780112044816</c:v>
                </c:pt>
                <c:pt idx="6">
                  <c:v>380.95536159600999</c:v>
                </c:pt>
                <c:pt idx="7">
                  <c:v>690.62715105162522</c:v>
                </c:pt>
                <c:pt idx="8">
                  <c:v>378.00977602108037</c:v>
                </c:pt>
                <c:pt idx="9">
                  <c:v>579.22702702702702</c:v>
                </c:pt>
                <c:pt idx="10">
                  <c:v>521.24113475177307</c:v>
                </c:pt>
                <c:pt idx="11">
                  <c:v>982.20654285714284</c:v>
                </c:pt>
                <c:pt idx="12">
                  <c:v>589.06276150627616</c:v>
                </c:pt>
                <c:pt idx="13">
                  <c:v>679.33940774487473</c:v>
                </c:pt>
                <c:pt idx="14">
                  <c:v>1123.8015512465374</c:v>
                </c:pt>
                <c:pt idx="15">
                  <c:v>547.00995024875624</c:v>
                </c:pt>
                <c:pt idx="16">
                  <c:v>721.24802110817939</c:v>
                </c:pt>
                <c:pt idx="17">
                  <c:v>665.18309859154931</c:v>
                </c:pt>
                <c:pt idx="18">
                  <c:v>710.49418604651157</c:v>
                </c:pt>
                <c:pt idx="19">
                  <c:v>710.20399999999995</c:v>
                </c:pt>
                <c:pt idx="20">
                  <c:v>654</c:v>
                </c:pt>
                <c:pt idx="21">
                  <c:v>967.81924882629107</c:v>
                </c:pt>
                <c:pt idx="22">
                  <c:v>746.60416666666663</c:v>
                </c:pt>
                <c:pt idx="23">
                  <c:v>632.56097560975604</c:v>
                </c:pt>
                <c:pt idx="24">
                  <c:v>617.51851851851848</c:v>
                </c:pt>
                <c:pt idx="25">
                  <c:v>841.42492012779553</c:v>
                </c:pt>
                <c:pt idx="26">
                  <c:v>628.82451253481895</c:v>
                </c:pt>
                <c:pt idx="27">
                  <c:v>671.03268656716421</c:v>
                </c:pt>
                <c:pt idx="28">
                  <c:v>641.80254777070058</c:v>
                </c:pt>
                <c:pt idx="29">
                  <c:v>738.91292134831463</c:v>
                </c:pt>
                <c:pt idx="30">
                  <c:v>736.59234421364988</c:v>
                </c:pt>
                <c:pt idx="31">
                  <c:v>995.05734767025092</c:v>
                </c:pt>
                <c:pt idx="32">
                  <c:v>715.89354460093898</c:v>
                </c:pt>
                <c:pt idx="33">
                  <c:v>746.34379821958453</c:v>
                </c:pt>
                <c:pt idx="34">
                  <c:v>985.19354838709683</c:v>
                </c:pt>
                <c:pt idx="35">
                  <c:v>372.92174436090227</c:v>
                </c:pt>
                <c:pt idx="36">
                  <c:v>665.76518207282913</c:v>
                </c:pt>
                <c:pt idx="37">
                  <c:v>908.97288753799398</c:v>
                </c:pt>
                <c:pt idx="38">
                  <c:v>412.402664756447</c:v>
                </c:pt>
                <c:pt idx="39">
                  <c:v>784.03009259259261</c:v>
                </c:pt>
                <c:pt idx="40">
                  <c:v>742.02792915531336</c:v>
                </c:pt>
                <c:pt idx="41">
                  <c:v>761.85488958990538</c:v>
                </c:pt>
                <c:pt idx="42">
                  <c:v>992.71348837209302</c:v>
                </c:pt>
                <c:pt idx="43">
                  <c:v>878.95382022471915</c:v>
                </c:pt>
                <c:pt idx="44">
                  <c:v>855.34038461538466</c:v>
                </c:pt>
                <c:pt idx="45">
                  <c:v>1021.7514022140222</c:v>
                </c:pt>
                <c:pt idx="46">
                  <c:v>891.93480565371021</c:v>
                </c:pt>
                <c:pt idx="47">
                  <c:v>847.66259385665535</c:v>
                </c:pt>
                <c:pt idx="48">
                  <c:v>935.31000000000006</c:v>
                </c:pt>
                <c:pt idx="49">
                  <c:v>984.93071684587812</c:v>
                </c:pt>
                <c:pt idx="50">
                  <c:v>933.02665671641785</c:v>
                </c:pt>
              </c:numCache>
            </c:numRef>
          </c:val>
          <c:smooth val="0"/>
          <c:extLst xmlns:c15="http://schemas.microsoft.com/office/drawing/2012/chart">
            <c:ext xmlns:c16="http://schemas.microsoft.com/office/drawing/2014/chart" uri="{C3380CC4-5D6E-409C-BE32-E72D297353CC}">
              <c16:uniqueId val="{00000002-5AA1-4D25-A10A-31D86F446B7E}"/>
            </c:ext>
          </c:extLst>
        </c:ser>
        <c:dLbls>
          <c:showLegendKey val="0"/>
          <c:showVal val="0"/>
          <c:showCatName val="0"/>
          <c:showSerName val="0"/>
          <c:showPercent val="0"/>
          <c:showBubbleSize val="0"/>
        </c:dLbls>
        <c:smooth val="0"/>
        <c:axId val="808264600"/>
        <c:axId val="808264272"/>
        <c:extLst/>
      </c:lineChart>
      <c:catAx>
        <c:axId val="80826460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808264272"/>
        <c:crosses val="autoZero"/>
        <c:auto val="1"/>
        <c:lblAlgn val="ctr"/>
        <c:lblOffset val="100"/>
        <c:noMultiLvlLbl val="0"/>
      </c:catAx>
      <c:valAx>
        <c:axId val="808264272"/>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808264600"/>
        <c:crosses val="autoZero"/>
        <c:crossBetween val="between"/>
      </c:valAx>
      <c:spPr>
        <a:noFill/>
        <a:ln>
          <a:noFill/>
        </a:ln>
        <a:effectLst/>
      </c:spPr>
    </c:plotArea>
    <c:plotVisOnly val="1"/>
    <c:dispBlanksAs val="zero"/>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dirty="0"/>
              <a:t>Cost Per Person per Session 2003-2020</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cked"/>
        <c:varyColors val="0"/>
        <c:ser>
          <c:idx val="0"/>
          <c:order val="0"/>
          <c:spPr>
            <a:ln w="28575" cap="rnd">
              <a:solidFill>
                <a:schemeClr val="accent1"/>
              </a:solidFill>
              <a:round/>
            </a:ln>
            <a:effectLst/>
          </c:spPr>
          <c:marker>
            <c:symbol val="none"/>
          </c:marker>
          <c:cat>
            <c:strRef>
              <c:f>'Treasury Summaries'!$B$2:$B$52</c:f>
              <c:strCache>
                <c:ptCount val="51"/>
                <c:pt idx="0">
                  <c:v>2003-01</c:v>
                </c:pt>
                <c:pt idx="1">
                  <c:v>2003-05</c:v>
                </c:pt>
                <c:pt idx="2">
                  <c:v>2003-09</c:v>
                </c:pt>
                <c:pt idx="3">
                  <c:v>2004-01</c:v>
                </c:pt>
                <c:pt idx="4">
                  <c:v>2004-05</c:v>
                </c:pt>
                <c:pt idx="5">
                  <c:v>2004-09</c:v>
                </c:pt>
                <c:pt idx="6">
                  <c:v>2005-01</c:v>
                </c:pt>
                <c:pt idx="7">
                  <c:v>2005-05</c:v>
                </c:pt>
                <c:pt idx="8">
                  <c:v>2005-09</c:v>
                </c:pt>
                <c:pt idx="9">
                  <c:v>2006-01</c:v>
                </c:pt>
                <c:pt idx="10">
                  <c:v>2006-05</c:v>
                </c:pt>
                <c:pt idx="11">
                  <c:v>2006-09</c:v>
                </c:pt>
                <c:pt idx="12">
                  <c:v>2007-05</c:v>
                </c:pt>
                <c:pt idx="13">
                  <c:v>2007-09</c:v>
                </c:pt>
                <c:pt idx="14">
                  <c:v>2008-01</c:v>
                </c:pt>
                <c:pt idx="15">
                  <c:v>2008-05</c:v>
                </c:pt>
                <c:pt idx="16">
                  <c:v>2008-09</c:v>
                </c:pt>
                <c:pt idx="17">
                  <c:v>2009-01</c:v>
                </c:pt>
                <c:pt idx="18">
                  <c:v>2009-05</c:v>
                </c:pt>
                <c:pt idx="19">
                  <c:v>2009-09</c:v>
                </c:pt>
                <c:pt idx="20">
                  <c:v>2010-01</c:v>
                </c:pt>
                <c:pt idx="21">
                  <c:v>2010-05</c:v>
                </c:pt>
                <c:pt idx="22">
                  <c:v>2010-09</c:v>
                </c:pt>
                <c:pt idx="23">
                  <c:v>2011-01</c:v>
                </c:pt>
                <c:pt idx="24">
                  <c:v>2011-05</c:v>
                </c:pt>
                <c:pt idx="25">
                  <c:v>2011-09</c:v>
                </c:pt>
                <c:pt idx="26">
                  <c:v>2012-01</c:v>
                </c:pt>
                <c:pt idx="27">
                  <c:v>2012-05</c:v>
                </c:pt>
                <c:pt idx="28">
                  <c:v>2012-09</c:v>
                </c:pt>
                <c:pt idx="29">
                  <c:v>2013-01</c:v>
                </c:pt>
                <c:pt idx="30">
                  <c:v>2013-05</c:v>
                </c:pt>
                <c:pt idx="31">
                  <c:v>2013-09</c:v>
                </c:pt>
                <c:pt idx="32">
                  <c:v>2014-01</c:v>
                </c:pt>
                <c:pt idx="33">
                  <c:v>2014-05</c:v>
                </c:pt>
                <c:pt idx="34">
                  <c:v>2014-09</c:v>
                </c:pt>
                <c:pt idx="35">
                  <c:v>2015-01</c:v>
                </c:pt>
                <c:pt idx="36">
                  <c:v>2015-05</c:v>
                </c:pt>
                <c:pt idx="37">
                  <c:v>2015-09</c:v>
                </c:pt>
                <c:pt idx="38">
                  <c:v>2016-01</c:v>
                </c:pt>
                <c:pt idx="39">
                  <c:v>2016-05</c:v>
                </c:pt>
                <c:pt idx="40">
                  <c:v>2016-09</c:v>
                </c:pt>
                <c:pt idx="41">
                  <c:v>2017-01</c:v>
                </c:pt>
                <c:pt idx="42">
                  <c:v>2017-05</c:v>
                </c:pt>
                <c:pt idx="43">
                  <c:v>2017-09</c:v>
                </c:pt>
                <c:pt idx="44">
                  <c:v>2018-01</c:v>
                </c:pt>
                <c:pt idx="45">
                  <c:v>2018-05</c:v>
                </c:pt>
                <c:pt idx="46">
                  <c:v>2018-09</c:v>
                </c:pt>
                <c:pt idx="47">
                  <c:v>2019-01</c:v>
                </c:pt>
                <c:pt idx="48">
                  <c:v>2019-05</c:v>
                </c:pt>
                <c:pt idx="49">
                  <c:v>2019-09</c:v>
                </c:pt>
                <c:pt idx="50">
                  <c:v>2020-01</c:v>
                </c:pt>
              </c:strCache>
            </c:strRef>
          </c:cat>
          <c:val>
            <c:numRef>
              <c:f>'Treasury Summaries'!$C$2:$C$52</c:f>
              <c:numCache>
                <c:formatCode>0</c:formatCode>
                <c:ptCount val="51"/>
                <c:pt idx="0">
                  <c:v>420</c:v>
                </c:pt>
                <c:pt idx="1">
                  <c:v>561</c:v>
                </c:pt>
                <c:pt idx="2">
                  <c:v>491</c:v>
                </c:pt>
                <c:pt idx="4">
                  <c:v>650</c:v>
                </c:pt>
                <c:pt idx="5">
                  <c:v>714</c:v>
                </c:pt>
                <c:pt idx="6">
                  <c:v>802</c:v>
                </c:pt>
                <c:pt idx="7">
                  <c:v>523</c:v>
                </c:pt>
                <c:pt idx="8">
                  <c:v>759</c:v>
                </c:pt>
                <c:pt idx="9">
                  <c:v>740</c:v>
                </c:pt>
                <c:pt idx="10">
                  <c:v>564</c:v>
                </c:pt>
                <c:pt idx="11">
                  <c:v>350</c:v>
                </c:pt>
                <c:pt idx="12">
                  <c:v>478</c:v>
                </c:pt>
                <c:pt idx="13">
                  <c:v>439</c:v>
                </c:pt>
                <c:pt idx="14">
                  <c:v>361</c:v>
                </c:pt>
                <c:pt idx="15">
                  <c:v>402</c:v>
                </c:pt>
                <c:pt idx="16">
                  <c:v>379</c:v>
                </c:pt>
                <c:pt idx="17">
                  <c:v>355</c:v>
                </c:pt>
                <c:pt idx="18">
                  <c:v>344</c:v>
                </c:pt>
                <c:pt idx="19">
                  <c:v>500</c:v>
                </c:pt>
                <c:pt idx="20">
                  <c:v>428</c:v>
                </c:pt>
                <c:pt idx="21">
                  <c:v>426</c:v>
                </c:pt>
                <c:pt idx="22">
                  <c:v>384</c:v>
                </c:pt>
                <c:pt idx="23">
                  <c:v>410</c:v>
                </c:pt>
                <c:pt idx="24">
                  <c:v>351</c:v>
                </c:pt>
                <c:pt idx="25">
                  <c:v>313</c:v>
                </c:pt>
                <c:pt idx="26">
                  <c:v>359</c:v>
                </c:pt>
                <c:pt idx="27">
                  <c:v>335</c:v>
                </c:pt>
                <c:pt idx="28">
                  <c:v>314</c:v>
                </c:pt>
                <c:pt idx="29">
                  <c:v>356</c:v>
                </c:pt>
                <c:pt idx="30">
                  <c:v>337</c:v>
                </c:pt>
                <c:pt idx="31">
                  <c:v>279</c:v>
                </c:pt>
                <c:pt idx="32">
                  <c:v>426</c:v>
                </c:pt>
                <c:pt idx="33">
                  <c:v>337</c:v>
                </c:pt>
                <c:pt idx="34">
                  <c:v>341</c:v>
                </c:pt>
                <c:pt idx="35">
                  <c:v>665</c:v>
                </c:pt>
                <c:pt idx="36">
                  <c:v>357</c:v>
                </c:pt>
                <c:pt idx="37">
                  <c:v>329</c:v>
                </c:pt>
                <c:pt idx="38">
                  <c:v>698</c:v>
                </c:pt>
                <c:pt idx="39">
                  <c:v>324</c:v>
                </c:pt>
                <c:pt idx="40">
                  <c:v>367</c:v>
                </c:pt>
                <c:pt idx="41">
                  <c:v>317</c:v>
                </c:pt>
                <c:pt idx="42">
                  <c:v>215</c:v>
                </c:pt>
                <c:pt idx="43">
                  <c:v>267</c:v>
                </c:pt>
                <c:pt idx="44">
                  <c:v>312</c:v>
                </c:pt>
                <c:pt idx="45">
                  <c:v>271</c:v>
                </c:pt>
                <c:pt idx="46">
                  <c:v>283</c:v>
                </c:pt>
                <c:pt idx="47">
                  <c:v>293</c:v>
                </c:pt>
                <c:pt idx="48">
                  <c:v>293</c:v>
                </c:pt>
                <c:pt idx="49">
                  <c:v>279</c:v>
                </c:pt>
                <c:pt idx="50">
                  <c:v>335</c:v>
                </c:pt>
              </c:numCache>
            </c:numRef>
          </c:val>
          <c:smooth val="0"/>
          <c:extLst xmlns:c15="http://schemas.microsoft.com/office/drawing/2012/chart">
            <c:ext xmlns:c16="http://schemas.microsoft.com/office/drawing/2014/chart" uri="{C3380CC4-5D6E-409C-BE32-E72D297353CC}">
              <c16:uniqueId val="{00000000-F961-4E05-A686-355085BC6AE3}"/>
            </c:ext>
          </c:extLst>
        </c:ser>
        <c:ser>
          <c:idx val="1"/>
          <c:order val="1"/>
          <c:spPr>
            <a:ln w="28575" cap="rnd">
              <a:solidFill>
                <a:schemeClr val="accent2"/>
              </a:solidFill>
              <a:round/>
            </a:ln>
            <a:effectLst/>
          </c:spPr>
          <c:marker>
            <c:symbol val="none"/>
          </c:marker>
          <c:cat>
            <c:strRef>
              <c:f>'Treasury Summaries'!$B$2:$B$52</c:f>
              <c:strCache>
                <c:ptCount val="51"/>
                <c:pt idx="0">
                  <c:v>2003-01</c:v>
                </c:pt>
                <c:pt idx="1">
                  <c:v>2003-05</c:v>
                </c:pt>
                <c:pt idx="2">
                  <c:v>2003-09</c:v>
                </c:pt>
                <c:pt idx="3">
                  <c:v>2004-01</c:v>
                </c:pt>
                <c:pt idx="4">
                  <c:v>2004-05</c:v>
                </c:pt>
                <c:pt idx="5">
                  <c:v>2004-09</c:v>
                </c:pt>
                <c:pt idx="6">
                  <c:v>2005-01</c:v>
                </c:pt>
                <c:pt idx="7">
                  <c:v>2005-05</c:v>
                </c:pt>
                <c:pt idx="8">
                  <c:v>2005-09</c:v>
                </c:pt>
                <c:pt idx="9">
                  <c:v>2006-01</c:v>
                </c:pt>
                <c:pt idx="10">
                  <c:v>2006-05</c:v>
                </c:pt>
                <c:pt idx="11">
                  <c:v>2006-09</c:v>
                </c:pt>
                <c:pt idx="12">
                  <c:v>2007-05</c:v>
                </c:pt>
                <c:pt idx="13">
                  <c:v>2007-09</c:v>
                </c:pt>
                <c:pt idx="14">
                  <c:v>2008-01</c:v>
                </c:pt>
                <c:pt idx="15">
                  <c:v>2008-05</c:v>
                </c:pt>
                <c:pt idx="16">
                  <c:v>2008-09</c:v>
                </c:pt>
                <c:pt idx="17">
                  <c:v>2009-01</c:v>
                </c:pt>
                <c:pt idx="18">
                  <c:v>2009-05</c:v>
                </c:pt>
                <c:pt idx="19">
                  <c:v>2009-09</c:v>
                </c:pt>
                <c:pt idx="20">
                  <c:v>2010-01</c:v>
                </c:pt>
                <c:pt idx="21">
                  <c:v>2010-05</c:v>
                </c:pt>
                <c:pt idx="22">
                  <c:v>2010-09</c:v>
                </c:pt>
                <c:pt idx="23">
                  <c:v>2011-01</c:v>
                </c:pt>
                <c:pt idx="24">
                  <c:v>2011-05</c:v>
                </c:pt>
                <c:pt idx="25">
                  <c:v>2011-09</c:v>
                </c:pt>
                <c:pt idx="26">
                  <c:v>2012-01</c:v>
                </c:pt>
                <c:pt idx="27">
                  <c:v>2012-05</c:v>
                </c:pt>
                <c:pt idx="28">
                  <c:v>2012-09</c:v>
                </c:pt>
                <c:pt idx="29">
                  <c:v>2013-01</c:v>
                </c:pt>
                <c:pt idx="30">
                  <c:v>2013-05</c:v>
                </c:pt>
                <c:pt idx="31">
                  <c:v>2013-09</c:v>
                </c:pt>
                <c:pt idx="32">
                  <c:v>2014-01</c:v>
                </c:pt>
                <c:pt idx="33">
                  <c:v>2014-05</c:v>
                </c:pt>
                <c:pt idx="34">
                  <c:v>2014-09</c:v>
                </c:pt>
                <c:pt idx="35">
                  <c:v>2015-01</c:v>
                </c:pt>
                <c:pt idx="36">
                  <c:v>2015-05</c:v>
                </c:pt>
                <c:pt idx="37">
                  <c:v>2015-09</c:v>
                </c:pt>
                <c:pt idx="38">
                  <c:v>2016-01</c:v>
                </c:pt>
                <c:pt idx="39">
                  <c:v>2016-05</c:v>
                </c:pt>
                <c:pt idx="40">
                  <c:v>2016-09</c:v>
                </c:pt>
                <c:pt idx="41">
                  <c:v>2017-01</c:v>
                </c:pt>
                <c:pt idx="42">
                  <c:v>2017-05</c:v>
                </c:pt>
                <c:pt idx="43">
                  <c:v>2017-09</c:v>
                </c:pt>
                <c:pt idx="44">
                  <c:v>2018-01</c:v>
                </c:pt>
                <c:pt idx="45">
                  <c:v>2018-05</c:v>
                </c:pt>
                <c:pt idx="46">
                  <c:v>2018-09</c:v>
                </c:pt>
                <c:pt idx="47">
                  <c:v>2019-01</c:v>
                </c:pt>
                <c:pt idx="48">
                  <c:v>2019-05</c:v>
                </c:pt>
                <c:pt idx="49">
                  <c:v>2019-09</c:v>
                </c:pt>
                <c:pt idx="50">
                  <c:v>2020-01</c:v>
                </c:pt>
              </c:strCache>
            </c:strRef>
          </c:cat>
          <c:val>
            <c:numRef>
              <c:f>'Treasury Summaries'!$D$2:$D$52</c:f>
              <c:numCache>
                <c:formatCode>_("$"* #,##0.00_);_("$"* \(#,##0.00\);_("$"* "-"??_);_(@_)</c:formatCode>
                <c:ptCount val="51"/>
                <c:pt idx="0">
                  <c:v>121932.25</c:v>
                </c:pt>
                <c:pt idx="1">
                  <c:v>153296.74</c:v>
                </c:pt>
                <c:pt idx="2">
                  <c:v>255150.97</c:v>
                </c:pt>
                <c:pt idx="4">
                  <c:v>209546.92</c:v>
                </c:pt>
                <c:pt idx="5">
                  <c:v>333936.23</c:v>
                </c:pt>
                <c:pt idx="6">
                  <c:v>305526.2</c:v>
                </c:pt>
                <c:pt idx="7">
                  <c:v>361198</c:v>
                </c:pt>
                <c:pt idx="8">
                  <c:v>286909.42</c:v>
                </c:pt>
                <c:pt idx="9">
                  <c:v>428628</c:v>
                </c:pt>
                <c:pt idx="10">
                  <c:v>293980</c:v>
                </c:pt>
                <c:pt idx="11">
                  <c:v>343772.29</c:v>
                </c:pt>
                <c:pt idx="12">
                  <c:v>281572</c:v>
                </c:pt>
                <c:pt idx="13">
                  <c:v>298230</c:v>
                </c:pt>
                <c:pt idx="14">
                  <c:v>405692.36</c:v>
                </c:pt>
                <c:pt idx="15">
                  <c:v>219898</c:v>
                </c:pt>
                <c:pt idx="16">
                  <c:v>273353</c:v>
                </c:pt>
                <c:pt idx="17">
                  <c:v>236140</c:v>
                </c:pt>
                <c:pt idx="18">
                  <c:v>244410</c:v>
                </c:pt>
                <c:pt idx="19">
                  <c:v>355102</c:v>
                </c:pt>
                <c:pt idx="20">
                  <c:v>279912</c:v>
                </c:pt>
                <c:pt idx="21">
                  <c:v>412291</c:v>
                </c:pt>
                <c:pt idx="22">
                  <c:v>286696</c:v>
                </c:pt>
                <c:pt idx="23">
                  <c:v>259350</c:v>
                </c:pt>
                <c:pt idx="24">
                  <c:v>216749</c:v>
                </c:pt>
                <c:pt idx="25">
                  <c:v>263366</c:v>
                </c:pt>
                <c:pt idx="26">
                  <c:v>225748</c:v>
                </c:pt>
                <c:pt idx="27">
                  <c:v>224795.95</c:v>
                </c:pt>
                <c:pt idx="28">
                  <c:v>201526</c:v>
                </c:pt>
                <c:pt idx="29">
                  <c:v>263053</c:v>
                </c:pt>
                <c:pt idx="30">
                  <c:v>248231.62</c:v>
                </c:pt>
                <c:pt idx="31">
                  <c:v>277621</c:v>
                </c:pt>
                <c:pt idx="32">
                  <c:v>304970.65000000002</c:v>
                </c:pt>
                <c:pt idx="33">
                  <c:v>251517.86</c:v>
                </c:pt>
                <c:pt idx="34">
                  <c:v>335951</c:v>
                </c:pt>
                <c:pt idx="35">
                  <c:v>247992.96000000002</c:v>
                </c:pt>
                <c:pt idx="36">
                  <c:v>237678.17</c:v>
                </c:pt>
                <c:pt idx="37">
                  <c:v>299052.08</c:v>
                </c:pt>
                <c:pt idx="38">
                  <c:v>287857.06</c:v>
                </c:pt>
                <c:pt idx="39">
                  <c:v>254025.75</c:v>
                </c:pt>
                <c:pt idx="40">
                  <c:v>272324.25</c:v>
                </c:pt>
                <c:pt idx="41">
                  <c:v>241508</c:v>
                </c:pt>
                <c:pt idx="42">
                  <c:v>213433.4</c:v>
                </c:pt>
                <c:pt idx="43">
                  <c:v>234680.67</c:v>
                </c:pt>
                <c:pt idx="44">
                  <c:v>266866.2</c:v>
                </c:pt>
                <c:pt idx="45">
                  <c:v>276894.63</c:v>
                </c:pt>
                <c:pt idx="46">
                  <c:v>252417.55</c:v>
                </c:pt>
                <c:pt idx="47">
                  <c:v>248365.14</c:v>
                </c:pt>
                <c:pt idx="48">
                  <c:v>274045.83</c:v>
                </c:pt>
                <c:pt idx="49">
                  <c:v>274795.67</c:v>
                </c:pt>
                <c:pt idx="50">
                  <c:v>312563.93</c:v>
                </c:pt>
              </c:numCache>
            </c:numRef>
          </c:val>
          <c:smooth val="0"/>
          <c:extLst xmlns:c15="http://schemas.microsoft.com/office/drawing/2012/chart">
            <c:ext xmlns:c16="http://schemas.microsoft.com/office/drawing/2014/chart" uri="{C3380CC4-5D6E-409C-BE32-E72D297353CC}">
              <c16:uniqueId val="{00000001-F961-4E05-A686-355085BC6AE3}"/>
            </c:ext>
          </c:extLst>
        </c:ser>
        <c:ser>
          <c:idx val="2"/>
          <c:order val="2"/>
          <c:spPr>
            <a:ln w="28575" cap="rnd">
              <a:solidFill>
                <a:schemeClr val="accent3"/>
              </a:solidFill>
              <a:round/>
            </a:ln>
            <a:effectLst/>
          </c:spPr>
          <c:marker>
            <c:symbol val="none"/>
          </c:marker>
          <c:cat>
            <c:strRef>
              <c:f>'Treasury Summaries'!$B$2:$B$52</c:f>
              <c:strCache>
                <c:ptCount val="51"/>
                <c:pt idx="0">
                  <c:v>2003-01</c:v>
                </c:pt>
                <c:pt idx="1">
                  <c:v>2003-05</c:v>
                </c:pt>
                <c:pt idx="2">
                  <c:v>2003-09</c:v>
                </c:pt>
                <c:pt idx="3">
                  <c:v>2004-01</c:v>
                </c:pt>
                <c:pt idx="4">
                  <c:v>2004-05</c:v>
                </c:pt>
                <c:pt idx="5">
                  <c:v>2004-09</c:v>
                </c:pt>
                <c:pt idx="6">
                  <c:v>2005-01</c:v>
                </c:pt>
                <c:pt idx="7">
                  <c:v>2005-05</c:v>
                </c:pt>
                <c:pt idx="8">
                  <c:v>2005-09</c:v>
                </c:pt>
                <c:pt idx="9">
                  <c:v>2006-01</c:v>
                </c:pt>
                <c:pt idx="10">
                  <c:v>2006-05</c:v>
                </c:pt>
                <c:pt idx="11">
                  <c:v>2006-09</c:v>
                </c:pt>
                <c:pt idx="12">
                  <c:v>2007-05</c:v>
                </c:pt>
                <c:pt idx="13">
                  <c:v>2007-09</c:v>
                </c:pt>
                <c:pt idx="14">
                  <c:v>2008-01</c:v>
                </c:pt>
                <c:pt idx="15">
                  <c:v>2008-05</c:v>
                </c:pt>
                <c:pt idx="16">
                  <c:v>2008-09</c:v>
                </c:pt>
                <c:pt idx="17">
                  <c:v>2009-01</c:v>
                </c:pt>
                <c:pt idx="18">
                  <c:v>2009-05</c:v>
                </c:pt>
                <c:pt idx="19">
                  <c:v>2009-09</c:v>
                </c:pt>
                <c:pt idx="20">
                  <c:v>2010-01</c:v>
                </c:pt>
                <c:pt idx="21">
                  <c:v>2010-05</c:v>
                </c:pt>
                <c:pt idx="22">
                  <c:v>2010-09</c:v>
                </c:pt>
                <c:pt idx="23">
                  <c:v>2011-01</c:v>
                </c:pt>
                <c:pt idx="24">
                  <c:v>2011-05</c:v>
                </c:pt>
                <c:pt idx="25">
                  <c:v>2011-09</c:v>
                </c:pt>
                <c:pt idx="26">
                  <c:v>2012-01</c:v>
                </c:pt>
                <c:pt idx="27">
                  <c:v>2012-05</c:v>
                </c:pt>
                <c:pt idx="28">
                  <c:v>2012-09</c:v>
                </c:pt>
                <c:pt idx="29">
                  <c:v>2013-01</c:v>
                </c:pt>
                <c:pt idx="30">
                  <c:v>2013-05</c:v>
                </c:pt>
                <c:pt idx="31">
                  <c:v>2013-09</c:v>
                </c:pt>
                <c:pt idx="32">
                  <c:v>2014-01</c:v>
                </c:pt>
                <c:pt idx="33">
                  <c:v>2014-05</c:v>
                </c:pt>
                <c:pt idx="34">
                  <c:v>2014-09</c:v>
                </c:pt>
                <c:pt idx="35">
                  <c:v>2015-01</c:v>
                </c:pt>
                <c:pt idx="36">
                  <c:v>2015-05</c:v>
                </c:pt>
                <c:pt idx="37">
                  <c:v>2015-09</c:v>
                </c:pt>
                <c:pt idx="38">
                  <c:v>2016-01</c:v>
                </c:pt>
                <c:pt idx="39">
                  <c:v>2016-05</c:v>
                </c:pt>
                <c:pt idx="40">
                  <c:v>2016-09</c:v>
                </c:pt>
                <c:pt idx="41">
                  <c:v>2017-01</c:v>
                </c:pt>
                <c:pt idx="42">
                  <c:v>2017-05</c:v>
                </c:pt>
                <c:pt idx="43">
                  <c:v>2017-09</c:v>
                </c:pt>
                <c:pt idx="44">
                  <c:v>2018-01</c:v>
                </c:pt>
                <c:pt idx="45">
                  <c:v>2018-05</c:v>
                </c:pt>
                <c:pt idx="46">
                  <c:v>2018-09</c:v>
                </c:pt>
                <c:pt idx="47">
                  <c:v>2019-01</c:v>
                </c:pt>
                <c:pt idx="48">
                  <c:v>2019-05</c:v>
                </c:pt>
                <c:pt idx="49">
                  <c:v>2019-09</c:v>
                </c:pt>
                <c:pt idx="50">
                  <c:v>2020-01</c:v>
                </c:pt>
              </c:strCache>
            </c:strRef>
          </c:cat>
          <c:val>
            <c:numRef>
              <c:f>'Treasury Summaries'!$E$2:$E$52</c:f>
              <c:numCache>
                <c:formatCode>_("$"* #,##0.00_);_("$"* \(#,##0.00\);_("$"* "-"??_);_(@_)</c:formatCode>
                <c:ptCount val="51"/>
                <c:pt idx="0">
                  <c:v>290.31488095238097</c:v>
                </c:pt>
                <c:pt idx="1">
                  <c:v>273.25622103386809</c:v>
                </c:pt>
                <c:pt idx="2">
                  <c:v>519.65574338085537</c:v>
                </c:pt>
                <c:pt idx="4">
                  <c:v>322.37987692307695</c:v>
                </c:pt>
                <c:pt idx="5">
                  <c:v>467.69780112044816</c:v>
                </c:pt>
                <c:pt idx="6">
                  <c:v>380.95536159600999</c:v>
                </c:pt>
                <c:pt idx="7">
                  <c:v>690.62715105162522</c:v>
                </c:pt>
                <c:pt idx="8">
                  <c:v>378.00977602108037</c:v>
                </c:pt>
                <c:pt idx="9">
                  <c:v>579.22702702702702</c:v>
                </c:pt>
                <c:pt idx="10">
                  <c:v>521.24113475177307</c:v>
                </c:pt>
                <c:pt idx="11">
                  <c:v>982.20654285714284</c:v>
                </c:pt>
                <c:pt idx="12">
                  <c:v>589.06276150627616</c:v>
                </c:pt>
                <c:pt idx="13">
                  <c:v>679.33940774487473</c:v>
                </c:pt>
                <c:pt idx="14">
                  <c:v>1123.8015512465374</c:v>
                </c:pt>
                <c:pt idx="15">
                  <c:v>547.00995024875624</c:v>
                </c:pt>
                <c:pt idx="16">
                  <c:v>721.24802110817939</c:v>
                </c:pt>
                <c:pt idx="17">
                  <c:v>665.18309859154931</c:v>
                </c:pt>
                <c:pt idx="18">
                  <c:v>710.49418604651157</c:v>
                </c:pt>
                <c:pt idx="19">
                  <c:v>710.20399999999995</c:v>
                </c:pt>
                <c:pt idx="20">
                  <c:v>654</c:v>
                </c:pt>
                <c:pt idx="21">
                  <c:v>967.81924882629107</c:v>
                </c:pt>
                <c:pt idx="22">
                  <c:v>746.60416666666663</c:v>
                </c:pt>
                <c:pt idx="23">
                  <c:v>632.56097560975604</c:v>
                </c:pt>
                <c:pt idx="24">
                  <c:v>617.51851851851848</c:v>
                </c:pt>
                <c:pt idx="25">
                  <c:v>841.42492012779553</c:v>
                </c:pt>
                <c:pt idx="26">
                  <c:v>628.82451253481895</c:v>
                </c:pt>
                <c:pt idx="27">
                  <c:v>671.03268656716421</c:v>
                </c:pt>
                <c:pt idx="28">
                  <c:v>641.80254777070058</c:v>
                </c:pt>
                <c:pt idx="29">
                  <c:v>738.91292134831463</c:v>
                </c:pt>
                <c:pt idx="30">
                  <c:v>736.59234421364988</c:v>
                </c:pt>
                <c:pt idx="31">
                  <c:v>995.05734767025092</c:v>
                </c:pt>
                <c:pt idx="32">
                  <c:v>715.89354460093898</c:v>
                </c:pt>
                <c:pt idx="33">
                  <c:v>746.34379821958453</c:v>
                </c:pt>
                <c:pt idx="34">
                  <c:v>985.19354838709683</c:v>
                </c:pt>
                <c:pt idx="35">
                  <c:v>372.92174436090227</c:v>
                </c:pt>
                <c:pt idx="36">
                  <c:v>665.76518207282913</c:v>
                </c:pt>
                <c:pt idx="37">
                  <c:v>908.97288753799398</c:v>
                </c:pt>
                <c:pt idx="38">
                  <c:v>412.402664756447</c:v>
                </c:pt>
                <c:pt idx="39">
                  <c:v>784.03009259259261</c:v>
                </c:pt>
                <c:pt idx="40">
                  <c:v>742.02792915531336</c:v>
                </c:pt>
                <c:pt idx="41">
                  <c:v>761.85488958990538</c:v>
                </c:pt>
                <c:pt idx="42">
                  <c:v>992.71348837209302</c:v>
                </c:pt>
                <c:pt idx="43">
                  <c:v>878.95382022471915</c:v>
                </c:pt>
                <c:pt idx="44">
                  <c:v>855.34038461538466</c:v>
                </c:pt>
                <c:pt idx="45">
                  <c:v>1021.7514022140222</c:v>
                </c:pt>
                <c:pt idx="46">
                  <c:v>891.93480565371021</c:v>
                </c:pt>
                <c:pt idx="47">
                  <c:v>847.66259385665535</c:v>
                </c:pt>
                <c:pt idx="48">
                  <c:v>935.31000000000006</c:v>
                </c:pt>
                <c:pt idx="49">
                  <c:v>984.93071684587812</c:v>
                </c:pt>
                <c:pt idx="50">
                  <c:v>933.02665671641785</c:v>
                </c:pt>
              </c:numCache>
            </c:numRef>
          </c:val>
          <c:smooth val="0"/>
          <c:extLst>
            <c:ext xmlns:c16="http://schemas.microsoft.com/office/drawing/2014/chart" uri="{C3380CC4-5D6E-409C-BE32-E72D297353CC}">
              <c16:uniqueId val="{00000002-F961-4E05-A686-355085BC6AE3}"/>
            </c:ext>
          </c:extLst>
        </c:ser>
        <c:dLbls>
          <c:showLegendKey val="0"/>
          <c:showVal val="0"/>
          <c:showCatName val="0"/>
          <c:showSerName val="0"/>
          <c:showPercent val="0"/>
          <c:showBubbleSize val="0"/>
        </c:dLbls>
        <c:smooth val="0"/>
        <c:axId val="808264600"/>
        <c:axId val="808264272"/>
        <c:extLst/>
      </c:lineChart>
      <c:catAx>
        <c:axId val="80826460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808264272"/>
        <c:crosses val="autoZero"/>
        <c:auto val="1"/>
        <c:lblAlgn val="ctr"/>
        <c:lblOffset val="100"/>
        <c:noMultiLvlLbl val="0"/>
      </c:catAx>
      <c:valAx>
        <c:axId val="808264272"/>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808264600"/>
        <c:crosses val="autoZero"/>
        <c:crossBetween val="between"/>
      </c:valAx>
      <c:spPr>
        <a:noFill/>
        <a:ln>
          <a:noFill/>
        </a:ln>
        <a:effectLst/>
      </c:spPr>
    </c:plotArea>
    <c:plotVisOnly val="1"/>
    <c:dispBlanksAs val="zero"/>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2">
  <a:schemeClr val="accent2"/>
  <a:schemeClr val="accent4"/>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 EC-20/0065r0</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t>May 2020</a:t>
            </a:r>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t>Ben Rolfe (BCA); Jon Rosdahl (Qualcomm)</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 EC-20/0065r0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May 2020</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Ben Rolfe (BCA); Jon Rosdahl (Qualcomm)</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 EC-20/0065r0</a:t>
            </a:r>
          </a:p>
        </p:txBody>
      </p:sp>
      <p:sp>
        <p:nvSpPr>
          <p:cNvPr id="5" name="Rectangle 3"/>
          <p:cNvSpPr>
            <a:spLocks noGrp="1" noChangeArrowheads="1"/>
          </p:cNvSpPr>
          <p:nvPr>
            <p:ph type="dt"/>
          </p:nvPr>
        </p:nvSpPr>
        <p:spPr>
          <a:ln/>
        </p:spPr>
        <p:txBody>
          <a:bodyPr/>
          <a:lstStyle/>
          <a:p>
            <a:r>
              <a:rPr lang="en-US"/>
              <a:t>May 2020</a:t>
            </a:r>
          </a:p>
        </p:txBody>
      </p:sp>
      <p:sp>
        <p:nvSpPr>
          <p:cNvPr id="6" name="Rectangle 6"/>
          <p:cNvSpPr>
            <a:spLocks noGrp="1" noChangeArrowheads="1"/>
          </p:cNvSpPr>
          <p:nvPr>
            <p:ph type="ftr"/>
          </p:nvPr>
        </p:nvSpPr>
        <p:spPr>
          <a:ln/>
        </p:spPr>
        <p:txBody>
          <a:bodyPr/>
          <a:lstStyle/>
          <a:p>
            <a:r>
              <a:rPr lang="en-US"/>
              <a:t>Ben Rolfe (BCA); Jon Rosdahl (Qualcomm)</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r>
              <a:rPr lang="en-US" dirty="0"/>
              <a:t>January 2016 – Line item 4.10 – 802 Sponsored Interim, balance of funds ($</a:t>
            </a:r>
            <a:r>
              <a:rPr lang="en-US" sz="1200" b="0" i="0" u="none" strike="noStrike" dirty="0">
                <a:solidFill>
                  <a:srgbClr val="000000"/>
                </a:solidFill>
                <a:effectLst/>
                <a:latin typeface="Arial" panose="020B0604020202020204" pitchFamily="34" charset="0"/>
              </a:rPr>
              <a:t>99,214.06)</a:t>
            </a:r>
            <a:r>
              <a:rPr lang="en-US" dirty="0"/>
              <a:t> returned to 802 Treasury for 802 Interim.</a:t>
            </a:r>
          </a:p>
        </p:txBody>
      </p:sp>
      <p:sp>
        <p:nvSpPr>
          <p:cNvPr id="4" name="Header Placeholder 3"/>
          <p:cNvSpPr>
            <a:spLocks noGrp="1"/>
          </p:cNvSpPr>
          <p:nvPr>
            <p:ph type="hdr" idx="10"/>
          </p:nvPr>
        </p:nvSpPr>
        <p:spPr/>
        <p:txBody>
          <a:bodyPr/>
          <a:lstStyle/>
          <a:p>
            <a:pPr>
              <a:defRPr/>
            </a:pPr>
            <a:r>
              <a:rPr lang="en-US"/>
              <a:t>doc.: IEEE 802 EC-20/0065r0</a:t>
            </a:r>
            <a:endParaRPr lang="en-US" dirty="0"/>
          </a:p>
        </p:txBody>
      </p:sp>
      <p:sp>
        <p:nvSpPr>
          <p:cNvPr id="5" name="Date Placeholder 4"/>
          <p:cNvSpPr>
            <a:spLocks noGrp="1"/>
          </p:cNvSpPr>
          <p:nvPr>
            <p:ph type="dt" idx="11"/>
          </p:nvPr>
        </p:nvSpPr>
        <p:spPr/>
        <p:txBody>
          <a:bodyPr/>
          <a:lstStyle/>
          <a:p>
            <a:pPr>
              <a:defRPr/>
            </a:pPr>
            <a:r>
              <a:rPr lang="en-US"/>
              <a:t>May 2020</a:t>
            </a:r>
            <a:endParaRPr lang="en-US" dirty="0"/>
          </a:p>
        </p:txBody>
      </p:sp>
      <p:sp>
        <p:nvSpPr>
          <p:cNvPr id="6" name="Footer Placeholder 5"/>
          <p:cNvSpPr>
            <a:spLocks noGrp="1"/>
          </p:cNvSpPr>
          <p:nvPr>
            <p:ph type="ftr" idx="12"/>
          </p:nvPr>
        </p:nvSpPr>
        <p:spPr/>
        <p:txBody>
          <a:bodyPr/>
          <a:lstStyle/>
          <a:p>
            <a:pPr>
              <a:defRPr/>
            </a:pPr>
            <a:r>
              <a:rPr lang="en-US"/>
              <a:t>Ben Rolfe (BCA); Jon Rosdahl (Qualcomm)</a:t>
            </a:r>
          </a:p>
        </p:txBody>
      </p:sp>
      <p:sp>
        <p:nvSpPr>
          <p:cNvPr id="7" name="Slide Number Placeholder 6"/>
          <p:cNvSpPr>
            <a:spLocks noGrp="1"/>
          </p:cNvSpPr>
          <p:nvPr>
            <p:ph type="sldNum" idx="13"/>
          </p:nvPr>
        </p:nvSpPr>
        <p:spPr/>
        <p:txBody>
          <a:bodyPr/>
          <a:lstStyle/>
          <a:p>
            <a:pPr>
              <a:defRPr/>
            </a:pPr>
            <a:r>
              <a:rPr lang="en-US"/>
              <a:t>Page </a:t>
            </a:r>
            <a:fld id="{7A478400-C302-40FF-A836-EC3AD3B263C9}" type="slidenum">
              <a:rPr lang="en-US" smtClean="0"/>
              <a:pPr>
                <a:defRPr/>
              </a:pPr>
              <a:t>18</a:t>
            </a:fld>
            <a:endParaRPr lang="en-US"/>
          </a:p>
        </p:txBody>
      </p:sp>
    </p:spTree>
    <p:extLst>
      <p:ext uri="{BB962C8B-B14F-4D97-AF65-F5344CB8AC3E}">
        <p14:creationId xmlns:p14="http://schemas.microsoft.com/office/powerpoint/2010/main" val="6878949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r>
              <a:rPr lang="en-US" dirty="0"/>
              <a:t>January 2015 – 802 Sponsored Plenary – Line item 4.10 returned balance of funds (</a:t>
            </a:r>
            <a:r>
              <a:rPr lang="en-US" sz="1200" b="0" i="0" u="none" strike="noStrike" dirty="0">
                <a:solidFill>
                  <a:srgbClr val="000000"/>
                </a:solidFill>
                <a:effectLst/>
                <a:latin typeface="Arial" panose="020B0604020202020204" pitchFamily="34" charset="0"/>
              </a:rPr>
              <a:t>$185,196) </a:t>
            </a:r>
            <a:r>
              <a:rPr lang="en-US" dirty="0"/>
              <a:t>to 802 Treasury for 802 Interim</a:t>
            </a:r>
            <a:br>
              <a:rPr lang="en-US" dirty="0"/>
            </a:br>
            <a:r>
              <a:rPr lang="en-US" dirty="0"/>
              <a:t>Site Survey - </a:t>
            </a:r>
          </a:p>
        </p:txBody>
      </p:sp>
      <p:sp>
        <p:nvSpPr>
          <p:cNvPr id="4" name="Header Placeholder 3"/>
          <p:cNvSpPr>
            <a:spLocks noGrp="1"/>
          </p:cNvSpPr>
          <p:nvPr>
            <p:ph type="hdr" idx="10"/>
          </p:nvPr>
        </p:nvSpPr>
        <p:spPr/>
        <p:txBody>
          <a:bodyPr/>
          <a:lstStyle/>
          <a:p>
            <a:pPr>
              <a:defRPr/>
            </a:pPr>
            <a:r>
              <a:rPr lang="en-US"/>
              <a:t>doc.: IEEE 802 EC-20/0065r0</a:t>
            </a:r>
            <a:endParaRPr lang="en-US" dirty="0"/>
          </a:p>
        </p:txBody>
      </p:sp>
      <p:sp>
        <p:nvSpPr>
          <p:cNvPr id="5" name="Date Placeholder 4"/>
          <p:cNvSpPr>
            <a:spLocks noGrp="1"/>
          </p:cNvSpPr>
          <p:nvPr>
            <p:ph type="dt" idx="11"/>
          </p:nvPr>
        </p:nvSpPr>
        <p:spPr/>
        <p:txBody>
          <a:bodyPr/>
          <a:lstStyle/>
          <a:p>
            <a:pPr>
              <a:defRPr/>
            </a:pPr>
            <a:r>
              <a:rPr lang="en-US"/>
              <a:t>May 2020</a:t>
            </a:r>
            <a:endParaRPr lang="en-US" dirty="0"/>
          </a:p>
        </p:txBody>
      </p:sp>
      <p:sp>
        <p:nvSpPr>
          <p:cNvPr id="6" name="Footer Placeholder 5"/>
          <p:cNvSpPr>
            <a:spLocks noGrp="1"/>
          </p:cNvSpPr>
          <p:nvPr>
            <p:ph type="ftr" idx="12"/>
          </p:nvPr>
        </p:nvSpPr>
        <p:spPr/>
        <p:txBody>
          <a:bodyPr/>
          <a:lstStyle/>
          <a:p>
            <a:pPr>
              <a:defRPr/>
            </a:pPr>
            <a:r>
              <a:rPr lang="en-US"/>
              <a:t>Ben Rolfe (BCA); Jon Rosdahl (Qualcomm)</a:t>
            </a:r>
          </a:p>
        </p:txBody>
      </p:sp>
      <p:sp>
        <p:nvSpPr>
          <p:cNvPr id="7" name="Slide Number Placeholder 6"/>
          <p:cNvSpPr>
            <a:spLocks noGrp="1"/>
          </p:cNvSpPr>
          <p:nvPr>
            <p:ph type="sldNum" idx="13"/>
          </p:nvPr>
        </p:nvSpPr>
        <p:spPr/>
        <p:txBody>
          <a:bodyPr/>
          <a:lstStyle/>
          <a:p>
            <a:pPr>
              <a:defRPr/>
            </a:pPr>
            <a:r>
              <a:rPr lang="en-US"/>
              <a:t>Page </a:t>
            </a:r>
            <a:fld id="{7A478400-C302-40FF-A836-EC3AD3B263C9}" type="slidenum">
              <a:rPr lang="en-US" smtClean="0"/>
              <a:pPr>
                <a:defRPr/>
              </a:pPr>
              <a:t>19</a:t>
            </a:fld>
            <a:endParaRPr lang="en-US"/>
          </a:p>
        </p:txBody>
      </p:sp>
    </p:spTree>
    <p:extLst>
      <p:ext uri="{BB962C8B-B14F-4D97-AF65-F5344CB8AC3E}">
        <p14:creationId xmlns:p14="http://schemas.microsoft.com/office/powerpoint/2010/main" val="165037295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pPr>
              <a:defRPr/>
            </a:pPr>
            <a:r>
              <a:rPr lang="en-US"/>
              <a:t>doc.: IEEE 802 EC-20/0065r0</a:t>
            </a:r>
            <a:endParaRPr lang="en-US" dirty="0"/>
          </a:p>
        </p:txBody>
      </p:sp>
      <p:sp>
        <p:nvSpPr>
          <p:cNvPr id="5" name="Date Placeholder 4"/>
          <p:cNvSpPr>
            <a:spLocks noGrp="1"/>
          </p:cNvSpPr>
          <p:nvPr>
            <p:ph type="dt" idx="11"/>
          </p:nvPr>
        </p:nvSpPr>
        <p:spPr/>
        <p:txBody>
          <a:bodyPr/>
          <a:lstStyle/>
          <a:p>
            <a:pPr>
              <a:defRPr/>
            </a:pPr>
            <a:r>
              <a:rPr lang="en-US"/>
              <a:t>May 2020</a:t>
            </a:r>
            <a:endParaRPr lang="en-US" dirty="0"/>
          </a:p>
        </p:txBody>
      </p:sp>
      <p:sp>
        <p:nvSpPr>
          <p:cNvPr id="6" name="Footer Placeholder 5"/>
          <p:cNvSpPr>
            <a:spLocks noGrp="1"/>
          </p:cNvSpPr>
          <p:nvPr>
            <p:ph type="ftr" idx="12"/>
          </p:nvPr>
        </p:nvSpPr>
        <p:spPr/>
        <p:txBody>
          <a:bodyPr/>
          <a:lstStyle/>
          <a:p>
            <a:pPr>
              <a:defRPr/>
            </a:pPr>
            <a:r>
              <a:rPr lang="en-US"/>
              <a:t>Ben Rolfe (BCA); Jon Rosdahl (Qualcomm)</a:t>
            </a:r>
          </a:p>
        </p:txBody>
      </p:sp>
      <p:sp>
        <p:nvSpPr>
          <p:cNvPr id="7" name="Slide Number Placeholder 6"/>
          <p:cNvSpPr>
            <a:spLocks noGrp="1"/>
          </p:cNvSpPr>
          <p:nvPr>
            <p:ph type="sldNum" idx="13"/>
          </p:nvPr>
        </p:nvSpPr>
        <p:spPr/>
        <p:txBody>
          <a:bodyPr/>
          <a:lstStyle/>
          <a:p>
            <a:pPr>
              <a:defRPr/>
            </a:pPr>
            <a:r>
              <a:rPr lang="en-US"/>
              <a:t>Page </a:t>
            </a:r>
            <a:fld id="{7A478400-C302-40FF-A836-EC3AD3B263C9}" type="slidenum">
              <a:rPr lang="en-US" smtClean="0"/>
              <a:pPr>
                <a:defRPr/>
              </a:pPr>
              <a:t>20</a:t>
            </a:fld>
            <a:endParaRPr lang="en-US"/>
          </a:p>
        </p:txBody>
      </p:sp>
    </p:spTree>
    <p:extLst>
      <p:ext uri="{BB962C8B-B14F-4D97-AF65-F5344CB8AC3E}">
        <p14:creationId xmlns:p14="http://schemas.microsoft.com/office/powerpoint/2010/main" val="200256343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txBox="1">
            <a:spLocks noGrp="1" noChangeArrowheads="1"/>
          </p:cNvSpPr>
          <p:nvPr/>
        </p:nvSpPr>
        <p:spPr bwMode="auto">
          <a:xfrm>
            <a:off x="3467100" y="96838"/>
            <a:ext cx="2814638" cy="214312"/>
          </a:xfrm>
          <a:prstGeom prst="rect">
            <a:avLst/>
          </a:prstGeom>
          <a:noFill/>
          <a:ln w="9525">
            <a:noFill/>
            <a:miter lim="800000"/>
            <a:headEnd/>
            <a:tailEnd/>
          </a:ln>
        </p:spPr>
        <p:txBody>
          <a:bodyPr lIns="0" tIns="0" rIns="0" bIns="0" anchor="b">
            <a:spAutoFit/>
          </a:bodyPr>
          <a:lstStyle/>
          <a:p>
            <a:pPr marL="0" marR="0" lvl="0" indent="0" algn="r" defTabSz="933450"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r>
              <a:rPr kumimoji="0" lang="en-US" sz="1400" b="1" i="0" u="none" strike="noStrike" kern="1200" cap="none" spc="0" normalizeH="0" baseline="0" noProof="0">
                <a:ln>
                  <a:noFill/>
                </a:ln>
                <a:solidFill>
                  <a:srgbClr val="000000"/>
                </a:solidFill>
                <a:effectLst/>
                <a:uLnTx/>
                <a:uFillTx/>
                <a:latin typeface="Times New Roman" pitchFamily="16" charset="0"/>
                <a:ea typeface="MS PGothic" pitchFamily="34" charset="-128"/>
                <a:cs typeface="+mn-cs"/>
              </a:rPr>
              <a:t>doc.: IEEE 802.15-11/0204r0</a:t>
            </a:r>
          </a:p>
        </p:txBody>
      </p:sp>
      <p:sp>
        <p:nvSpPr>
          <p:cNvPr id="15363" name="Rectangle 3"/>
          <p:cNvSpPr txBox="1">
            <a:spLocks noGrp="1" noChangeArrowheads="1"/>
          </p:cNvSpPr>
          <p:nvPr/>
        </p:nvSpPr>
        <p:spPr bwMode="auto">
          <a:xfrm>
            <a:off x="654050" y="96838"/>
            <a:ext cx="2736850" cy="214312"/>
          </a:xfrm>
          <a:prstGeom prst="rect">
            <a:avLst/>
          </a:prstGeom>
          <a:noFill/>
          <a:ln w="9525">
            <a:noFill/>
            <a:miter lim="800000"/>
            <a:headEnd/>
            <a:tailEnd/>
          </a:ln>
        </p:spPr>
        <p:txBody>
          <a:bodyPr lIns="0" tIns="0" rIns="0" bIns="0" anchor="b">
            <a:spAutoFit/>
          </a:bodyPr>
          <a:lstStyle/>
          <a:p>
            <a:pPr marL="0" marR="0" lvl="0" indent="0" algn="l" defTabSz="933450"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r>
              <a:rPr kumimoji="0" lang="en-US" sz="1400" b="1" i="0" u="none" strike="noStrike" kern="1200" cap="none" spc="0" normalizeH="0" baseline="0" noProof="0">
                <a:ln>
                  <a:noFill/>
                </a:ln>
                <a:solidFill>
                  <a:srgbClr val="000000"/>
                </a:solidFill>
                <a:effectLst/>
                <a:uLnTx/>
                <a:uFillTx/>
                <a:latin typeface="Times New Roman" pitchFamily="16" charset="0"/>
                <a:ea typeface="MS PGothic" pitchFamily="34" charset="-128"/>
                <a:cs typeface="+mn-cs"/>
              </a:rPr>
              <a:t>March 2011</a:t>
            </a:r>
          </a:p>
        </p:txBody>
      </p:sp>
      <p:sp>
        <p:nvSpPr>
          <p:cNvPr id="15364" name="Rectangle 2"/>
          <p:cNvSpPr>
            <a:spLocks noGrp="1" noRot="1" noChangeAspect="1" noChangeArrowheads="1" noTextEdit="1"/>
          </p:cNvSpPr>
          <p:nvPr>
            <p:ph type="sldImg"/>
          </p:nvPr>
        </p:nvSpPr>
        <p:spPr>
          <a:xfrm>
            <a:off x="1155700" y="701675"/>
            <a:ext cx="4624388" cy="3468688"/>
          </a:xfrm>
          <a:ln/>
        </p:spPr>
      </p:sp>
      <p:sp>
        <p:nvSpPr>
          <p:cNvPr id="15365" name="Rectangle 3"/>
          <p:cNvSpPr>
            <a:spLocks noGrp="1" noChangeArrowheads="1"/>
          </p:cNvSpPr>
          <p:nvPr>
            <p:ph type="body" idx="1"/>
          </p:nvPr>
        </p:nvSpPr>
        <p:spPr>
          <a:xfrm>
            <a:off x="923925" y="4408488"/>
            <a:ext cx="5086350" cy="4176712"/>
          </a:xfrm>
          <a:noFill/>
          <a:ln/>
        </p:spPr>
        <p:txBody>
          <a:bodyPr lIns="93648" tIns="46031" rIns="93648" bIns="46031"/>
          <a:lstStyle/>
          <a:p>
            <a:pPr defTabSz="933450"/>
            <a:r>
              <a:rPr lang="en-US" dirty="0">
                <a:latin typeface="Times New Roman" pitchFamily="18" charset="0"/>
              </a:rPr>
              <a:t>Historical Attendance: </a:t>
            </a:r>
          </a:p>
          <a:p>
            <a:pPr defTabSz="933450"/>
            <a:r>
              <a:rPr lang="en-US" dirty="0">
                <a:latin typeface="Times New Roman" pitchFamily="18" charset="0"/>
              </a:rPr>
              <a:t>      Number attending the meeting (Initial Budget, final budget )</a:t>
            </a:r>
          </a:p>
          <a:p>
            <a:pPr defTabSz="933450"/>
            <a:r>
              <a:rPr lang="en-US" dirty="0">
                <a:latin typeface="Times New Roman" pitchFamily="18" charset="0"/>
              </a:rPr>
              <a:t>      The numbers in red are a negative (loss), and the black are a positive</a:t>
            </a:r>
          </a:p>
          <a:p>
            <a:pPr defTabSz="933450"/>
            <a:endParaRPr lang="en-US" dirty="0">
              <a:latin typeface="Times New Roman" pitchFamily="18" charset="0"/>
            </a:endParaRPr>
          </a:p>
          <a:p>
            <a:pPr defTabSz="933450"/>
            <a:r>
              <a:rPr lang="en-US" dirty="0">
                <a:latin typeface="Times New Roman" pitchFamily="18" charset="0"/>
              </a:rPr>
              <a:t>2017 Atlanta had a cancellation credit – the $733.50 loss is without the cancellation credit</a:t>
            </a:r>
          </a:p>
          <a:p>
            <a:pPr defTabSz="933450"/>
            <a:r>
              <a:rPr lang="en-US" dirty="0">
                <a:latin typeface="Times New Roman" pitchFamily="18" charset="0"/>
              </a:rPr>
              <a:t>2004-January (Vancouver) and 2007 January (London)</a:t>
            </a:r>
            <a:r>
              <a:rPr lang="en-US" baseline="0" dirty="0">
                <a:latin typeface="Times New Roman" pitchFamily="18" charset="0"/>
              </a:rPr>
              <a:t> </a:t>
            </a:r>
            <a:r>
              <a:rPr lang="en-US" dirty="0">
                <a:latin typeface="Times New Roman" pitchFamily="18" charset="0"/>
              </a:rPr>
              <a:t>Interims were hosted</a:t>
            </a:r>
            <a:r>
              <a:rPr lang="en-US" baseline="0" dirty="0">
                <a:latin typeface="Times New Roman" pitchFamily="18" charset="0"/>
              </a:rPr>
              <a:t> by IEEE 802 </a:t>
            </a:r>
          </a:p>
          <a:p>
            <a:pPr lvl="1" defTabSz="933450"/>
            <a:r>
              <a:rPr lang="en-US" baseline="0" dirty="0">
                <a:latin typeface="Times New Roman" pitchFamily="18" charset="0"/>
              </a:rPr>
              <a:t>– The IEEE 802 LMSC Treasury was used for accounting.</a:t>
            </a:r>
          </a:p>
          <a:p>
            <a:pPr defTabSz="933450"/>
            <a:endParaRPr lang="en-US" dirty="0">
              <a:latin typeface="Times New Roman" pitchFamily="18" charset="0"/>
            </a:endParaRPr>
          </a:p>
          <a:p>
            <a:pPr defTabSz="933450"/>
            <a:r>
              <a:rPr lang="en-US" dirty="0">
                <a:latin typeface="Times New Roman" pitchFamily="18" charset="0"/>
              </a:rPr>
              <a:t>The Beijing and Okinawa meetings had a sponsor, and so were run on a net zero basis.</a:t>
            </a:r>
          </a:p>
          <a:p>
            <a:pPr defTabSz="933450"/>
            <a:r>
              <a:rPr lang="en-US" dirty="0">
                <a:latin typeface="Times New Roman" pitchFamily="18" charset="0"/>
              </a:rPr>
              <a:t>The Nanjing meeting had a sponsor,</a:t>
            </a:r>
            <a:r>
              <a:rPr lang="en-US" baseline="0" dirty="0">
                <a:latin typeface="Times New Roman" pitchFamily="18" charset="0"/>
              </a:rPr>
              <a:t> but we failed to include a site visit charge when settling with the Sponsor.  </a:t>
            </a:r>
          </a:p>
          <a:p>
            <a:pPr defTabSz="933450"/>
            <a:r>
              <a:rPr lang="en-US" baseline="0" dirty="0">
                <a:latin typeface="Times New Roman" pitchFamily="18" charset="0"/>
              </a:rPr>
              <a:t>     The Nanjing loss includes the site visit and a wire transfer finance charge.</a:t>
            </a:r>
            <a:endParaRPr lang="en-US" dirty="0">
              <a:latin typeface="Times New Roman" pitchFamily="18" charset="0"/>
            </a:endParaRPr>
          </a:p>
        </p:txBody>
      </p:sp>
    </p:spTree>
    <p:extLst>
      <p:ext uri="{BB962C8B-B14F-4D97-AF65-F5344CB8AC3E}">
        <p14:creationId xmlns:p14="http://schemas.microsoft.com/office/powerpoint/2010/main" val="192212987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400" b="1" i="0" u="none" strike="noStrike" kern="1200" cap="none" spc="0" normalizeH="0" baseline="0" noProof="0">
                <a:ln>
                  <a:noFill/>
                </a:ln>
                <a:solidFill>
                  <a:srgbClr val="000000"/>
                </a:solidFill>
                <a:effectLst/>
                <a:uLnTx/>
                <a:uFillTx/>
                <a:latin typeface="Times New Roman" pitchFamily="16" charset="0"/>
                <a:ea typeface="MS Gothic" charset="-128"/>
              </a:rPr>
              <a:t>doc.: IEEE 802 EC-20/0065r0</a:t>
            </a:r>
          </a:p>
        </p:txBody>
      </p:sp>
      <p:sp>
        <p:nvSpPr>
          <p:cNvPr id="5" name="Date Placeholder 4"/>
          <p:cNvSpPr>
            <a:spLocks noGrp="1"/>
          </p:cNvSpPr>
          <p:nvPr>
            <p:ph type="dt"/>
          </p:nvPr>
        </p:nvSpPr>
        <p:spPr/>
        <p:txBody>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400" b="1" i="0" u="none" strike="noStrike" kern="1200" cap="none" spc="0" normalizeH="0" baseline="0" noProof="0">
                <a:ln>
                  <a:noFill/>
                </a:ln>
                <a:solidFill>
                  <a:srgbClr val="000000"/>
                </a:solidFill>
                <a:effectLst/>
                <a:uLnTx/>
                <a:uFillTx/>
                <a:latin typeface="Times New Roman" pitchFamily="16" charset="0"/>
                <a:ea typeface="MS Gothic" charset="-128"/>
              </a:rPr>
              <a:t>May 2020</a:t>
            </a:r>
          </a:p>
        </p:txBody>
      </p:sp>
      <p:sp>
        <p:nvSpPr>
          <p:cNvPr id="6" name="Footer Placeholder 5"/>
          <p:cNvSpPr>
            <a:spLocks noGrp="1"/>
          </p:cNvSpPr>
          <p:nvPr>
            <p:ph type="ftr"/>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a:pPr>
            <a:r>
              <a:rPr kumimoji="0" lang="en-US" sz="1200" b="0" i="0" u="none" strike="noStrike" kern="1200" cap="none" spc="0" normalizeH="0" baseline="0" noProof="0">
                <a:ln>
                  <a:noFill/>
                </a:ln>
                <a:solidFill>
                  <a:srgbClr val="000000"/>
                </a:solidFill>
                <a:effectLst/>
                <a:uLnTx/>
                <a:uFillTx/>
                <a:latin typeface="Times New Roman" pitchFamily="16" charset="0"/>
                <a:ea typeface="MS Gothic" charset="-128"/>
              </a:rPr>
              <a:t>Ben Rolfe (BCA); Jon Rosdahl (Qualcomm)</a:t>
            </a:r>
          </a:p>
        </p:txBody>
      </p:sp>
      <p:sp>
        <p:nvSpPr>
          <p:cNvPr id="7" name="Slide Number Placeholder 6"/>
          <p:cNvSpPr>
            <a:spLocks noGrp="1"/>
          </p:cNvSpPr>
          <p:nvPr>
            <p:ph type="sldNum"/>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200" b="0" i="0" u="none" strike="noStrike" kern="1200" cap="none" spc="0" normalizeH="0" baseline="0" noProof="0">
                <a:ln>
                  <a:noFill/>
                </a:ln>
                <a:solidFill>
                  <a:srgbClr val="000000"/>
                </a:solidFill>
                <a:effectLst/>
                <a:uLnTx/>
                <a:uFillTx/>
                <a:latin typeface="Times New Roman" pitchFamily="16" charset="0"/>
                <a:ea typeface="MS Gothic" charset="-128"/>
              </a:rPr>
              <a:t>Page </a:t>
            </a:r>
            <a:fld id="{47A7FEEB-9CD2-43FE-843C-C5350BEACB45}" type="slidenum">
              <a:rPr kumimoji="0" lang="en-US" sz="1200" b="0" i="0" u="none" strike="noStrike" kern="1200" cap="none" spc="0" normalizeH="0" baseline="0" noProof="0" smtClean="0">
                <a:ln>
                  <a:noFill/>
                </a:ln>
                <a:solidFill>
                  <a:srgbClr val="000000"/>
                </a:solidFill>
                <a:effectLst/>
                <a:uLnTx/>
                <a:uFillTx/>
                <a:latin typeface="Times New Roman" pitchFamily="16" charset="0"/>
                <a:ea typeface="MS Gothic" charset="-128"/>
              </a:rPr>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24</a:t>
            </a:fld>
            <a:endParaRPr kumimoji="0" lang="en-US" sz="1200" b="0" i="0" u="none" strike="noStrike" kern="1200" cap="none" spc="0" normalizeH="0" baseline="0" noProof="0">
              <a:ln>
                <a:noFill/>
              </a:ln>
              <a:solidFill>
                <a:srgbClr val="000000"/>
              </a:solidFill>
              <a:effectLst/>
              <a:uLnTx/>
              <a:uFillTx/>
              <a:latin typeface="Times New Roman" pitchFamily="16" charset="0"/>
              <a:ea typeface="MS Gothic" charset="-128"/>
            </a:endParaRPr>
          </a:p>
        </p:txBody>
      </p:sp>
    </p:spTree>
    <p:extLst>
      <p:ext uri="{BB962C8B-B14F-4D97-AF65-F5344CB8AC3E}">
        <p14:creationId xmlns:p14="http://schemas.microsoft.com/office/powerpoint/2010/main" val="31101581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 EC-20/0065r0</a:t>
            </a:r>
          </a:p>
        </p:txBody>
      </p:sp>
      <p:sp>
        <p:nvSpPr>
          <p:cNvPr id="5" name="Rectangle 3"/>
          <p:cNvSpPr>
            <a:spLocks noGrp="1" noChangeArrowheads="1"/>
          </p:cNvSpPr>
          <p:nvPr>
            <p:ph type="dt"/>
          </p:nvPr>
        </p:nvSpPr>
        <p:spPr>
          <a:ln/>
        </p:spPr>
        <p:txBody>
          <a:bodyPr/>
          <a:lstStyle/>
          <a:p>
            <a:r>
              <a:rPr lang="en-US"/>
              <a:t>May 2020</a:t>
            </a:r>
          </a:p>
        </p:txBody>
      </p:sp>
      <p:sp>
        <p:nvSpPr>
          <p:cNvPr id="6" name="Rectangle 6"/>
          <p:cNvSpPr>
            <a:spLocks noGrp="1" noChangeArrowheads="1"/>
          </p:cNvSpPr>
          <p:nvPr>
            <p:ph type="ftr"/>
          </p:nvPr>
        </p:nvSpPr>
        <p:spPr>
          <a:ln/>
        </p:spPr>
        <p:txBody>
          <a:bodyPr/>
          <a:lstStyle/>
          <a:p>
            <a:r>
              <a:rPr lang="en-US"/>
              <a:t>Ben Rolfe (BCA); Jon Rosdahl (Qualcomm)</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 EC-20/0065r0</a:t>
            </a:r>
          </a:p>
        </p:txBody>
      </p:sp>
      <p:sp>
        <p:nvSpPr>
          <p:cNvPr id="5" name="Rectangle 3"/>
          <p:cNvSpPr>
            <a:spLocks noGrp="1" noChangeArrowheads="1"/>
          </p:cNvSpPr>
          <p:nvPr>
            <p:ph type="dt"/>
          </p:nvPr>
        </p:nvSpPr>
        <p:spPr>
          <a:ln/>
        </p:spPr>
        <p:txBody>
          <a:bodyPr/>
          <a:lstStyle/>
          <a:p>
            <a:r>
              <a:rPr lang="en-US"/>
              <a:t>May 2020</a:t>
            </a:r>
          </a:p>
        </p:txBody>
      </p:sp>
      <p:sp>
        <p:nvSpPr>
          <p:cNvPr id="6" name="Rectangle 6"/>
          <p:cNvSpPr>
            <a:spLocks noGrp="1" noChangeArrowheads="1"/>
          </p:cNvSpPr>
          <p:nvPr>
            <p:ph type="ftr"/>
          </p:nvPr>
        </p:nvSpPr>
        <p:spPr>
          <a:ln/>
        </p:spPr>
        <p:txBody>
          <a:bodyPr/>
          <a:lstStyle/>
          <a:p>
            <a:r>
              <a:rPr lang="en-US"/>
              <a:t>Ben Rolfe (BCA); Jon Rosdahl (Qualcomm)</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5</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r>
              <a:rPr lang="en-US" dirty="0"/>
              <a:t>Requirement for all IEEE CB Accounts to be current each quarter.</a:t>
            </a:r>
          </a:p>
          <a:p>
            <a:r>
              <a:rPr lang="en-US" dirty="0"/>
              <a:t>Reconciling the account proves compliance with being current through the reconcile period.</a:t>
            </a:r>
          </a:p>
          <a:p>
            <a:r>
              <a:rPr lang="en-US" dirty="0"/>
              <a:t>Unreconciled amounts include 2018 Audit Fees and Dec Authorize.net and </a:t>
            </a:r>
            <a:r>
              <a:rPr lang="en-US" dirty="0" err="1"/>
              <a:t>RegOnline</a:t>
            </a:r>
            <a:r>
              <a:rPr lang="en-US" dirty="0"/>
              <a:t> finance fees.</a:t>
            </a:r>
          </a:p>
          <a:p>
            <a:endParaRPr lang="en-US" dirty="0"/>
          </a:p>
        </p:txBody>
      </p:sp>
    </p:spTree>
    <p:extLst>
      <p:ext uri="{BB962C8B-B14F-4D97-AF65-F5344CB8AC3E}">
        <p14:creationId xmlns:p14="http://schemas.microsoft.com/office/powerpoint/2010/main" val="40015703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r>
              <a:rPr lang="en-US" baseline="0" dirty="0"/>
              <a:t>Average Income per attendee</a:t>
            </a:r>
            <a:r>
              <a:rPr lang="en-US" baseline="0"/>
              <a:t>: $922.16 </a:t>
            </a:r>
            <a:r>
              <a:rPr lang="en-US" baseline="0" dirty="0"/>
              <a:t>($700/$900/$1100) discounted reg rate  - including commissions and rebates)</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dirty="0"/>
              <a:t>Note: we budget conservatively. The</a:t>
            </a:r>
            <a:r>
              <a:rPr lang="en-US" baseline="0" dirty="0"/>
              <a:t> intent is to keep the meeting fees lower, by budgeting a net zero over all the interims over 2-3 years. </a:t>
            </a:r>
          </a:p>
          <a:p>
            <a:r>
              <a:rPr lang="en-US" baseline="0" dirty="0"/>
              <a:t>March 19: V1 to V2:</a:t>
            </a:r>
            <a:br>
              <a:rPr lang="en-US" baseline="0" dirty="0"/>
            </a:br>
            <a:r>
              <a:rPr lang="en-US" baseline="0" dirty="0"/>
              <a:t>Changes on Income: There is a $1300 refund transaction that failed to process in January – one incorrect fee charged and 2 cancels.</a:t>
            </a:r>
          </a:p>
          <a:p>
            <a:r>
              <a:rPr lang="en-US" baseline="0" dirty="0"/>
              <a:t>Also corrected attendance and Cost per attendee</a:t>
            </a:r>
          </a:p>
        </p:txBody>
      </p:sp>
      <p:sp>
        <p:nvSpPr>
          <p:cNvPr id="4" name="Header Placeholder 3"/>
          <p:cNvSpPr>
            <a:spLocks noGrp="1"/>
          </p:cNvSpPr>
          <p:nvPr>
            <p:ph type="hdr" idx="10"/>
          </p:nvPr>
        </p:nvSpPr>
        <p:spPr/>
        <p:txBody>
          <a:bodyPr/>
          <a:lstStyle/>
          <a:p>
            <a:pPr>
              <a:defRPr/>
            </a:pPr>
            <a:r>
              <a:rPr lang="en-US"/>
              <a:t>doc.: IEEE 802 EC-20/0065r0</a:t>
            </a:r>
            <a:endParaRPr lang="en-US" dirty="0"/>
          </a:p>
        </p:txBody>
      </p:sp>
      <p:sp>
        <p:nvSpPr>
          <p:cNvPr id="5" name="Date Placeholder 4"/>
          <p:cNvSpPr>
            <a:spLocks noGrp="1"/>
          </p:cNvSpPr>
          <p:nvPr>
            <p:ph type="dt" idx="11"/>
          </p:nvPr>
        </p:nvSpPr>
        <p:spPr/>
        <p:txBody>
          <a:bodyPr/>
          <a:lstStyle/>
          <a:p>
            <a:pPr>
              <a:defRPr/>
            </a:pPr>
            <a:r>
              <a:rPr lang="en-US"/>
              <a:t>May 2020</a:t>
            </a:r>
            <a:endParaRPr lang="en-US" dirty="0"/>
          </a:p>
        </p:txBody>
      </p:sp>
      <p:sp>
        <p:nvSpPr>
          <p:cNvPr id="6" name="Footer Placeholder 5"/>
          <p:cNvSpPr>
            <a:spLocks noGrp="1"/>
          </p:cNvSpPr>
          <p:nvPr>
            <p:ph type="ftr" idx="12"/>
          </p:nvPr>
        </p:nvSpPr>
        <p:spPr/>
        <p:txBody>
          <a:bodyPr/>
          <a:lstStyle/>
          <a:p>
            <a:pPr>
              <a:defRPr/>
            </a:pPr>
            <a:r>
              <a:rPr lang="en-US"/>
              <a:t>Ben Rolfe (BCA); Jon Rosdahl (Qualcomm)</a:t>
            </a:r>
          </a:p>
        </p:txBody>
      </p:sp>
      <p:sp>
        <p:nvSpPr>
          <p:cNvPr id="7" name="Slide Number Placeholder 6"/>
          <p:cNvSpPr>
            <a:spLocks noGrp="1"/>
          </p:cNvSpPr>
          <p:nvPr>
            <p:ph type="sldNum" idx="13"/>
          </p:nvPr>
        </p:nvSpPr>
        <p:spPr/>
        <p:txBody>
          <a:bodyPr/>
          <a:lstStyle/>
          <a:p>
            <a:pPr>
              <a:defRPr/>
            </a:pPr>
            <a:r>
              <a:rPr lang="en-US"/>
              <a:t>Page </a:t>
            </a:r>
            <a:fld id="{7A478400-C302-40FF-A836-EC3AD3B263C9}" type="slidenum">
              <a:rPr lang="en-US" smtClean="0"/>
              <a:pPr>
                <a:defRPr/>
              </a:pPr>
              <a:t>6</a:t>
            </a:fld>
            <a:endParaRPr lang="en-US"/>
          </a:p>
        </p:txBody>
      </p:sp>
    </p:spTree>
    <p:extLst>
      <p:ext uri="{BB962C8B-B14F-4D97-AF65-F5344CB8AC3E}">
        <p14:creationId xmlns:p14="http://schemas.microsoft.com/office/powerpoint/2010/main" val="220900986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r>
              <a:rPr lang="en-US" baseline="0" dirty="0"/>
              <a:t>Note that the wire Transfer to MTG-Planners had an error of $35 short of requested wire payment.</a:t>
            </a:r>
          </a:p>
          <a:p>
            <a:r>
              <a:rPr lang="en-US" baseline="0" dirty="0"/>
              <a:t>The $35 is held in Deposit until the next MTG-Planner event, and we will pay the balance then.</a:t>
            </a:r>
            <a:br>
              <a:rPr lang="en-US" baseline="0" dirty="0"/>
            </a:br>
            <a:br>
              <a:rPr lang="en-US" baseline="0" dirty="0"/>
            </a:br>
            <a:r>
              <a:rPr lang="en-US" baseline="0" dirty="0"/>
              <a:t>Budget plan was for F&amp;B Minimum is 250 persons = $68,100</a:t>
            </a:r>
          </a:p>
          <a:p>
            <a:endParaRPr lang="en-US" baseline="0" dirty="0"/>
          </a:p>
          <a:p>
            <a:endParaRPr lang="en-US" baseline="0" dirty="0"/>
          </a:p>
        </p:txBody>
      </p:sp>
      <p:sp>
        <p:nvSpPr>
          <p:cNvPr id="4" name="Header Placeholder 3"/>
          <p:cNvSpPr>
            <a:spLocks noGrp="1"/>
          </p:cNvSpPr>
          <p:nvPr>
            <p:ph type="hdr" idx="10"/>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400" b="1" i="0" u="none" strike="noStrike" kern="1200" cap="none" spc="0" normalizeH="0" baseline="0" noProof="0">
                <a:ln>
                  <a:noFill/>
                </a:ln>
                <a:solidFill>
                  <a:srgbClr val="000000"/>
                </a:solidFill>
                <a:effectLst/>
                <a:uLnTx/>
                <a:uFillTx/>
                <a:latin typeface="Times New Roman" pitchFamily="16" charset="0"/>
                <a:ea typeface="MS Gothic" charset="-128"/>
              </a:rPr>
              <a:t>doc.: IEEE 802 EC-20/0065r0</a:t>
            </a:r>
            <a:endParaRPr kumimoji="0" lang="en-US" sz="1400" b="1"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
        <p:nvSpPr>
          <p:cNvPr id="5" name="Date Placeholder 4"/>
          <p:cNvSpPr>
            <a:spLocks noGrp="1"/>
          </p:cNvSpPr>
          <p:nvPr>
            <p:ph type="dt" idx="11"/>
          </p:nvPr>
        </p:nvSpPr>
        <p:spPr/>
        <p:txBody>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400" b="1" i="0" u="none" strike="noStrike" kern="1200" cap="none" spc="0" normalizeH="0" baseline="0" noProof="0">
                <a:ln>
                  <a:noFill/>
                </a:ln>
                <a:solidFill>
                  <a:srgbClr val="000000"/>
                </a:solidFill>
                <a:effectLst/>
                <a:uLnTx/>
                <a:uFillTx/>
                <a:latin typeface="Times New Roman" pitchFamily="16" charset="0"/>
                <a:ea typeface="MS Gothic" charset="-128"/>
              </a:rPr>
              <a:t>May 2020</a:t>
            </a:r>
            <a:endParaRPr kumimoji="0" lang="en-US" sz="1400" b="1"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
        <p:nvSpPr>
          <p:cNvPr id="6" name="Footer Placeholder 5"/>
          <p:cNvSpPr>
            <a:spLocks noGrp="1"/>
          </p:cNvSpPr>
          <p:nvPr>
            <p:ph type="ftr" idx="12"/>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a:pPr>
            <a:r>
              <a:rPr kumimoji="0" lang="en-US" sz="1200" b="0" i="0" u="none" strike="noStrike" kern="1200" cap="none" spc="0" normalizeH="0" baseline="0" noProof="0">
                <a:ln>
                  <a:noFill/>
                </a:ln>
                <a:solidFill>
                  <a:srgbClr val="000000"/>
                </a:solidFill>
                <a:effectLst/>
                <a:uLnTx/>
                <a:uFillTx/>
                <a:latin typeface="Times New Roman" pitchFamily="16" charset="0"/>
                <a:ea typeface="MS Gothic" charset="-128"/>
              </a:rPr>
              <a:t>Ben Rolfe (BCA); Jon Rosdahl (Qualcomm)</a:t>
            </a:r>
          </a:p>
        </p:txBody>
      </p:sp>
      <p:sp>
        <p:nvSpPr>
          <p:cNvPr id="7" name="Slide Number Placeholder 6"/>
          <p:cNvSpPr>
            <a:spLocks noGrp="1"/>
          </p:cNvSpPr>
          <p:nvPr>
            <p:ph type="sldNum" idx="13"/>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200" b="0" i="0" u="none" strike="noStrike" kern="1200" cap="none" spc="0" normalizeH="0" baseline="0" noProof="0">
                <a:ln>
                  <a:noFill/>
                </a:ln>
                <a:solidFill>
                  <a:srgbClr val="000000"/>
                </a:solidFill>
                <a:effectLst/>
                <a:uLnTx/>
                <a:uFillTx/>
                <a:latin typeface="Times New Roman" pitchFamily="16" charset="0"/>
                <a:ea typeface="MS Gothic" charset="-128"/>
              </a:rPr>
              <a:t>Page </a:t>
            </a:r>
            <a:fld id="{7A478400-C302-40FF-A836-EC3AD3B263C9}" type="slidenum">
              <a:rPr kumimoji="0" lang="en-US" sz="1200" b="0" i="0" u="none" strike="noStrike" kern="1200" cap="none" spc="0" normalizeH="0" baseline="0" noProof="0" smtClean="0">
                <a:ln>
                  <a:noFill/>
                </a:ln>
                <a:solidFill>
                  <a:srgbClr val="000000"/>
                </a:solidFill>
                <a:effectLst/>
                <a:uLnTx/>
                <a:uFillTx/>
                <a:latin typeface="Times New Roman" pitchFamily="16" charset="0"/>
                <a:ea typeface="MS Gothic" charset="-128"/>
              </a:rPr>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13</a:t>
            </a:fld>
            <a:endParaRPr kumimoji="0" lang="en-US" sz="1200" b="0" i="0" u="none" strike="noStrike" kern="1200" cap="none" spc="0" normalizeH="0" baseline="0" noProof="0">
              <a:ln>
                <a:noFill/>
              </a:ln>
              <a:solidFill>
                <a:srgbClr val="000000"/>
              </a:solidFill>
              <a:effectLst/>
              <a:uLnTx/>
              <a:uFillTx/>
              <a:latin typeface="Times New Roman" pitchFamily="16" charset="0"/>
              <a:ea typeface="MS Gothic" charset="-128"/>
            </a:endParaRPr>
          </a:p>
        </p:txBody>
      </p:sp>
    </p:spTree>
    <p:extLst>
      <p:ext uri="{BB962C8B-B14F-4D97-AF65-F5344CB8AC3E}">
        <p14:creationId xmlns:p14="http://schemas.microsoft.com/office/powerpoint/2010/main" val="277369863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r>
              <a:rPr lang="en-US" dirty="0" err="1"/>
              <a:t>Misc</a:t>
            </a:r>
            <a:r>
              <a:rPr lang="en-US" dirty="0"/>
              <a:t> Expenses for 2020: </a:t>
            </a:r>
          </a:p>
          <a:p>
            <a:r>
              <a:rPr lang="en-US" dirty="0"/>
              <a:t>	SLIKSVN Inv # F20200053 – Subversion for $138.07</a:t>
            </a:r>
          </a:p>
          <a:p>
            <a:r>
              <a:rPr lang="en-US" dirty="0"/>
              <a:t>	Post office – Stamps/envelopes - $16.50</a:t>
            </a:r>
          </a:p>
          <a:p>
            <a:r>
              <a:rPr lang="en-US" dirty="0"/>
              <a:t>2020-05 – Warsaw Poland – Session Cancelled- $35 is wire transfer shortage – still payable to MTG-Events.</a:t>
            </a:r>
          </a:p>
        </p:txBody>
      </p:sp>
      <p:sp>
        <p:nvSpPr>
          <p:cNvPr id="4" name="Header Placeholder 3"/>
          <p:cNvSpPr>
            <a:spLocks noGrp="1"/>
          </p:cNvSpPr>
          <p:nvPr>
            <p:ph type="hdr"/>
          </p:nvPr>
        </p:nvSpPr>
        <p:spPr/>
        <p:txBody>
          <a:bodyPr/>
          <a:lstStyle/>
          <a:p>
            <a:r>
              <a:rPr lang="en-US"/>
              <a:t>doc.: IEEE 802 EC-20/0065r0</a:t>
            </a:r>
          </a:p>
        </p:txBody>
      </p:sp>
      <p:sp>
        <p:nvSpPr>
          <p:cNvPr id="5" name="Date Placeholder 4"/>
          <p:cNvSpPr>
            <a:spLocks noGrp="1"/>
          </p:cNvSpPr>
          <p:nvPr>
            <p:ph type="dt"/>
          </p:nvPr>
        </p:nvSpPr>
        <p:spPr/>
        <p:txBody>
          <a:bodyPr/>
          <a:lstStyle/>
          <a:p>
            <a:r>
              <a:rPr lang="en-US"/>
              <a:t>May 2020</a:t>
            </a:r>
          </a:p>
        </p:txBody>
      </p:sp>
      <p:sp>
        <p:nvSpPr>
          <p:cNvPr id="6" name="Footer Placeholder 5"/>
          <p:cNvSpPr>
            <a:spLocks noGrp="1"/>
          </p:cNvSpPr>
          <p:nvPr>
            <p:ph type="ftr"/>
          </p:nvPr>
        </p:nvSpPr>
        <p:spPr/>
        <p:txBody>
          <a:bodyPr/>
          <a:lstStyle/>
          <a:p>
            <a:r>
              <a:rPr lang="en-US"/>
              <a:t>Ben Rolfe (BCA); Jon Rosdahl (Qualcomm)</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14</a:t>
            </a:fld>
            <a:endParaRPr lang="en-US"/>
          </a:p>
        </p:txBody>
      </p:sp>
    </p:spTree>
    <p:extLst>
      <p:ext uri="{BB962C8B-B14F-4D97-AF65-F5344CB8AC3E}">
        <p14:creationId xmlns:p14="http://schemas.microsoft.com/office/powerpoint/2010/main" val="169010559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r>
              <a:rPr lang="en-US" dirty="0" err="1"/>
              <a:t>Misc</a:t>
            </a:r>
            <a:r>
              <a:rPr lang="en-US" dirty="0"/>
              <a:t> Expenses for 2019: </a:t>
            </a:r>
            <a:r>
              <a:rPr lang="en-US" dirty="0" err="1"/>
              <a:t>SlikSVN</a:t>
            </a:r>
            <a:r>
              <a:rPr lang="en-US" dirty="0"/>
              <a:t> Invoice # F20190061 – Subversion for $139.42</a:t>
            </a:r>
          </a:p>
        </p:txBody>
      </p:sp>
      <p:sp>
        <p:nvSpPr>
          <p:cNvPr id="4" name="Header Placeholder 3"/>
          <p:cNvSpPr>
            <a:spLocks noGrp="1"/>
          </p:cNvSpPr>
          <p:nvPr>
            <p:ph type="hdr"/>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400" b="1" i="0" u="none" strike="noStrike" kern="1200" cap="none" spc="0" normalizeH="0" baseline="0" noProof="0">
                <a:ln>
                  <a:noFill/>
                </a:ln>
                <a:solidFill>
                  <a:srgbClr val="000000"/>
                </a:solidFill>
                <a:effectLst/>
                <a:uLnTx/>
                <a:uFillTx/>
                <a:latin typeface="Times New Roman" pitchFamily="16" charset="0"/>
                <a:ea typeface="MS Gothic" charset="-128"/>
              </a:rPr>
              <a:t>doc.: IEEE 802 EC-20/0065r0</a:t>
            </a:r>
          </a:p>
        </p:txBody>
      </p:sp>
      <p:sp>
        <p:nvSpPr>
          <p:cNvPr id="5" name="Date Placeholder 4"/>
          <p:cNvSpPr>
            <a:spLocks noGrp="1"/>
          </p:cNvSpPr>
          <p:nvPr>
            <p:ph type="dt"/>
          </p:nvPr>
        </p:nvSpPr>
        <p:spPr/>
        <p:txBody>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400" b="1" i="0" u="none" strike="noStrike" kern="1200" cap="none" spc="0" normalizeH="0" baseline="0" noProof="0">
                <a:ln>
                  <a:noFill/>
                </a:ln>
                <a:solidFill>
                  <a:srgbClr val="000000"/>
                </a:solidFill>
                <a:effectLst/>
                <a:uLnTx/>
                <a:uFillTx/>
                <a:latin typeface="Times New Roman" pitchFamily="16" charset="0"/>
                <a:ea typeface="MS Gothic" charset="-128"/>
              </a:rPr>
              <a:t>May 2020</a:t>
            </a:r>
          </a:p>
        </p:txBody>
      </p:sp>
      <p:sp>
        <p:nvSpPr>
          <p:cNvPr id="6" name="Footer Placeholder 5"/>
          <p:cNvSpPr>
            <a:spLocks noGrp="1"/>
          </p:cNvSpPr>
          <p:nvPr>
            <p:ph type="ftr"/>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a:pPr>
            <a:r>
              <a:rPr kumimoji="0" lang="en-US" sz="1200" b="0" i="0" u="none" strike="noStrike" kern="1200" cap="none" spc="0" normalizeH="0" baseline="0" noProof="0">
                <a:ln>
                  <a:noFill/>
                </a:ln>
                <a:solidFill>
                  <a:srgbClr val="000000"/>
                </a:solidFill>
                <a:effectLst/>
                <a:uLnTx/>
                <a:uFillTx/>
                <a:latin typeface="Times New Roman" pitchFamily="16" charset="0"/>
                <a:ea typeface="MS Gothic" charset="-128"/>
              </a:rPr>
              <a:t>Ben Rolfe (BCA); Jon Rosdahl (Qualcomm)</a:t>
            </a:r>
          </a:p>
        </p:txBody>
      </p:sp>
      <p:sp>
        <p:nvSpPr>
          <p:cNvPr id="7" name="Slide Number Placeholder 6"/>
          <p:cNvSpPr>
            <a:spLocks noGrp="1"/>
          </p:cNvSpPr>
          <p:nvPr>
            <p:ph type="sldNum"/>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200" b="0" i="0" u="none" strike="noStrike" kern="1200" cap="none" spc="0" normalizeH="0" baseline="0" noProof="0">
                <a:ln>
                  <a:noFill/>
                </a:ln>
                <a:solidFill>
                  <a:srgbClr val="000000"/>
                </a:solidFill>
                <a:effectLst/>
                <a:uLnTx/>
                <a:uFillTx/>
                <a:latin typeface="Times New Roman" pitchFamily="16" charset="0"/>
                <a:ea typeface="MS Gothic" charset="-128"/>
              </a:rPr>
              <a:t>Page </a:t>
            </a:r>
            <a:fld id="{47A7FEEB-9CD2-43FE-843C-C5350BEACB45}" type="slidenum">
              <a:rPr kumimoji="0" lang="en-US" sz="1200" b="0" i="0" u="none" strike="noStrike" kern="1200" cap="none" spc="0" normalizeH="0" baseline="0" noProof="0" smtClean="0">
                <a:ln>
                  <a:noFill/>
                </a:ln>
                <a:solidFill>
                  <a:srgbClr val="000000"/>
                </a:solidFill>
                <a:effectLst/>
                <a:uLnTx/>
                <a:uFillTx/>
                <a:latin typeface="Times New Roman" pitchFamily="16" charset="0"/>
                <a:ea typeface="MS Gothic" charset="-128"/>
              </a:rPr>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15</a:t>
            </a:fld>
            <a:endParaRPr kumimoji="0" lang="en-US" sz="1200" b="0" i="0" u="none" strike="noStrike" kern="1200" cap="none" spc="0" normalizeH="0" baseline="0" noProof="0">
              <a:ln>
                <a:noFill/>
              </a:ln>
              <a:solidFill>
                <a:srgbClr val="000000"/>
              </a:solidFill>
              <a:effectLst/>
              <a:uLnTx/>
              <a:uFillTx/>
              <a:latin typeface="Times New Roman" pitchFamily="16" charset="0"/>
              <a:ea typeface="MS Gothic" charset="-128"/>
            </a:endParaRPr>
          </a:p>
        </p:txBody>
      </p:sp>
    </p:spTree>
    <p:extLst>
      <p:ext uri="{BB962C8B-B14F-4D97-AF65-F5344CB8AC3E}">
        <p14:creationId xmlns:p14="http://schemas.microsoft.com/office/powerpoint/2010/main" val="139078414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r>
              <a:rPr lang="en-US" dirty="0"/>
              <a:t>Financial fees in 2018 </a:t>
            </a:r>
            <a:r>
              <a:rPr lang="en-US" dirty="0" err="1"/>
              <a:t>Misc</a:t>
            </a:r>
            <a:r>
              <a:rPr lang="en-US" dirty="0"/>
              <a:t> includes Audit Fees for 2017 Audit.</a:t>
            </a:r>
          </a:p>
          <a:p>
            <a:r>
              <a:rPr lang="en-US" dirty="0"/>
              <a:t>The Registrations in 2018 </a:t>
            </a:r>
            <a:r>
              <a:rPr lang="en-US" dirty="0" err="1"/>
              <a:t>Misc</a:t>
            </a:r>
            <a:r>
              <a:rPr lang="en-US" dirty="0"/>
              <a:t> is the 802Wireless share of closing the 802.16 Treasury</a:t>
            </a:r>
          </a:p>
          <a:p>
            <a:r>
              <a:rPr lang="en-US" dirty="0"/>
              <a:t>The 2018 </a:t>
            </a:r>
            <a:r>
              <a:rPr lang="en-US" dirty="0" err="1"/>
              <a:t>Misc</a:t>
            </a:r>
            <a:r>
              <a:rPr lang="en-US" dirty="0"/>
              <a:t> 4.18 Expense = SLIK SVN Invoice #F20180126 - Depository for 802.11 Tools.  And a box of envelops.</a:t>
            </a:r>
          </a:p>
          <a:p>
            <a:endParaRPr lang="en-US" dirty="0"/>
          </a:p>
        </p:txBody>
      </p:sp>
      <p:sp>
        <p:nvSpPr>
          <p:cNvPr id="4" name="Header Placeholder 3"/>
          <p:cNvSpPr>
            <a:spLocks noGrp="1"/>
          </p:cNvSpPr>
          <p:nvPr>
            <p:ph type="hdr" idx="10"/>
          </p:nvPr>
        </p:nvSpPr>
        <p:spPr/>
        <p:txBody>
          <a:bodyPr/>
          <a:lstStyle/>
          <a:p>
            <a:pPr>
              <a:defRPr/>
            </a:pPr>
            <a:r>
              <a:rPr lang="en-US"/>
              <a:t>doc.: IEEE 802 EC-20/0065r0</a:t>
            </a:r>
            <a:endParaRPr lang="en-US" dirty="0"/>
          </a:p>
        </p:txBody>
      </p:sp>
      <p:sp>
        <p:nvSpPr>
          <p:cNvPr id="5" name="Date Placeholder 4"/>
          <p:cNvSpPr>
            <a:spLocks noGrp="1"/>
          </p:cNvSpPr>
          <p:nvPr>
            <p:ph type="dt" idx="11"/>
          </p:nvPr>
        </p:nvSpPr>
        <p:spPr/>
        <p:txBody>
          <a:bodyPr/>
          <a:lstStyle/>
          <a:p>
            <a:pPr>
              <a:defRPr/>
            </a:pPr>
            <a:r>
              <a:rPr lang="en-US"/>
              <a:t>May 2020</a:t>
            </a:r>
            <a:endParaRPr lang="en-US" dirty="0"/>
          </a:p>
        </p:txBody>
      </p:sp>
      <p:sp>
        <p:nvSpPr>
          <p:cNvPr id="6" name="Footer Placeholder 5"/>
          <p:cNvSpPr>
            <a:spLocks noGrp="1"/>
          </p:cNvSpPr>
          <p:nvPr>
            <p:ph type="ftr" idx="12"/>
          </p:nvPr>
        </p:nvSpPr>
        <p:spPr/>
        <p:txBody>
          <a:bodyPr/>
          <a:lstStyle/>
          <a:p>
            <a:pPr>
              <a:defRPr/>
            </a:pPr>
            <a:r>
              <a:rPr lang="en-US"/>
              <a:t>Ben Rolfe (BCA); Jon Rosdahl (Qualcomm)</a:t>
            </a:r>
          </a:p>
        </p:txBody>
      </p:sp>
      <p:sp>
        <p:nvSpPr>
          <p:cNvPr id="7" name="Slide Number Placeholder 6"/>
          <p:cNvSpPr>
            <a:spLocks noGrp="1"/>
          </p:cNvSpPr>
          <p:nvPr>
            <p:ph type="sldNum" idx="13"/>
          </p:nvPr>
        </p:nvSpPr>
        <p:spPr/>
        <p:txBody>
          <a:bodyPr/>
          <a:lstStyle/>
          <a:p>
            <a:pPr>
              <a:defRPr/>
            </a:pPr>
            <a:r>
              <a:rPr lang="en-US"/>
              <a:t>Page </a:t>
            </a:r>
            <a:fld id="{7A478400-C302-40FF-A836-EC3AD3B263C9}" type="slidenum">
              <a:rPr lang="en-US" smtClean="0"/>
              <a:pPr>
                <a:defRPr/>
              </a:pPr>
              <a:t>16</a:t>
            </a:fld>
            <a:endParaRPr lang="en-US"/>
          </a:p>
        </p:txBody>
      </p:sp>
    </p:spTree>
    <p:extLst>
      <p:ext uri="{BB962C8B-B14F-4D97-AF65-F5344CB8AC3E}">
        <p14:creationId xmlns:p14="http://schemas.microsoft.com/office/powerpoint/2010/main" val="13818481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r>
              <a:rPr lang="en-US" dirty="0"/>
              <a:t>2017 January Interim session - Miscellaneous Income</a:t>
            </a:r>
            <a:r>
              <a:rPr lang="en-US" baseline="0" dirty="0"/>
              <a:t> is the penalty that the Hyatt Regency Atlanta paid for cancelling the meeting.</a:t>
            </a:r>
          </a:p>
          <a:p>
            <a:r>
              <a:rPr lang="en-US" baseline="0" dirty="0"/>
              <a:t>The meeting was relocated to the Grand Hyatt Atlanta in Buckhead.</a:t>
            </a:r>
            <a:endParaRPr lang="en-US" dirty="0"/>
          </a:p>
        </p:txBody>
      </p:sp>
      <p:sp>
        <p:nvSpPr>
          <p:cNvPr id="4" name="Header Placeholder 3"/>
          <p:cNvSpPr>
            <a:spLocks noGrp="1"/>
          </p:cNvSpPr>
          <p:nvPr>
            <p:ph type="hdr" idx="10"/>
          </p:nvPr>
        </p:nvSpPr>
        <p:spPr/>
        <p:txBody>
          <a:bodyPr/>
          <a:lstStyle/>
          <a:p>
            <a:pPr>
              <a:defRPr/>
            </a:pPr>
            <a:r>
              <a:rPr lang="en-US"/>
              <a:t>doc.: IEEE 802 EC-20/0065r0</a:t>
            </a:r>
            <a:endParaRPr lang="en-US" dirty="0"/>
          </a:p>
        </p:txBody>
      </p:sp>
      <p:sp>
        <p:nvSpPr>
          <p:cNvPr id="5" name="Date Placeholder 4"/>
          <p:cNvSpPr>
            <a:spLocks noGrp="1"/>
          </p:cNvSpPr>
          <p:nvPr>
            <p:ph type="dt" idx="11"/>
          </p:nvPr>
        </p:nvSpPr>
        <p:spPr/>
        <p:txBody>
          <a:bodyPr/>
          <a:lstStyle/>
          <a:p>
            <a:pPr>
              <a:defRPr/>
            </a:pPr>
            <a:r>
              <a:rPr lang="en-US"/>
              <a:t>May 2020</a:t>
            </a:r>
            <a:endParaRPr lang="en-US" dirty="0"/>
          </a:p>
        </p:txBody>
      </p:sp>
      <p:sp>
        <p:nvSpPr>
          <p:cNvPr id="6" name="Footer Placeholder 5"/>
          <p:cNvSpPr>
            <a:spLocks noGrp="1"/>
          </p:cNvSpPr>
          <p:nvPr>
            <p:ph type="ftr" idx="12"/>
          </p:nvPr>
        </p:nvSpPr>
        <p:spPr/>
        <p:txBody>
          <a:bodyPr/>
          <a:lstStyle/>
          <a:p>
            <a:pPr>
              <a:defRPr/>
            </a:pPr>
            <a:r>
              <a:rPr lang="en-US"/>
              <a:t>Ben Rolfe (BCA); Jon Rosdahl (Qualcomm)</a:t>
            </a:r>
          </a:p>
        </p:txBody>
      </p:sp>
      <p:sp>
        <p:nvSpPr>
          <p:cNvPr id="7" name="Slide Number Placeholder 6"/>
          <p:cNvSpPr>
            <a:spLocks noGrp="1"/>
          </p:cNvSpPr>
          <p:nvPr>
            <p:ph type="sldNum" idx="13"/>
          </p:nvPr>
        </p:nvSpPr>
        <p:spPr/>
        <p:txBody>
          <a:bodyPr/>
          <a:lstStyle/>
          <a:p>
            <a:pPr>
              <a:defRPr/>
            </a:pPr>
            <a:r>
              <a:rPr lang="en-US"/>
              <a:t>Page </a:t>
            </a:r>
            <a:fld id="{7A478400-C302-40FF-A836-EC3AD3B263C9}" type="slidenum">
              <a:rPr lang="en-US" smtClean="0"/>
              <a:pPr>
                <a:defRPr/>
              </a:pPr>
              <a:t>17</a:t>
            </a:fld>
            <a:endParaRPr lang="en-US"/>
          </a:p>
        </p:txBody>
      </p:sp>
    </p:spTree>
    <p:extLst>
      <p:ext uri="{BB962C8B-B14F-4D97-AF65-F5344CB8AC3E}">
        <p14:creationId xmlns:p14="http://schemas.microsoft.com/office/powerpoint/2010/main" val="38160658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May 2020</a:t>
            </a:r>
            <a:endParaRPr lang="en-GB"/>
          </a:p>
        </p:txBody>
      </p:sp>
      <p:sp>
        <p:nvSpPr>
          <p:cNvPr id="5" name="Footer Placeholder 4"/>
          <p:cNvSpPr>
            <a:spLocks noGrp="1"/>
          </p:cNvSpPr>
          <p:nvPr>
            <p:ph type="ftr" idx="11"/>
          </p:nvPr>
        </p:nvSpPr>
        <p:spPr/>
        <p:txBody>
          <a:bodyPr/>
          <a:lstStyle>
            <a:lvl1pPr>
              <a:defRPr/>
            </a:lvl1pPr>
          </a:lstStyle>
          <a:p>
            <a:r>
              <a:rPr lang="en-GB"/>
              <a:t>Ben Rolfe (BCA);   Jon Rosdahl (Qualcomm)</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Ben Rolfe (BCA);   Jon Rosdahl (Qualcomm)</a:t>
            </a:r>
            <a:endParaRPr lang="en-GB" dirty="0"/>
          </a:p>
        </p:txBody>
      </p:sp>
      <p:sp>
        <p:nvSpPr>
          <p:cNvPr id="12" name="Rectangle 3"/>
          <p:cNvSpPr>
            <a:spLocks noGrp="1" noChangeArrowheads="1"/>
          </p:cNvSpPr>
          <p:nvPr>
            <p:ph type="dt" idx="15"/>
          </p:nvPr>
        </p:nvSpPr>
        <p:spPr bwMode="auto">
          <a:xfrm>
            <a:off x="685800" y="304800"/>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May 2020</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May 2020</a:t>
            </a:r>
            <a:endParaRPr lang="en-GB"/>
          </a:p>
        </p:txBody>
      </p:sp>
      <p:sp>
        <p:nvSpPr>
          <p:cNvPr id="5" name="Footer Placeholder 4"/>
          <p:cNvSpPr>
            <a:spLocks noGrp="1"/>
          </p:cNvSpPr>
          <p:nvPr>
            <p:ph type="ftr" idx="11"/>
          </p:nvPr>
        </p:nvSpPr>
        <p:spPr/>
        <p:txBody>
          <a:bodyPr/>
          <a:lstStyle>
            <a:lvl1pPr>
              <a:defRPr/>
            </a:lvl1pPr>
          </a:lstStyle>
          <a:p>
            <a:r>
              <a:rPr lang="en-GB"/>
              <a:t>Ben Rolfe (BCA);   Jon Rosdahl (Qualcomm)</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May 2020</a:t>
            </a:r>
            <a:endParaRPr lang="en-GB"/>
          </a:p>
        </p:txBody>
      </p:sp>
      <p:sp>
        <p:nvSpPr>
          <p:cNvPr id="6" name="Footer Placeholder 5"/>
          <p:cNvSpPr>
            <a:spLocks noGrp="1"/>
          </p:cNvSpPr>
          <p:nvPr>
            <p:ph type="ftr" idx="11"/>
          </p:nvPr>
        </p:nvSpPr>
        <p:spPr/>
        <p:txBody>
          <a:bodyPr/>
          <a:lstStyle>
            <a:lvl1pPr>
              <a:defRPr/>
            </a:lvl1pPr>
          </a:lstStyle>
          <a:p>
            <a:r>
              <a:rPr lang="en-GB"/>
              <a:t>Ben Rolfe (BCA);   Jon Rosdahl (Qualcomm)</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May 2020</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a:t>Ben Rolfe (BCA);   Jon Rosdahl (Qualcomm)</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May 2020</a:t>
            </a:r>
            <a:endParaRPr lang="en-GB"/>
          </a:p>
        </p:txBody>
      </p:sp>
      <p:sp>
        <p:nvSpPr>
          <p:cNvPr id="4" name="Footer Placeholder 3"/>
          <p:cNvSpPr>
            <a:spLocks noGrp="1"/>
          </p:cNvSpPr>
          <p:nvPr>
            <p:ph type="ftr" idx="11"/>
          </p:nvPr>
        </p:nvSpPr>
        <p:spPr/>
        <p:txBody>
          <a:bodyPr/>
          <a:lstStyle>
            <a:lvl1pPr>
              <a:defRPr/>
            </a:lvl1pPr>
          </a:lstStyle>
          <a:p>
            <a:r>
              <a:rPr lang="en-GB"/>
              <a:t>Ben Rolfe (BCA);   Jon Rosdahl (Qualcomm)</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May 2020</a:t>
            </a:r>
            <a:endParaRPr lang="en-GB"/>
          </a:p>
        </p:txBody>
      </p:sp>
      <p:sp>
        <p:nvSpPr>
          <p:cNvPr id="3" name="Footer Placeholder 2"/>
          <p:cNvSpPr>
            <a:spLocks noGrp="1"/>
          </p:cNvSpPr>
          <p:nvPr>
            <p:ph type="ftr" idx="11"/>
          </p:nvPr>
        </p:nvSpPr>
        <p:spPr/>
        <p:txBody>
          <a:bodyPr/>
          <a:lstStyle>
            <a:lvl1pPr>
              <a:defRPr/>
            </a:lvl1pPr>
          </a:lstStyle>
          <a:p>
            <a:r>
              <a:rPr lang="en-GB"/>
              <a:t>Ben Rolfe (BCA);   Jon Rosdahl (Qualcomm)</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May 2020</a:t>
            </a:r>
            <a:endParaRPr lang="en-GB"/>
          </a:p>
        </p:txBody>
      </p:sp>
      <p:sp>
        <p:nvSpPr>
          <p:cNvPr id="5" name="Footer Placeholder 4"/>
          <p:cNvSpPr>
            <a:spLocks noGrp="1"/>
          </p:cNvSpPr>
          <p:nvPr>
            <p:ph type="ftr" idx="11"/>
          </p:nvPr>
        </p:nvSpPr>
        <p:spPr/>
        <p:txBody>
          <a:bodyPr/>
          <a:lstStyle>
            <a:lvl1pPr>
              <a:defRPr/>
            </a:lvl1pPr>
          </a:lstStyle>
          <a:p>
            <a:r>
              <a:rPr lang="en-GB"/>
              <a:t>Ben Rolfe (BCA);   Jon Rosdahl (Qualcomm)</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May 2020</a:t>
            </a:r>
            <a:endParaRPr lang="en-GB"/>
          </a:p>
        </p:txBody>
      </p:sp>
      <p:sp>
        <p:nvSpPr>
          <p:cNvPr id="5" name="Footer Placeholder 4"/>
          <p:cNvSpPr>
            <a:spLocks noGrp="1"/>
          </p:cNvSpPr>
          <p:nvPr>
            <p:ph type="ftr" idx="11"/>
          </p:nvPr>
        </p:nvSpPr>
        <p:spPr/>
        <p:txBody>
          <a:bodyPr/>
          <a:lstStyle>
            <a:lvl1pPr>
              <a:defRPr/>
            </a:lvl1pPr>
          </a:lstStyle>
          <a:p>
            <a:r>
              <a:rPr lang="en-GB"/>
              <a:t>Ben Rolfe (BCA);   Jon Rosdahl (Qualcomm)</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791382" y="3256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May 2020</a:t>
            </a:r>
            <a:endParaRPr lang="en-GB" dirty="0"/>
          </a:p>
        </p:txBody>
      </p:sp>
      <p:sp>
        <p:nvSpPr>
          <p:cNvPr id="1028" name="Rectangle 4"/>
          <p:cNvSpPr>
            <a:spLocks noGrp="1" noChangeArrowheads="1"/>
          </p:cNvSpPr>
          <p:nvPr>
            <p:ph type="ftr"/>
          </p:nvPr>
        </p:nvSpPr>
        <p:spPr bwMode="auto">
          <a:xfrm>
            <a:off x="5041876" y="6475413"/>
            <a:ext cx="3500462" cy="18466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Ben Rolfe (BCA);   Jon Rosdahl (Qualcomm)</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1044581"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Treasurer Report</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 EC-20/0065</a:t>
            </a:r>
            <a:r>
              <a:rPr kumimoji="0" lang="en-GB" sz="1800" b="1" i="0" u="none" strike="noStrike" kern="1200" cap="none" spc="0" normalizeH="0" baseline="0" noProof="0" dirty="0">
                <a:ln>
                  <a:noFill/>
                </a:ln>
                <a:solidFill>
                  <a:schemeClr val="tx1"/>
                </a:solidFill>
                <a:effectLst/>
                <a:uLnTx/>
                <a:uFillTx/>
                <a:latin typeface="Times New Roman" pitchFamily="16" charset="0"/>
                <a:ea typeface="MS Gothic" charset="-128"/>
                <a:cs typeface="Arial Unicode MS" charset="0"/>
              </a:rPr>
              <a:t>r0</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gcc01.safelinks.protection.outlook.com/?url=http%3A%2F%2Flot.com%2F&amp;data=02%7C01%7CKuneckaAE%40state.gov%7C9fa78d20ae304921307308d7cb258b19%7C66cf50745afe48d1a691a12b2121f44b%7C0%7C0%7C637201234412835383&amp;sdata=IVXVsFWjPsFKxeDHhPiU8n%2F%2FmcDAJjP4Z3D9XaQ1FAA%3D&amp;reserved=0"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a:t>May 2020</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a:t>Ben Rolfe (BCA);   Jon Rosdahl (Qualcomm)</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81915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Wireless Treasurer Report May 2020 Warsaw - Cancelled</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a:t>:</a:t>
            </a:r>
            <a:r>
              <a:rPr lang="en-GB" sz="2000" b="0"/>
              <a:t> 2020-05-12</a:t>
            </a:r>
            <a:endParaRPr lang="en-GB" sz="2000"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4156709124"/>
              </p:ext>
            </p:extLst>
          </p:nvPr>
        </p:nvGraphicFramePr>
        <p:xfrm>
          <a:off x="528627" y="2320925"/>
          <a:ext cx="7929574" cy="2578100"/>
        </p:xfrm>
        <a:graphic>
          <a:graphicData uri="http://schemas.openxmlformats.org/presentationml/2006/ole">
            <mc:AlternateContent xmlns:mc="http://schemas.openxmlformats.org/markup-compatibility/2006">
              <mc:Choice xmlns:v="urn:schemas-microsoft-com:vml" Requires="v">
                <p:oleObj spid="_x0000_s1026" name="Document" r:id="rId4" imgW="8248712" imgH="2657440" progId="Word.Document.8">
                  <p:embed/>
                </p:oleObj>
              </mc:Choice>
              <mc:Fallback>
                <p:oleObj name="Document" r:id="rId4" imgW="8248712" imgH="2657440" progId="Word.Document.8">
                  <p:embed/>
                  <p:pic>
                    <p:nvPicPr>
                      <p:cNvPr id="3075" name="Object 3"/>
                      <p:cNvPicPr>
                        <a:picLocks noChangeAspect="1" noChangeArrowheads="1"/>
                      </p:cNvPicPr>
                      <p:nvPr/>
                    </p:nvPicPr>
                    <p:blipFill>
                      <a:blip r:embed="rId5"/>
                      <a:srcRect/>
                      <a:stretch>
                        <a:fillRect/>
                      </a:stretch>
                    </p:blipFill>
                    <p:spPr bwMode="auto">
                      <a:xfrm>
                        <a:off x="528627" y="2320925"/>
                        <a:ext cx="7929574" cy="2578100"/>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7792BA-B91C-4A24-9335-E2EA45A4C10E}"/>
              </a:ext>
            </a:extLst>
          </p:cNvPr>
          <p:cNvSpPr>
            <a:spLocks noGrp="1"/>
          </p:cNvSpPr>
          <p:nvPr>
            <p:ph type="title"/>
          </p:nvPr>
        </p:nvSpPr>
        <p:spPr/>
        <p:txBody>
          <a:bodyPr/>
          <a:lstStyle/>
          <a:p>
            <a:r>
              <a:rPr lang="en-US" dirty="0"/>
              <a:t>March EERT Response</a:t>
            </a:r>
          </a:p>
        </p:txBody>
      </p:sp>
      <p:sp>
        <p:nvSpPr>
          <p:cNvPr id="3" name="Content Placeholder 2">
            <a:extLst>
              <a:ext uri="{FF2B5EF4-FFF2-40B4-BE49-F238E27FC236}">
                <a16:creationId xmlns:a16="http://schemas.microsoft.com/office/drawing/2014/main" id="{12217127-01B9-451E-85EB-FD7DDF549DC5}"/>
              </a:ext>
            </a:extLst>
          </p:cNvPr>
          <p:cNvSpPr>
            <a:spLocks noGrp="1"/>
          </p:cNvSpPr>
          <p:nvPr>
            <p:ph idx="1"/>
          </p:nvPr>
        </p:nvSpPr>
        <p:spPr>
          <a:xfrm>
            <a:off x="609600" y="1981200"/>
            <a:ext cx="8001000" cy="4419600"/>
          </a:xfrm>
        </p:spPr>
        <p:txBody>
          <a:bodyPr/>
          <a:lstStyle/>
          <a:p>
            <a:r>
              <a:rPr lang="en-US" sz="1800" dirty="0"/>
              <a:t>Hiromi Hirayama, Commercial Attorney:</a:t>
            </a:r>
          </a:p>
          <a:p>
            <a:pPr lvl="1"/>
            <a:r>
              <a:rPr lang="en-US" sz="1800" dirty="0"/>
              <a:t>1. Termination: Based on the current situations, IEEE has reasonable grounds to invoke force majeure.  </a:t>
            </a:r>
          </a:p>
          <a:p>
            <a:pPr lvl="1"/>
            <a:r>
              <a:rPr lang="en-US" sz="1800" dirty="0"/>
              <a:t>2. Room Reduction: IEEE may reduce the room block up to 30% until April 16 2020.  Please note that Section 1.4 provides that "in no case shall the minimum Room Block commitment as stipulated in this Agreement be reduced or increased except in writing signed by the Group and the Hotel" and may require the Hotel's consent.</a:t>
            </a:r>
          </a:p>
          <a:p>
            <a:pPr lvl="1"/>
            <a:r>
              <a:rPr lang="en-US" sz="1800" dirty="0"/>
              <a:t>3. F&amp;B Reduction:  IEEE may reduce F&amp;B up to 5% until April 23 2020.</a:t>
            </a:r>
          </a:p>
          <a:p>
            <a:r>
              <a:rPr lang="en-US" sz="1800" dirty="0"/>
              <a:t>Marci </a:t>
            </a:r>
            <a:r>
              <a:rPr lang="en-US" sz="1800" dirty="0" err="1"/>
              <a:t>Semel</a:t>
            </a:r>
            <a:r>
              <a:rPr lang="en-US" sz="1800" dirty="0"/>
              <a:t> (MCE):</a:t>
            </a:r>
          </a:p>
          <a:p>
            <a:pPr lvl="1"/>
            <a:r>
              <a:rPr lang="en-US" sz="1400" dirty="0"/>
              <a:t>Should you decided to use FM and still postpone or rebook a meeting, then it would be a</a:t>
            </a:r>
          </a:p>
          <a:p>
            <a:pPr lvl="1"/>
            <a:r>
              <a:rPr lang="en-US" sz="1400" dirty="0"/>
              <a:t>negotiation with the hotel.  The best option is Wave cancellation fees, move any deposits to new dates and book anther year with the same rates, terms, and obligations. </a:t>
            </a:r>
          </a:p>
          <a:p>
            <a:pPr lvl="1"/>
            <a:r>
              <a:rPr lang="en-US" sz="1400" dirty="0"/>
              <a:t>Let me know if you have any questions</a:t>
            </a:r>
          </a:p>
          <a:p>
            <a:br>
              <a:rPr lang="en-US" sz="1800" dirty="0"/>
            </a:br>
            <a:endParaRPr lang="en-US" sz="1800" dirty="0"/>
          </a:p>
          <a:p>
            <a:endParaRPr lang="en-US" sz="1800" dirty="0"/>
          </a:p>
        </p:txBody>
      </p:sp>
      <p:sp>
        <p:nvSpPr>
          <p:cNvPr id="4" name="Slide Number Placeholder 3">
            <a:extLst>
              <a:ext uri="{FF2B5EF4-FFF2-40B4-BE49-F238E27FC236}">
                <a16:creationId xmlns:a16="http://schemas.microsoft.com/office/drawing/2014/main" id="{7AB38030-DB0D-467B-8ACF-6798FA745123}"/>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a:extLst>
              <a:ext uri="{FF2B5EF4-FFF2-40B4-BE49-F238E27FC236}">
                <a16:creationId xmlns:a16="http://schemas.microsoft.com/office/drawing/2014/main" id="{CDF369B4-C973-4F28-B263-469959569A55}"/>
              </a:ext>
            </a:extLst>
          </p:cNvPr>
          <p:cNvSpPr>
            <a:spLocks noGrp="1"/>
          </p:cNvSpPr>
          <p:nvPr>
            <p:ph type="ftr" idx="14"/>
          </p:nvPr>
        </p:nvSpPr>
        <p:spPr/>
        <p:txBody>
          <a:bodyPr/>
          <a:lstStyle/>
          <a:p>
            <a:r>
              <a:rPr lang="en-GB"/>
              <a:t>Ben Rolfe (BCA);   Jon Rosdahl (Qualcomm)</a:t>
            </a:r>
            <a:endParaRPr lang="en-GB" dirty="0"/>
          </a:p>
        </p:txBody>
      </p:sp>
      <p:sp>
        <p:nvSpPr>
          <p:cNvPr id="6" name="Date Placeholder 5">
            <a:extLst>
              <a:ext uri="{FF2B5EF4-FFF2-40B4-BE49-F238E27FC236}">
                <a16:creationId xmlns:a16="http://schemas.microsoft.com/office/drawing/2014/main" id="{FC5F1AF0-EAA7-40B8-B1BD-C42C6FF62176}"/>
              </a:ext>
            </a:extLst>
          </p:cNvPr>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5271184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367543-DBED-45B5-904B-6129A8DE045C}"/>
              </a:ext>
            </a:extLst>
          </p:cNvPr>
          <p:cNvSpPr>
            <a:spLocks noGrp="1"/>
          </p:cNvSpPr>
          <p:nvPr>
            <p:ph type="title"/>
          </p:nvPr>
        </p:nvSpPr>
        <p:spPr>
          <a:xfrm>
            <a:off x="685800" y="685801"/>
            <a:ext cx="7770813" cy="457200"/>
          </a:xfrm>
        </p:spPr>
        <p:txBody>
          <a:bodyPr/>
          <a:lstStyle/>
          <a:p>
            <a:r>
              <a:rPr lang="en-US" sz="2400" dirty="0"/>
              <a:t>March 18 - Motions to Cancel/Postpone 2020 May Interim</a:t>
            </a:r>
          </a:p>
        </p:txBody>
      </p:sp>
      <p:sp>
        <p:nvSpPr>
          <p:cNvPr id="3" name="Content Placeholder 2">
            <a:extLst>
              <a:ext uri="{FF2B5EF4-FFF2-40B4-BE49-F238E27FC236}">
                <a16:creationId xmlns:a16="http://schemas.microsoft.com/office/drawing/2014/main" id="{98A6A6A3-B938-4363-98DB-580CF74F98EF}"/>
              </a:ext>
            </a:extLst>
          </p:cNvPr>
          <p:cNvSpPr>
            <a:spLocks noGrp="1"/>
          </p:cNvSpPr>
          <p:nvPr>
            <p:ph idx="1"/>
          </p:nvPr>
        </p:nvSpPr>
        <p:spPr>
          <a:xfrm>
            <a:off x="723899" y="1250952"/>
            <a:ext cx="7770813" cy="5073648"/>
          </a:xfrm>
        </p:spPr>
        <p:txBody>
          <a:bodyPr/>
          <a:lstStyle/>
          <a:p>
            <a:r>
              <a:rPr lang="en-US" sz="2000" dirty="0"/>
              <a:t>1. Move to Cancel the 2020 May IEEE 802 Wireless Interim in Warsaw, Poland.</a:t>
            </a:r>
          </a:p>
          <a:p>
            <a:r>
              <a:rPr lang="en-US" sz="2000" dirty="0"/>
              <a:t>Moved: Jon Rosdahl   2</a:t>
            </a:r>
            <a:r>
              <a:rPr lang="en-US" sz="2000" baseline="30000" dirty="0"/>
              <a:t>nd</a:t>
            </a:r>
            <a:r>
              <a:rPr lang="en-US" sz="2000" dirty="0"/>
              <a:t>: Rick Alfvin</a:t>
            </a:r>
          </a:p>
          <a:p>
            <a:endParaRPr lang="en-US" sz="2000" dirty="0"/>
          </a:p>
          <a:p>
            <a:r>
              <a:rPr lang="en-US" sz="2000" dirty="0"/>
              <a:t>2. Move to Direct Bob </a:t>
            </a:r>
            <a:r>
              <a:rPr lang="en-US" sz="2000" dirty="0" err="1"/>
              <a:t>Heile</a:t>
            </a:r>
            <a:r>
              <a:rPr lang="en-US" sz="2000" dirty="0"/>
              <a:t>, IEEE 802 Wireless Chair, to negotiate with the Marriott Warsaw to minimize our potential fees for canceling/postponing the 2020 May 802 Wireless Meeting in Warsaw.</a:t>
            </a:r>
            <a:br>
              <a:rPr lang="en-US" sz="2000" dirty="0"/>
            </a:br>
            <a:r>
              <a:rPr lang="en-US" sz="2000" dirty="0"/>
              <a:t>The potential Date is May 2022 with basically the same Terms and Condition.</a:t>
            </a:r>
          </a:p>
          <a:p>
            <a:r>
              <a:rPr lang="en-US" sz="2000" dirty="0"/>
              <a:t>Moved: Jon Rosdahl    2</a:t>
            </a:r>
            <a:r>
              <a:rPr lang="en-US" sz="2000" baseline="30000" dirty="0"/>
              <a:t>nd</a:t>
            </a:r>
            <a:r>
              <a:rPr lang="en-US" sz="2000" dirty="0"/>
              <a:t>: Rick Alfvin</a:t>
            </a:r>
          </a:p>
          <a:p>
            <a:endParaRPr lang="en-US" sz="2000" dirty="0"/>
          </a:p>
          <a:p>
            <a:r>
              <a:rPr lang="en-US" sz="2000" dirty="0"/>
              <a:t>Motions passed – Bob sent to negotiate</a:t>
            </a:r>
          </a:p>
          <a:p>
            <a:endParaRPr lang="en-US" dirty="0"/>
          </a:p>
        </p:txBody>
      </p:sp>
      <p:sp>
        <p:nvSpPr>
          <p:cNvPr id="4" name="Slide Number Placeholder 3">
            <a:extLst>
              <a:ext uri="{FF2B5EF4-FFF2-40B4-BE49-F238E27FC236}">
                <a16:creationId xmlns:a16="http://schemas.microsoft.com/office/drawing/2014/main" id="{ECB299AD-3AB5-4568-887C-3476FFA42CE1}"/>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0935309F-38A7-4BCB-98AB-F2050C6AF051}"/>
              </a:ext>
            </a:extLst>
          </p:cNvPr>
          <p:cNvSpPr>
            <a:spLocks noGrp="1"/>
          </p:cNvSpPr>
          <p:nvPr>
            <p:ph type="ftr" idx="14"/>
          </p:nvPr>
        </p:nvSpPr>
        <p:spPr/>
        <p:txBody>
          <a:bodyPr/>
          <a:lstStyle/>
          <a:p>
            <a:r>
              <a:rPr lang="en-GB"/>
              <a:t>Ben Rolfe (BCA);   Jon Rosdahl (Qualcomm)</a:t>
            </a:r>
            <a:endParaRPr lang="en-GB" dirty="0"/>
          </a:p>
        </p:txBody>
      </p:sp>
      <p:sp>
        <p:nvSpPr>
          <p:cNvPr id="6" name="Date Placeholder 5">
            <a:extLst>
              <a:ext uri="{FF2B5EF4-FFF2-40B4-BE49-F238E27FC236}">
                <a16:creationId xmlns:a16="http://schemas.microsoft.com/office/drawing/2014/main" id="{1218ED58-846E-4055-BC86-E6BD7118003D}"/>
              </a:ext>
            </a:extLst>
          </p:cNvPr>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22471205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7070C6-D047-4288-A8EE-91245468B750}"/>
              </a:ext>
            </a:extLst>
          </p:cNvPr>
          <p:cNvSpPr>
            <a:spLocks noGrp="1"/>
          </p:cNvSpPr>
          <p:nvPr>
            <p:ph type="title"/>
          </p:nvPr>
        </p:nvSpPr>
        <p:spPr/>
        <p:txBody>
          <a:bodyPr/>
          <a:lstStyle/>
          <a:p>
            <a:r>
              <a:rPr lang="en-US" dirty="0"/>
              <a:t>Current State – April 2020</a:t>
            </a:r>
          </a:p>
        </p:txBody>
      </p:sp>
      <p:sp>
        <p:nvSpPr>
          <p:cNvPr id="3" name="Content Placeholder 2">
            <a:extLst>
              <a:ext uri="{FF2B5EF4-FFF2-40B4-BE49-F238E27FC236}">
                <a16:creationId xmlns:a16="http://schemas.microsoft.com/office/drawing/2014/main" id="{303C6FBD-055D-4C55-9614-8B1156C76404}"/>
              </a:ext>
            </a:extLst>
          </p:cNvPr>
          <p:cNvSpPr>
            <a:spLocks noGrp="1"/>
          </p:cNvSpPr>
          <p:nvPr>
            <p:ph idx="1"/>
          </p:nvPr>
        </p:nvSpPr>
        <p:spPr/>
        <p:txBody>
          <a:bodyPr/>
          <a:lstStyle/>
          <a:p>
            <a:r>
              <a:rPr lang="en-US" dirty="0"/>
              <a:t>Hotel has been Rescheduled for 2022 May:</a:t>
            </a:r>
          </a:p>
          <a:p>
            <a:r>
              <a:rPr lang="en-US" dirty="0"/>
              <a:t>	Deposits made are transferable</a:t>
            </a:r>
          </a:p>
          <a:p>
            <a:r>
              <a:rPr lang="en-US" dirty="0"/>
              <a:t>Vendors were able to cancel and rescheduled for 2022.</a:t>
            </a:r>
          </a:p>
          <a:p>
            <a:r>
              <a:rPr lang="en-US" dirty="0"/>
              <a:t>Minimal Costs incurred for May 2020.</a:t>
            </a:r>
          </a:p>
          <a:p>
            <a:pPr lvl="1"/>
            <a:r>
              <a:rPr lang="en-US" dirty="0"/>
              <a:t>$6785.00 total costs for Cancelled Meeting.</a:t>
            </a:r>
          </a:p>
          <a:p>
            <a:endParaRPr lang="en-US" dirty="0"/>
          </a:p>
          <a:p>
            <a:endParaRPr lang="en-US" dirty="0"/>
          </a:p>
        </p:txBody>
      </p:sp>
      <p:sp>
        <p:nvSpPr>
          <p:cNvPr id="4" name="Slide Number Placeholder 3">
            <a:extLst>
              <a:ext uri="{FF2B5EF4-FFF2-40B4-BE49-F238E27FC236}">
                <a16:creationId xmlns:a16="http://schemas.microsoft.com/office/drawing/2014/main" id="{63B6C101-C5AC-43F1-B208-3B102A190D56}"/>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CC9950CB-ACF2-49FE-BB43-38F392979680}"/>
              </a:ext>
            </a:extLst>
          </p:cNvPr>
          <p:cNvSpPr>
            <a:spLocks noGrp="1"/>
          </p:cNvSpPr>
          <p:nvPr>
            <p:ph type="ftr" idx="14"/>
          </p:nvPr>
        </p:nvSpPr>
        <p:spPr/>
        <p:txBody>
          <a:bodyPr/>
          <a:lstStyle/>
          <a:p>
            <a:r>
              <a:rPr lang="en-GB"/>
              <a:t>Ben Rolfe (BCA);   Jon Rosdahl (Qualcomm)</a:t>
            </a:r>
            <a:endParaRPr lang="en-GB" dirty="0"/>
          </a:p>
        </p:txBody>
      </p:sp>
      <p:sp>
        <p:nvSpPr>
          <p:cNvPr id="6" name="Date Placeholder 5">
            <a:extLst>
              <a:ext uri="{FF2B5EF4-FFF2-40B4-BE49-F238E27FC236}">
                <a16:creationId xmlns:a16="http://schemas.microsoft.com/office/drawing/2014/main" id="{4862592C-CE13-4792-B6B9-B1827A2BDFEB}"/>
              </a:ext>
            </a:extLst>
          </p:cNvPr>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12154830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452851"/>
          </a:xfrm>
        </p:spPr>
        <p:txBody>
          <a:bodyPr/>
          <a:lstStyle/>
          <a:p>
            <a:r>
              <a:rPr lang="en-US" dirty="0"/>
              <a:t>Warsaw, Poland May 2020 Budget Report</a:t>
            </a:r>
          </a:p>
        </p:txBody>
      </p:sp>
      <p:sp>
        <p:nvSpPr>
          <p:cNvPr id="6" name="Slide Number Placeholder 5"/>
          <p:cNvSpPr>
            <a:spLocks noGrp="1"/>
          </p:cNvSpPr>
          <p:nvPr>
            <p:ph type="sldNum" idx="12"/>
          </p:nvPr>
        </p:nvSpPr>
        <p:spPr/>
        <p:txBody>
          <a:bodyPr/>
          <a:lstStyle/>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rPr>
              <a:t>Slide </a:t>
            </a:r>
            <a:fld id="{E6969283-78ED-4F71-B854-48055E18A2DC}" type="slidenum">
              <a:rPr kumimoji="0" lang="en-GB" sz="1200" b="0" i="0" u="none" strike="noStrike" kern="1200" cap="none" spc="0" normalizeH="0" baseline="0" noProof="0" smtClean="0">
                <a:ln>
                  <a:noFill/>
                </a:ln>
                <a:solidFill>
                  <a:srgbClr val="000000"/>
                </a:solidFill>
                <a:effectLst/>
                <a:uLnTx/>
                <a:uFillTx/>
                <a:latin typeface="Times New Roman" pitchFamily="16" charset="0"/>
                <a:ea typeface="MS Gothic" charset="-128"/>
              </a:rPr>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13</a:t>
            </a:fld>
            <a:endPar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endParaRPr>
          </a:p>
        </p:txBody>
      </p:sp>
      <p:sp>
        <p:nvSpPr>
          <p:cNvPr id="4" name="Date Placeholder 3"/>
          <p:cNvSpPr>
            <a:spLocks noGrp="1"/>
          </p:cNvSpPr>
          <p:nvPr>
            <p:ph type="dt" idx="4294967295"/>
          </p:nvPr>
        </p:nvSpPr>
        <p:spPr bwMode="auto">
          <a:xfrm>
            <a:off x="685800" y="333375"/>
            <a:ext cx="250031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fontAlgn="base">
              <a:spcBef>
                <a:spcPct val="0"/>
              </a:spcBef>
              <a:spcAft>
                <a:spcPct val="0"/>
              </a:spcAft>
              <a:defRPr sz="2400" kern="1200">
                <a:solidFill>
                  <a:schemeClr val="bg1"/>
                </a:solidFill>
                <a:latin typeface="Times New Roman" pitchFamily="18" charset="0"/>
                <a:ea typeface="MS Gothic"/>
                <a:cs typeface="MS Gothic"/>
              </a:defRPr>
            </a:lvl2pPr>
            <a:lvl3pPr marL="11430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3pPr>
            <a:lvl4pPr marL="16002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4pPr>
            <a:lvl5pPr marL="20574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5pPr>
            <a:lvl6pPr marL="2286000" algn="l" defTabSz="914400" rtl="0" eaLnBrk="1" latinLnBrk="0" hangingPunct="1">
              <a:defRPr sz="2400" kern="1200">
                <a:solidFill>
                  <a:schemeClr val="bg1"/>
                </a:solidFill>
                <a:latin typeface="Times New Roman" pitchFamily="18" charset="0"/>
                <a:ea typeface="MS Gothic"/>
                <a:cs typeface="MS Gothic"/>
              </a:defRPr>
            </a:lvl6pPr>
            <a:lvl7pPr marL="2743200" algn="l" defTabSz="914400" rtl="0" eaLnBrk="1" latinLnBrk="0" hangingPunct="1">
              <a:defRPr sz="2400" kern="1200">
                <a:solidFill>
                  <a:schemeClr val="bg1"/>
                </a:solidFill>
                <a:latin typeface="Times New Roman" pitchFamily="18" charset="0"/>
                <a:ea typeface="MS Gothic"/>
                <a:cs typeface="MS Gothic"/>
              </a:defRPr>
            </a:lvl7pPr>
            <a:lvl8pPr marL="3200400" algn="l" defTabSz="914400" rtl="0" eaLnBrk="1" latinLnBrk="0" hangingPunct="1">
              <a:defRPr sz="2400" kern="1200">
                <a:solidFill>
                  <a:schemeClr val="bg1"/>
                </a:solidFill>
                <a:latin typeface="Times New Roman" pitchFamily="18" charset="0"/>
                <a:ea typeface="MS Gothic"/>
                <a:cs typeface="MS Gothic"/>
              </a:defRPr>
            </a:lvl8pPr>
            <a:lvl9pPr marL="3657600" algn="l" defTabSz="914400" rtl="0" eaLnBrk="1" latinLnBrk="0" hangingPunct="1">
              <a:defRPr sz="2400" kern="1200">
                <a:solidFill>
                  <a:schemeClr val="bg1"/>
                </a:solidFill>
                <a:latin typeface="Times New Roman" pitchFamily="18" charset="0"/>
                <a:ea typeface="MS Gothic"/>
                <a:cs typeface="MS Gothic"/>
              </a:defRPr>
            </a:lvl9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800" b="1" i="0" u="none" strike="noStrike" kern="1200" cap="none" spc="0" normalizeH="0" baseline="0" noProof="0">
                <a:ln>
                  <a:noFill/>
                </a:ln>
                <a:solidFill>
                  <a:srgbClr val="000000"/>
                </a:solidFill>
                <a:effectLst/>
                <a:uLnTx/>
                <a:uFillTx/>
                <a:latin typeface="Times New Roman" pitchFamily="18" charset="0"/>
                <a:ea typeface="Arial Unicode MS" pitchFamily="34" charset="-128"/>
                <a:cs typeface="Arial Unicode MS" pitchFamily="34" charset="-128"/>
              </a:rPr>
              <a:t>May 2020</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
        <p:nvSpPr>
          <p:cNvPr id="5" name="Footer Placeholder 4"/>
          <p:cNvSpPr>
            <a:spLocks noGrp="1"/>
          </p:cNvSpPr>
          <p:nvPr>
            <p:ph type="ftr" idx="4294967295"/>
          </p:nvPr>
        </p:nvSpPr>
        <p:spPr bwMode="auto">
          <a:xfrm>
            <a:off x="5068888" y="6551613"/>
            <a:ext cx="4075112" cy="18415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8" charset="0"/>
              <a:buNone/>
              <a:defRPr sz="1200" kern="1200">
                <a:solidFill>
                  <a:srgbClr val="000000"/>
                </a:solidFill>
                <a:latin typeface="Times New Roman" pitchFamily="18" charset="0"/>
                <a:ea typeface="Arial Unicode MS" pitchFamily="34" charset="-128"/>
                <a:cs typeface="Arial Unicode MS" pitchFamily="34" charset="-128"/>
              </a:defRPr>
            </a:lvl1pPr>
            <a:lvl2pPr marL="742950" indent="-285750" algn="l" defTabSz="449263" rtl="0" fontAlgn="base">
              <a:spcBef>
                <a:spcPct val="0"/>
              </a:spcBef>
              <a:spcAft>
                <a:spcPct val="0"/>
              </a:spcAft>
              <a:defRPr sz="2400" kern="1200">
                <a:solidFill>
                  <a:schemeClr val="bg1"/>
                </a:solidFill>
                <a:latin typeface="Times New Roman" pitchFamily="18" charset="0"/>
                <a:ea typeface="MS Gothic"/>
                <a:cs typeface="MS Gothic"/>
              </a:defRPr>
            </a:lvl2pPr>
            <a:lvl3pPr marL="11430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3pPr>
            <a:lvl4pPr marL="16002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4pPr>
            <a:lvl5pPr marL="20574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5pPr>
            <a:lvl6pPr marL="2286000" algn="l" defTabSz="914400" rtl="0" eaLnBrk="1" latinLnBrk="0" hangingPunct="1">
              <a:defRPr sz="2400" kern="1200">
                <a:solidFill>
                  <a:schemeClr val="bg1"/>
                </a:solidFill>
                <a:latin typeface="Times New Roman" pitchFamily="18" charset="0"/>
                <a:ea typeface="MS Gothic"/>
                <a:cs typeface="MS Gothic"/>
              </a:defRPr>
            </a:lvl6pPr>
            <a:lvl7pPr marL="2743200" algn="l" defTabSz="914400" rtl="0" eaLnBrk="1" latinLnBrk="0" hangingPunct="1">
              <a:defRPr sz="2400" kern="1200">
                <a:solidFill>
                  <a:schemeClr val="bg1"/>
                </a:solidFill>
                <a:latin typeface="Times New Roman" pitchFamily="18" charset="0"/>
                <a:ea typeface="MS Gothic"/>
                <a:cs typeface="MS Gothic"/>
              </a:defRPr>
            </a:lvl7pPr>
            <a:lvl8pPr marL="3200400" algn="l" defTabSz="914400" rtl="0" eaLnBrk="1" latinLnBrk="0" hangingPunct="1">
              <a:defRPr sz="2400" kern="1200">
                <a:solidFill>
                  <a:schemeClr val="bg1"/>
                </a:solidFill>
                <a:latin typeface="Times New Roman" pitchFamily="18" charset="0"/>
                <a:ea typeface="MS Gothic"/>
                <a:cs typeface="MS Gothic"/>
              </a:defRPr>
            </a:lvl8pPr>
            <a:lvl9pPr marL="3657600" algn="l" defTabSz="914400" rtl="0" eaLnBrk="1" latinLnBrk="0" hangingPunct="1">
              <a:defRPr sz="2400" kern="1200">
                <a:solidFill>
                  <a:schemeClr val="bg1"/>
                </a:solidFill>
                <a:latin typeface="Times New Roman" pitchFamily="18" charset="0"/>
                <a:ea typeface="MS Gothic"/>
                <a:cs typeface="MS Gothic"/>
              </a:defRPr>
            </a:lvl9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8" charset="0"/>
                <a:ea typeface="Arial Unicode MS" pitchFamily="34" charset="-128"/>
              </a:rPr>
              <a:t>Ben Rolfe (BCA);   Jon Rosdahl (Qualcomm)</a:t>
            </a:r>
            <a:endParaRPr kumimoji="0" lang="en-GB" sz="1200" b="0" i="0" u="none" strike="noStrike" kern="1200" cap="none" spc="0" normalizeH="0" baseline="0" noProof="0" dirty="0">
              <a:ln>
                <a:noFill/>
              </a:ln>
              <a:solidFill>
                <a:srgbClr val="000000"/>
              </a:solidFill>
              <a:effectLst/>
              <a:uLnTx/>
              <a:uFillTx/>
              <a:latin typeface="Times New Roman" pitchFamily="18" charset="0"/>
              <a:ea typeface="Arial Unicode MS" pitchFamily="34" charset="-128"/>
            </a:endParaRPr>
          </a:p>
        </p:txBody>
      </p:sp>
      <p:graphicFrame>
        <p:nvGraphicFramePr>
          <p:cNvPr id="10" name="Table 9">
            <a:extLst>
              <a:ext uri="{FF2B5EF4-FFF2-40B4-BE49-F238E27FC236}">
                <a16:creationId xmlns:a16="http://schemas.microsoft.com/office/drawing/2014/main" id="{3BEB3C1E-B494-491B-B8C9-91883EA05B21}"/>
              </a:ext>
            </a:extLst>
          </p:cNvPr>
          <p:cNvGraphicFramePr>
            <a:graphicFrameLocks noGrp="1"/>
          </p:cNvGraphicFramePr>
          <p:nvPr>
            <p:extLst>
              <p:ext uri="{D42A27DB-BD31-4B8C-83A1-F6EECF244321}">
                <p14:modId xmlns:p14="http://schemas.microsoft.com/office/powerpoint/2010/main" val="3581155634"/>
              </p:ext>
            </p:extLst>
          </p:nvPr>
        </p:nvGraphicFramePr>
        <p:xfrm>
          <a:off x="685800" y="1218026"/>
          <a:ext cx="7848601" cy="5106581"/>
        </p:xfrm>
        <a:graphic>
          <a:graphicData uri="http://schemas.openxmlformats.org/drawingml/2006/table">
            <a:tbl>
              <a:tblPr/>
              <a:tblGrid>
                <a:gridCol w="475881">
                  <a:extLst>
                    <a:ext uri="{9D8B030D-6E8A-4147-A177-3AD203B41FA5}">
                      <a16:colId xmlns:a16="http://schemas.microsoft.com/office/drawing/2014/main" val="3444853849"/>
                    </a:ext>
                  </a:extLst>
                </a:gridCol>
                <a:gridCol w="1158670">
                  <a:extLst>
                    <a:ext uri="{9D8B030D-6E8A-4147-A177-3AD203B41FA5}">
                      <a16:colId xmlns:a16="http://schemas.microsoft.com/office/drawing/2014/main" val="1064700289"/>
                    </a:ext>
                  </a:extLst>
                </a:gridCol>
                <a:gridCol w="1717313">
                  <a:extLst>
                    <a:ext uri="{9D8B030D-6E8A-4147-A177-3AD203B41FA5}">
                      <a16:colId xmlns:a16="http://schemas.microsoft.com/office/drawing/2014/main" val="2347353682"/>
                    </a:ext>
                  </a:extLst>
                </a:gridCol>
                <a:gridCol w="1517303">
                  <a:extLst>
                    <a:ext uri="{9D8B030D-6E8A-4147-A177-3AD203B41FA5}">
                      <a16:colId xmlns:a16="http://schemas.microsoft.com/office/drawing/2014/main" val="3419782135"/>
                    </a:ext>
                  </a:extLst>
                </a:gridCol>
                <a:gridCol w="1489717">
                  <a:extLst>
                    <a:ext uri="{9D8B030D-6E8A-4147-A177-3AD203B41FA5}">
                      <a16:colId xmlns:a16="http://schemas.microsoft.com/office/drawing/2014/main" val="2533014888"/>
                    </a:ext>
                  </a:extLst>
                </a:gridCol>
                <a:gridCol w="1489717">
                  <a:extLst>
                    <a:ext uri="{9D8B030D-6E8A-4147-A177-3AD203B41FA5}">
                      <a16:colId xmlns:a16="http://schemas.microsoft.com/office/drawing/2014/main" val="508738628"/>
                    </a:ext>
                  </a:extLst>
                </a:gridCol>
              </a:tblGrid>
              <a:tr h="315671">
                <a:tc>
                  <a:txBody>
                    <a:bodyPr/>
                    <a:lstStyle/>
                    <a:p>
                      <a:pPr algn="l" fontAlgn="b"/>
                      <a:endParaRPr lang="en-US" sz="1600" b="0" i="0" u="none" strike="noStrike">
                        <a:effectLst/>
                        <a:latin typeface="Arial" panose="020B0604020202020204" pitchFamily="34" charset="0"/>
                      </a:endParaRPr>
                    </a:p>
                  </a:txBody>
                  <a:tcPr marL="9525" marR="9525" marT="9525" marB="0" anchor="b">
                    <a:lnL>
                      <a:noFill/>
                    </a:lnL>
                    <a:lnR>
                      <a:noFill/>
                    </a:lnR>
                    <a:lnT>
                      <a:noFill/>
                    </a:lnT>
                    <a:lnB>
                      <a:noFill/>
                    </a:lnB>
                  </a:tcPr>
                </a:tc>
                <a:tc>
                  <a:txBody>
                    <a:bodyPr/>
                    <a:lstStyle/>
                    <a:p>
                      <a:pPr algn="l" fontAlgn="b"/>
                      <a:endParaRPr lang="en-US" sz="1600" b="0" i="0" u="none" strike="noStrike">
                        <a:effectLst/>
                        <a:latin typeface="Arial" panose="020B0604020202020204" pitchFamily="34" charset="0"/>
                      </a:endParaRPr>
                    </a:p>
                  </a:txBody>
                  <a:tcPr marL="9525" marR="9525" marT="9525" marB="0" anchor="b">
                    <a:lnL>
                      <a:noFill/>
                    </a:lnL>
                    <a:lnR>
                      <a:noFill/>
                    </a:lnR>
                    <a:lnT>
                      <a:noFill/>
                    </a:lnT>
                    <a:lnB>
                      <a:noFill/>
                    </a:lnB>
                  </a:tcPr>
                </a:tc>
                <a:tc>
                  <a:txBody>
                    <a:bodyPr/>
                    <a:lstStyle/>
                    <a:p>
                      <a:pPr algn="l" fontAlgn="b"/>
                      <a:endParaRPr lang="en-US" sz="1600" b="0" i="0" u="none" strike="noStrike">
                        <a:effectLst/>
                        <a:latin typeface="Arial" panose="020B0604020202020204" pitchFamily="34" charset="0"/>
                      </a:endParaRPr>
                    </a:p>
                  </a:txBody>
                  <a:tcPr marL="9525" marR="9525" marT="9525" marB="0" anchor="b">
                    <a:lnL>
                      <a:noFill/>
                    </a:lnL>
                    <a:lnR>
                      <a:noFill/>
                    </a:lnR>
                    <a:lnT>
                      <a:noFill/>
                    </a:lnT>
                    <a:lnB>
                      <a:noFill/>
                    </a:lnB>
                  </a:tcPr>
                </a:tc>
                <a:tc>
                  <a:txBody>
                    <a:bodyPr/>
                    <a:lstStyle/>
                    <a:p>
                      <a:pPr algn="ctr" fontAlgn="b"/>
                      <a:r>
                        <a:rPr lang="en-US" sz="1600" b="0" i="0" u="none" strike="noStrike">
                          <a:effectLst/>
                          <a:latin typeface="Arial" panose="020B0604020202020204" pitchFamily="34" charset="0"/>
                        </a:rPr>
                        <a:t>March-200</a:t>
                      </a:r>
                    </a:p>
                  </a:txBody>
                  <a:tcPr marL="9525" marR="9525" marT="9525" marB="0" anchor="b">
                    <a:lnL>
                      <a:noFill/>
                    </a:lnL>
                    <a:lnR>
                      <a:noFill/>
                    </a:lnR>
                    <a:lnT>
                      <a:noFill/>
                    </a:lnT>
                    <a:lnB>
                      <a:noFill/>
                    </a:lnB>
                  </a:tcPr>
                </a:tc>
                <a:tc>
                  <a:txBody>
                    <a:bodyPr/>
                    <a:lstStyle/>
                    <a:p>
                      <a:pPr algn="ctr" fontAlgn="b"/>
                      <a:r>
                        <a:rPr lang="en-US" sz="1600" b="0" i="0" u="none" strike="noStrike">
                          <a:effectLst/>
                          <a:latin typeface="Arial" panose="020B0604020202020204" pitchFamily="34" charset="0"/>
                        </a:rPr>
                        <a:t>March-300</a:t>
                      </a:r>
                    </a:p>
                  </a:txBody>
                  <a:tcPr marL="9525" marR="9525" marT="9525" marB="0" anchor="b">
                    <a:lnL>
                      <a:noFill/>
                    </a:lnL>
                    <a:lnR>
                      <a:noFill/>
                    </a:lnR>
                    <a:lnT>
                      <a:noFill/>
                    </a:lnT>
                    <a:lnB>
                      <a:noFill/>
                    </a:lnB>
                  </a:tcPr>
                </a:tc>
                <a:tc>
                  <a:txBody>
                    <a:bodyPr/>
                    <a:lstStyle/>
                    <a:p>
                      <a:pPr algn="ctr" fontAlgn="b"/>
                      <a:r>
                        <a:rPr lang="en-US" sz="1600" b="0" i="0" u="none" strike="noStrike">
                          <a:effectLst/>
                          <a:latin typeface="Arial" panose="020B0604020202020204" pitchFamily="34" charset="0"/>
                        </a:rPr>
                        <a:t>30-Apr</a:t>
                      </a:r>
                    </a:p>
                  </a:txBody>
                  <a:tcPr marL="9525" marR="9525" marT="9525" marB="0" anchor="b">
                    <a:lnL>
                      <a:noFill/>
                    </a:lnL>
                    <a:lnR>
                      <a:noFill/>
                    </a:lnR>
                    <a:lnT>
                      <a:noFill/>
                    </a:lnT>
                    <a:lnB>
                      <a:noFill/>
                    </a:lnB>
                  </a:tcPr>
                </a:tc>
                <a:extLst>
                  <a:ext uri="{0D108BD9-81ED-4DB2-BD59-A6C34878D82A}">
                    <a16:rowId xmlns:a16="http://schemas.microsoft.com/office/drawing/2014/main" val="573975827"/>
                  </a:ext>
                </a:extLst>
              </a:tr>
              <a:tr h="261396">
                <a:tc gridSpan="2">
                  <a:txBody>
                    <a:bodyPr/>
                    <a:lstStyle/>
                    <a:p>
                      <a:pPr algn="l" fontAlgn="b"/>
                      <a:r>
                        <a:rPr lang="en-US" sz="1600" b="0" i="0" u="none" strike="noStrike">
                          <a:effectLst/>
                          <a:latin typeface="Arial" panose="020B0604020202020204" pitchFamily="34" charset="0"/>
                        </a:rPr>
                        <a:t>Income</a:t>
                      </a:r>
                    </a:p>
                  </a:txBody>
                  <a:tcPr marL="9525" marR="9525" marT="9525" marB="0" anchor="b">
                    <a:lnL>
                      <a:noFill/>
                    </a:lnL>
                    <a:lnR>
                      <a:noFill/>
                    </a:lnR>
                    <a:lnT>
                      <a:noFill/>
                    </a:lnT>
                    <a:lnB>
                      <a:noFill/>
                    </a:lnB>
                  </a:tcPr>
                </a:tc>
                <a:tc hMerge="1">
                  <a:txBody>
                    <a:bodyPr/>
                    <a:lstStyle/>
                    <a:p>
                      <a:endParaRPr lang="en-US"/>
                    </a:p>
                  </a:txBody>
                  <a:tcPr/>
                </a:tc>
                <a:tc>
                  <a:txBody>
                    <a:bodyPr/>
                    <a:lstStyle/>
                    <a:p>
                      <a:pPr algn="l" fontAlgn="b"/>
                      <a:endParaRPr lang="en-US" sz="1600" b="0" i="0" u="none" strike="noStrike">
                        <a:effectLst/>
                        <a:latin typeface="Arial" panose="020B0604020202020204" pitchFamily="34" charset="0"/>
                      </a:endParaRPr>
                    </a:p>
                  </a:txBody>
                  <a:tcPr marL="9525" marR="9525" marT="9525" marB="0" anchor="b">
                    <a:lnL>
                      <a:noFill/>
                    </a:lnL>
                    <a:lnR>
                      <a:noFill/>
                    </a:lnR>
                    <a:lnT>
                      <a:noFill/>
                    </a:lnT>
                    <a:lnB>
                      <a:noFill/>
                    </a:lnB>
                  </a:tcPr>
                </a:tc>
                <a:tc>
                  <a:txBody>
                    <a:bodyPr/>
                    <a:lstStyle/>
                    <a:p>
                      <a:pPr algn="ctr" fontAlgn="b"/>
                      <a:r>
                        <a:rPr lang="en-US" sz="1600" b="0" i="0" u="none" strike="noStrike">
                          <a:effectLst/>
                          <a:latin typeface="Arial" panose="020B0604020202020204" pitchFamily="34" charset="0"/>
                        </a:rPr>
                        <a:t>Draft Budget</a:t>
                      </a:r>
                    </a:p>
                  </a:txBody>
                  <a:tcPr marL="9525" marR="9525" marT="9525" marB="0" anchor="b">
                    <a:lnL>
                      <a:noFill/>
                    </a:lnL>
                    <a:lnR>
                      <a:noFill/>
                    </a:lnR>
                    <a:lnT>
                      <a:noFill/>
                    </a:lnT>
                    <a:lnB>
                      <a:noFill/>
                    </a:lnB>
                  </a:tcPr>
                </a:tc>
                <a:tc>
                  <a:txBody>
                    <a:bodyPr/>
                    <a:lstStyle/>
                    <a:p>
                      <a:pPr algn="ctr" fontAlgn="b"/>
                      <a:r>
                        <a:rPr lang="en-US" sz="1600" b="0" i="0" u="none" strike="noStrike" dirty="0">
                          <a:effectLst/>
                          <a:latin typeface="Arial" panose="020B0604020202020204" pitchFamily="34" charset="0"/>
                        </a:rPr>
                        <a:t>Draft Budget</a:t>
                      </a:r>
                    </a:p>
                  </a:txBody>
                  <a:tcPr marL="9525" marR="9525" marT="9525" marB="0" anchor="b">
                    <a:lnL>
                      <a:noFill/>
                    </a:lnL>
                    <a:lnR>
                      <a:noFill/>
                    </a:lnR>
                    <a:lnT>
                      <a:noFill/>
                    </a:lnT>
                    <a:lnB>
                      <a:noFill/>
                    </a:lnB>
                  </a:tcPr>
                </a:tc>
                <a:tc>
                  <a:txBody>
                    <a:bodyPr/>
                    <a:lstStyle/>
                    <a:p>
                      <a:pPr algn="ctr" fontAlgn="b"/>
                      <a:r>
                        <a:rPr lang="en-US" sz="1600" b="0" i="0" u="none" strike="noStrike">
                          <a:effectLst/>
                          <a:latin typeface="Arial" panose="020B0604020202020204" pitchFamily="34" charset="0"/>
                        </a:rPr>
                        <a:t>     Final Actual </a:t>
                      </a:r>
                    </a:p>
                  </a:txBody>
                  <a:tcPr marL="9525" marR="9525" marT="9525" marB="0" anchor="b">
                    <a:lnL>
                      <a:noFill/>
                    </a:lnL>
                    <a:lnR>
                      <a:noFill/>
                    </a:lnR>
                    <a:lnT>
                      <a:noFill/>
                    </a:lnT>
                    <a:lnB>
                      <a:noFill/>
                    </a:lnB>
                  </a:tcPr>
                </a:tc>
                <a:extLst>
                  <a:ext uri="{0D108BD9-81ED-4DB2-BD59-A6C34878D82A}">
                    <a16:rowId xmlns:a16="http://schemas.microsoft.com/office/drawing/2014/main" val="967285925"/>
                  </a:ext>
                </a:extLst>
              </a:tr>
              <a:tr h="266442">
                <a:tc>
                  <a:txBody>
                    <a:bodyPr/>
                    <a:lstStyle/>
                    <a:p>
                      <a:pPr algn="l" fontAlgn="b"/>
                      <a:endParaRPr lang="en-US" sz="1600" b="0" i="0" u="none" strike="noStrike">
                        <a:effectLst/>
                        <a:latin typeface="Arial" panose="020B0604020202020204" pitchFamily="34" charset="0"/>
                      </a:endParaRPr>
                    </a:p>
                  </a:txBody>
                  <a:tcPr marL="9525" marR="9525" marT="9525" marB="0" anchor="b">
                    <a:lnL>
                      <a:noFill/>
                    </a:lnL>
                    <a:lnR>
                      <a:noFill/>
                    </a:lnR>
                    <a:lnT>
                      <a:noFill/>
                    </a:lnT>
                    <a:lnB>
                      <a:noFill/>
                    </a:lnB>
                  </a:tcPr>
                </a:tc>
                <a:tc gridSpan="2">
                  <a:txBody>
                    <a:bodyPr/>
                    <a:lstStyle/>
                    <a:p>
                      <a:pPr algn="l" fontAlgn="b"/>
                      <a:r>
                        <a:rPr lang="en-US" sz="1600" b="0" i="0" u="none" strike="noStrike">
                          <a:effectLst/>
                          <a:latin typeface="Arial" panose="020B0604020202020204" pitchFamily="34" charset="0"/>
                        </a:rPr>
                        <a:t>2.11 - Registrations</a:t>
                      </a:r>
                    </a:p>
                  </a:txBody>
                  <a:tcPr marL="9525" marR="9525" marT="9525" marB="0" anchor="b">
                    <a:lnL>
                      <a:noFill/>
                    </a:lnL>
                    <a:lnR>
                      <a:noFill/>
                    </a:lnR>
                    <a:lnT>
                      <a:noFill/>
                    </a:lnT>
                    <a:lnB>
                      <a:noFill/>
                    </a:lnB>
                  </a:tcPr>
                </a:tc>
                <a:tc hMerge="1">
                  <a:txBody>
                    <a:bodyPr/>
                    <a:lstStyle/>
                    <a:p>
                      <a:endParaRPr lang="en-US"/>
                    </a:p>
                  </a:txBody>
                  <a:tcPr/>
                </a:tc>
                <a:tc>
                  <a:txBody>
                    <a:bodyPr/>
                    <a:lstStyle/>
                    <a:p>
                      <a:pPr algn="r" fontAlgn="b"/>
                      <a:r>
                        <a:rPr lang="en-US" sz="1600" b="0" i="0" u="none" strike="noStrike" dirty="0">
                          <a:effectLst/>
                          <a:latin typeface="Arial" panose="020B0604020202020204" pitchFamily="34" charset="0"/>
                        </a:rPr>
                        <a:t>$179,500 </a:t>
                      </a:r>
                    </a:p>
                  </a:txBody>
                  <a:tcPr marL="9525" marR="9525" marT="9525" marB="0" anchor="b">
                    <a:lnL>
                      <a:noFill/>
                    </a:lnL>
                    <a:lnR>
                      <a:noFill/>
                    </a:lnR>
                    <a:lnT>
                      <a:noFill/>
                    </a:lnT>
                    <a:lnB>
                      <a:noFill/>
                    </a:lnB>
                  </a:tcPr>
                </a:tc>
                <a:tc>
                  <a:txBody>
                    <a:bodyPr/>
                    <a:lstStyle/>
                    <a:p>
                      <a:pPr algn="r" fontAlgn="b"/>
                      <a:r>
                        <a:rPr lang="en-US" sz="1600" b="0" i="0" u="none" strike="noStrike" dirty="0">
                          <a:effectLst/>
                          <a:latin typeface="Arial" panose="020B0604020202020204" pitchFamily="34" charset="0"/>
                        </a:rPr>
                        <a:t>$290,500 </a:t>
                      </a:r>
                    </a:p>
                  </a:txBody>
                  <a:tcPr marL="9525" marR="9525" marT="9525" marB="0" anchor="b">
                    <a:lnL>
                      <a:noFill/>
                    </a:lnL>
                    <a:lnR>
                      <a:noFill/>
                    </a:lnR>
                    <a:lnT>
                      <a:noFill/>
                    </a:lnT>
                    <a:lnB>
                      <a:noFill/>
                    </a:lnB>
                  </a:tcPr>
                </a:tc>
                <a:tc>
                  <a:txBody>
                    <a:bodyPr/>
                    <a:lstStyle/>
                    <a:p>
                      <a:pPr algn="r" fontAlgn="b"/>
                      <a:r>
                        <a:rPr lang="en-US" sz="1600" b="0" i="0" u="none" strike="noStrike" dirty="0">
                          <a:effectLst/>
                          <a:latin typeface="Arial" panose="020B0604020202020204" pitchFamily="34" charset="0"/>
                        </a:rPr>
                        <a:t>0</a:t>
                      </a:r>
                    </a:p>
                  </a:txBody>
                  <a:tcPr marL="9525" marR="9525" marT="9525" marB="0" anchor="b">
                    <a:lnL>
                      <a:noFill/>
                    </a:lnL>
                    <a:lnR>
                      <a:noFill/>
                    </a:lnR>
                    <a:lnT>
                      <a:noFill/>
                    </a:lnT>
                    <a:lnB>
                      <a:noFill/>
                    </a:lnB>
                  </a:tcPr>
                </a:tc>
                <a:extLst>
                  <a:ext uri="{0D108BD9-81ED-4DB2-BD59-A6C34878D82A}">
                    <a16:rowId xmlns:a16="http://schemas.microsoft.com/office/drawing/2014/main" val="1288226278"/>
                  </a:ext>
                </a:extLst>
              </a:tr>
              <a:tr h="266442">
                <a:tc>
                  <a:txBody>
                    <a:bodyPr/>
                    <a:lstStyle/>
                    <a:p>
                      <a:pPr algn="l" fontAlgn="b"/>
                      <a:endParaRPr lang="en-US" sz="1600" b="0" i="0" u="none" strike="noStrike">
                        <a:effectLst/>
                        <a:latin typeface="Arial" panose="020B0604020202020204" pitchFamily="34" charset="0"/>
                      </a:endParaRPr>
                    </a:p>
                  </a:txBody>
                  <a:tcPr marL="9525" marR="9525" marT="9525" marB="0" anchor="b">
                    <a:lnL>
                      <a:noFill/>
                    </a:lnL>
                    <a:lnR>
                      <a:noFill/>
                    </a:lnR>
                    <a:lnT>
                      <a:noFill/>
                    </a:lnT>
                    <a:lnB>
                      <a:noFill/>
                    </a:lnB>
                  </a:tcPr>
                </a:tc>
                <a:tc gridSpan="2">
                  <a:txBody>
                    <a:bodyPr/>
                    <a:lstStyle/>
                    <a:p>
                      <a:pPr algn="l" fontAlgn="b"/>
                      <a:r>
                        <a:rPr lang="en-US" sz="1600" b="0" i="0" u="none" strike="noStrike">
                          <a:effectLst/>
                          <a:latin typeface="Arial" panose="020B0604020202020204" pitchFamily="34" charset="0"/>
                        </a:rPr>
                        <a:t>2.12 - Hotel Commissions</a:t>
                      </a:r>
                    </a:p>
                  </a:txBody>
                  <a:tcPr marL="9525" marR="9525" marT="9525" marB="0" anchor="b">
                    <a:lnL>
                      <a:noFill/>
                    </a:lnL>
                    <a:lnR>
                      <a:noFill/>
                    </a:lnR>
                    <a:lnT>
                      <a:noFill/>
                    </a:lnT>
                    <a:lnB>
                      <a:noFill/>
                    </a:lnB>
                  </a:tcPr>
                </a:tc>
                <a:tc hMerge="1">
                  <a:txBody>
                    <a:bodyPr/>
                    <a:lstStyle/>
                    <a:p>
                      <a:endParaRPr lang="en-US"/>
                    </a:p>
                  </a:txBody>
                  <a:tcPr/>
                </a:tc>
                <a:tc>
                  <a:txBody>
                    <a:bodyPr/>
                    <a:lstStyle/>
                    <a:p>
                      <a:pPr algn="r" fontAlgn="b"/>
                      <a:r>
                        <a:rPr lang="en-US" sz="1600" b="0" i="0" u="none" strike="noStrike">
                          <a:effectLst/>
                          <a:latin typeface="Arial" panose="020B0604020202020204" pitchFamily="34" charset="0"/>
                        </a:rPr>
                        <a:t>$18,000 </a:t>
                      </a:r>
                    </a:p>
                  </a:txBody>
                  <a:tcPr marL="9525" marR="9525" marT="9525" marB="0" anchor="b">
                    <a:lnL>
                      <a:noFill/>
                    </a:lnL>
                    <a:lnR>
                      <a:noFill/>
                    </a:lnR>
                    <a:lnT>
                      <a:noFill/>
                    </a:lnT>
                    <a:lnB>
                      <a:noFill/>
                    </a:lnB>
                  </a:tcPr>
                </a:tc>
                <a:tc>
                  <a:txBody>
                    <a:bodyPr/>
                    <a:lstStyle/>
                    <a:p>
                      <a:pPr algn="r" fontAlgn="b"/>
                      <a:r>
                        <a:rPr lang="en-US" sz="1600" b="0" i="0" u="none" strike="noStrike" dirty="0">
                          <a:effectLst/>
                          <a:latin typeface="Arial" panose="020B0604020202020204" pitchFamily="34" charset="0"/>
                        </a:rPr>
                        <a:t>$18,000 </a:t>
                      </a:r>
                    </a:p>
                  </a:txBody>
                  <a:tcPr marL="9525" marR="9525" marT="9525" marB="0" anchor="b">
                    <a:lnL>
                      <a:noFill/>
                    </a:lnL>
                    <a:lnR>
                      <a:noFill/>
                    </a:lnR>
                    <a:lnT>
                      <a:noFill/>
                    </a:lnT>
                    <a:lnB>
                      <a:noFill/>
                    </a:lnB>
                  </a:tcPr>
                </a:tc>
                <a:tc>
                  <a:txBody>
                    <a:bodyPr/>
                    <a:lstStyle/>
                    <a:p>
                      <a:pPr algn="r" fontAlgn="b"/>
                      <a:r>
                        <a:rPr lang="en-US" sz="1600" b="0" i="0" u="none" strike="noStrike" dirty="0">
                          <a:effectLst/>
                          <a:latin typeface="Arial" panose="020B0604020202020204" pitchFamily="34" charset="0"/>
                        </a:rPr>
                        <a:t>0</a:t>
                      </a:r>
                    </a:p>
                  </a:txBody>
                  <a:tcPr marL="9525" marR="9525" marT="9525" marB="0" anchor="b">
                    <a:lnL>
                      <a:noFill/>
                    </a:lnL>
                    <a:lnR>
                      <a:noFill/>
                    </a:lnR>
                    <a:lnT>
                      <a:noFill/>
                    </a:lnT>
                    <a:lnB>
                      <a:noFill/>
                    </a:lnB>
                  </a:tcPr>
                </a:tc>
                <a:extLst>
                  <a:ext uri="{0D108BD9-81ED-4DB2-BD59-A6C34878D82A}">
                    <a16:rowId xmlns:a16="http://schemas.microsoft.com/office/drawing/2014/main" val="1474129546"/>
                  </a:ext>
                </a:extLst>
              </a:tr>
              <a:tr h="266442">
                <a:tc>
                  <a:txBody>
                    <a:bodyPr/>
                    <a:lstStyle/>
                    <a:p>
                      <a:pPr algn="l" fontAlgn="b"/>
                      <a:endParaRPr lang="en-US" sz="1600" b="0" i="0" u="none" strike="noStrike">
                        <a:effectLst/>
                        <a:latin typeface="Arial" panose="020B0604020202020204" pitchFamily="34" charset="0"/>
                      </a:endParaRPr>
                    </a:p>
                  </a:txBody>
                  <a:tcPr marL="9525" marR="9525" marT="9525" marB="0" anchor="b">
                    <a:lnL>
                      <a:noFill/>
                    </a:lnL>
                    <a:lnR>
                      <a:noFill/>
                    </a:lnR>
                    <a:lnT>
                      <a:noFill/>
                    </a:lnT>
                    <a:lnB>
                      <a:noFill/>
                    </a:lnB>
                  </a:tcPr>
                </a:tc>
                <a:tc gridSpan="2">
                  <a:txBody>
                    <a:bodyPr/>
                    <a:lstStyle/>
                    <a:p>
                      <a:pPr algn="l" fontAlgn="b"/>
                      <a:r>
                        <a:rPr lang="en-US" sz="1600" b="0" i="0" u="none" strike="noStrike">
                          <a:effectLst/>
                          <a:latin typeface="Arial" panose="020B0604020202020204" pitchFamily="34" charset="0"/>
                        </a:rPr>
                        <a:t>Total – Income</a:t>
                      </a:r>
                    </a:p>
                  </a:txBody>
                  <a:tcPr marL="9525" marR="9525" marT="9525" marB="0" anchor="b">
                    <a:lnL>
                      <a:noFill/>
                    </a:lnL>
                    <a:lnR>
                      <a:noFill/>
                    </a:lnR>
                    <a:lnT>
                      <a:noFill/>
                    </a:lnT>
                    <a:lnB>
                      <a:noFill/>
                    </a:lnB>
                  </a:tcPr>
                </a:tc>
                <a:tc hMerge="1">
                  <a:txBody>
                    <a:bodyPr/>
                    <a:lstStyle/>
                    <a:p>
                      <a:endParaRPr lang="en-US"/>
                    </a:p>
                  </a:txBody>
                  <a:tcPr/>
                </a:tc>
                <a:tc>
                  <a:txBody>
                    <a:bodyPr/>
                    <a:lstStyle/>
                    <a:p>
                      <a:pPr algn="r" fontAlgn="b"/>
                      <a:r>
                        <a:rPr lang="en-US" sz="1600" b="0" i="0" u="none" strike="noStrike">
                          <a:effectLst/>
                          <a:latin typeface="Arial" panose="020B0604020202020204" pitchFamily="34" charset="0"/>
                        </a:rPr>
                        <a:t>$197,500 </a:t>
                      </a:r>
                    </a:p>
                  </a:txBody>
                  <a:tcPr marL="9525" marR="9525" marT="9525" marB="0" anchor="b">
                    <a:lnL>
                      <a:noFill/>
                    </a:lnL>
                    <a:lnR>
                      <a:noFill/>
                    </a:lnR>
                    <a:lnT>
                      <a:noFill/>
                    </a:lnT>
                    <a:lnB>
                      <a:noFill/>
                    </a:lnB>
                  </a:tcPr>
                </a:tc>
                <a:tc>
                  <a:txBody>
                    <a:bodyPr/>
                    <a:lstStyle/>
                    <a:p>
                      <a:pPr algn="r" fontAlgn="b"/>
                      <a:r>
                        <a:rPr lang="en-US" sz="1600" b="0" i="0" u="none" strike="noStrike" dirty="0">
                          <a:effectLst/>
                          <a:latin typeface="Arial" panose="020B0604020202020204" pitchFamily="34" charset="0"/>
                        </a:rPr>
                        <a:t>$308,500 </a:t>
                      </a:r>
                    </a:p>
                  </a:txBody>
                  <a:tcPr marL="9525" marR="9525" marT="9525" marB="0" anchor="b">
                    <a:lnL>
                      <a:noFill/>
                    </a:lnL>
                    <a:lnR>
                      <a:noFill/>
                    </a:lnR>
                    <a:lnT>
                      <a:noFill/>
                    </a:lnT>
                    <a:lnB>
                      <a:noFill/>
                    </a:lnB>
                  </a:tcPr>
                </a:tc>
                <a:tc>
                  <a:txBody>
                    <a:bodyPr/>
                    <a:lstStyle/>
                    <a:p>
                      <a:pPr algn="r" fontAlgn="b"/>
                      <a:r>
                        <a:rPr lang="en-US" sz="1600" b="0" i="0" u="none" strike="noStrike" dirty="0">
                          <a:effectLst/>
                          <a:latin typeface="Arial" panose="020B0604020202020204" pitchFamily="34" charset="0"/>
                        </a:rPr>
                        <a:t>0</a:t>
                      </a:r>
                    </a:p>
                  </a:txBody>
                  <a:tcPr marL="9525" marR="9525" marT="9525" marB="0" anchor="b">
                    <a:lnL>
                      <a:noFill/>
                    </a:lnL>
                    <a:lnR>
                      <a:noFill/>
                    </a:lnR>
                    <a:lnT>
                      <a:noFill/>
                    </a:lnT>
                    <a:lnB>
                      <a:noFill/>
                    </a:lnB>
                  </a:tcPr>
                </a:tc>
                <a:extLst>
                  <a:ext uri="{0D108BD9-81ED-4DB2-BD59-A6C34878D82A}">
                    <a16:rowId xmlns:a16="http://schemas.microsoft.com/office/drawing/2014/main" val="2713446833"/>
                  </a:ext>
                </a:extLst>
              </a:tr>
              <a:tr h="266442">
                <a:tc gridSpan="2">
                  <a:txBody>
                    <a:bodyPr/>
                    <a:lstStyle/>
                    <a:p>
                      <a:pPr algn="l" fontAlgn="b"/>
                      <a:r>
                        <a:rPr lang="en-US" sz="1600" b="0" i="0" u="none" strike="noStrike">
                          <a:effectLst/>
                          <a:latin typeface="Arial" panose="020B0604020202020204" pitchFamily="34" charset="0"/>
                        </a:rPr>
                        <a:t>Expense</a:t>
                      </a:r>
                    </a:p>
                  </a:txBody>
                  <a:tcPr marL="9525" marR="9525" marT="9525" marB="0" anchor="b">
                    <a:lnL>
                      <a:noFill/>
                    </a:lnL>
                    <a:lnR>
                      <a:noFill/>
                    </a:lnR>
                    <a:lnT>
                      <a:noFill/>
                    </a:lnT>
                    <a:lnB>
                      <a:noFill/>
                    </a:lnB>
                  </a:tcPr>
                </a:tc>
                <a:tc hMerge="1">
                  <a:txBody>
                    <a:bodyPr/>
                    <a:lstStyle/>
                    <a:p>
                      <a:endParaRPr lang="en-US"/>
                    </a:p>
                  </a:txBody>
                  <a:tcPr/>
                </a:tc>
                <a:tc>
                  <a:txBody>
                    <a:bodyPr/>
                    <a:lstStyle/>
                    <a:p>
                      <a:pPr algn="l" fontAlgn="b"/>
                      <a:endParaRPr lang="en-US" sz="1600" b="0" i="0" u="none" strike="noStrike">
                        <a:effectLst/>
                        <a:latin typeface="Arial" panose="020B0604020202020204" pitchFamily="34" charset="0"/>
                      </a:endParaRPr>
                    </a:p>
                  </a:txBody>
                  <a:tcPr marL="9525" marR="9525" marT="9525" marB="0" anchor="b">
                    <a:lnL>
                      <a:noFill/>
                    </a:lnL>
                    <a:lnR>
                      <a:noFill/>
                    </a:lnR>
                    <a:lnT>
                      <a:noFill/>
                    </a:lnT>
                    <a:lnB>
                      <a:noFill/>
                    </a:lnB>
                  </a:tcPr>
                </a:tc>
                <a:tc>
                  <a:txBody>
                    <a:bodyPr/>
                    <a:lstStyle/>
                    <a:p>
                      <a:pPr algn="r" fontAlgn="b"/>
                      <a:endParaRPr lang="en-US" sz="1600" b="0" i="0" u="none" strike="noStrike">
                        <a:effectLst/>
                        <a:latin typeface="Arial" panose="020B0604020202020204" pitchFamily="34" charset="0"/>
                      </a:endParaRPr>
                    </a:p>
                  </a:txBody>
                  <a:tcPr marL="9525" marR="9525" marT="9525" marB="0" anchor="b">
                    <a:lnL>
                      <a:noFill/>
                    </a:lnL>
                    <a:lnR>
                      <a:noFill/>
                    </a:lnR>
                    <a:lnT>
                      <a:noFill/>
                    </a:lnT>
                    <a:lnB>
                      <a:noFill/>
                    </a:lnB>
                  </a:tcPr>
                </a:tc>
                <a:tc>
                  <a:txBody>
                    <a:bodyPr/>
                    <a:lstStyle/>
                    <a:p>
                      <a:pPr algn="r" fontAlgn="b"/>
                      <a:endParaRPr lang="en-US" sz="1600" b="0" i="0" u="none" strike="noStrike" dirty="0">
                        <a:effectLst/>
                        <a:latin typeface="Arial" panose="020B0604020202020204" pitchFamily="34" charset="0"/>
                      </a:endParaRPr>
                    </a:p>
                  </a:txBody>
                  <a:tcPr marL="9525" marR="9525" marT="9525" marB="0" anchor="b">
                    <a:lnL>
                      <a:noFill/>
                    </a:lnL>
                    <a:lnR>
                      <a:noFill/>
                    </a:lnR>
                    <a:lnT>
                      <a:noFill/>
                    </a:lnT>
                    <a:lnB>
                      <a:noFill/>
                    </a:lnB>
                  </a:tcPr>
                </a:tc>
                <a:tc>
                  <a:txBody>
                    <a:bodyPr/>
                    <a:lstStyle/>
                    <a:p>
                      <a:pPr algn="r" fontAlgn="b"/>
                      <a:endParaRPr lang="en-US" sz="1600" b="0" i="0" u="none" strike="noStrike" dirty="0">
                        <a:effectLst/>
                        <a:latin typeface="Arial" panose="020B060402020202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506928041"/>
                  </a:ext>
                </a:extLst>
              </a:tr>
              <a:tr h="266442">
                <a:tc>
                  <a:txBody>
                    <a:bodyPr/>
                    <a:lstStyle/>
                    <a:p>
                      <a:pPr algn="l" fontAlgn="b"/>
                      <a:endParaRPr lang="en-US" sz="1600" b="0" i="0" u="none" strike="noStrike">
                        <a:effectLst/>
                        <a:latin typeface="Arial" panose="020B0604020202020204" pitchFamily="34" charset="0"/>
                      </a:endParaRPr>
                    </a:p>
                  </a:txBody>
                  <a:tcPr marL="9525" marR="9525" marT="9525" marB="0" anchor="b">
                    <a:lnL>
                      <a:noFill/>
                    </a:lnL>
                    <a:lnR>
                      <a:noFill/>
                    </a:lnR>
                    <a:lnT>
                      <a:noFill/>
                    </a:lnT>
                    <a:lnB>
                      <a:noFill/>
                    </a:lnB>
                  </a:tcPr>
                </a:tc>
                <a:tc gridSpan="2">
                  <a:txBody>
                    <a:bodyPr/>
                    <a:lstStyle/>
                    <a:p>
                      <a:pPr algn="l" fontAlgn="b"/>
                      <a:r>
                        <a:rPr lang="en-US" sz="1600" b="0" i="0" u="none" strike="noStrike">
                          <a:effectLst/>
                          <a:latin typeface="Arial" panose="020B0604020202020204" pitchFamily="34" charset="0"/>
                        </a:rPr>
                        <a:t>4.111 - Deposit</a:t>
                      </a:r>
                    </a:p>
                  </a:txBody>
                  <a:tcPr marL="9525" marR="9525" marT="9525" marB="0" anchor="b">
                    <a:lnL>
                      <a:noFill/>
                    </a:lnL>
                    <a:lnR>
                      <a:noFill/>
                    </a:lnR>
                    <a:lnT>
                      <a:noFill/>
                    </a:lnT>
                    <a:lnB>
                      <a:noFill/>
                    </a:lnB>
                  </a:tcPr>
                </a:tc>
                <a:tc hMerge="1">
                  <a:txBody>
                    <a:bodyPr/>
                    <a:lstStyle/>
                    <a:p>
                      <a:endParaRPr lang="en-US"/>
                    </a:p>
                  </a:txBody>
                  <a:tcPr/>
                </a:tc>
                <a:tc>
                  <a:txBody>
                    <a:bodyPr/>
                    <a:lstStyle/>
                    <a:p>
                      <a:pPr algn="r" fontAlgn="b"/>
                      <a:r>
                        <a:rPr lang="en-US" sz="1600" b="0" i="0" u="none" strike="noStrike">
                          <a:effectLst/>
                          <a:latin typeface="Arial" panose="020B0604020202020204" pitchFamily="34" charset="0"/>
                        </a:rPr>
                        <a:t>$59,800 </a:t>
                      </a:r>
                    </a:p>
                  </a:txBody>
                  <a:tcPr marL="9525" marR="9525" marT="9525" marB="0" anchor="b">
                    <a:lnL>
                      <a:noFill/>
                    </a:lnL>
                    <a:lnR>
                      <a:noFill/>
                    </a:lnR>
                    <a:lnT>
                      <a:noFill/>
                    </a:lnT>
                    <a:lnB>
                      <a:noFill/>
                    </a:lnB>
                  </a:tcPr>
                </a:tc>
                <a:tc>
                  <a:txBody>
                    <a:bodyPr/>
                    <a:lstStyle/>
                    <a:p>
                      <a:pPr algn="r" fontAlgn="b"/>
                      <a:r>
                        <a:rPr lang="en-US" sz="1600" b="0" i="0" u="none" strike="noStrike" dirty="0">
                          <a:effectLst/>
                          <a:latin typeface="Arial" panose="020B0604020202020204" pitchFamily="34" charset="0"/>
                        </a:rPr>
                        <a:t>$59,800 </a:t>
                      </a:r>
                    </a:p>
                  </a:txBody>
                  <a:tcPr marL="9525" marR="9525" marT="9525" marB="0" anchor="b">
                    <a:lnL>
                      <a:noFill/>
                    </a:lnL>
                    <a:lnR>
                      <a:noFill/>
                    </a:lnR>
                    <a:lnT>
                      <a:noFill/>
                    </a:lnT>
                    <a:lnB>
                      <a:noFill/>
                    </a:lnB>
                  </a:tcPr>
                </a:tc>
                <a:tc>
                  <a:txBody>
                    <a:bodyPr/>
                    <a:lstStyle/>
                    <a:p>
                      <a:pPr algn="r" fontAlgn="b"/>
                      <a:r>
                        <a:rPr lang="en-US" sz="1600" b="0" i="0" u="none" strike="noStrike" dirty="0">
                          <a:effectLst/>
                          <a:latin typeface="Arial" panose="020B0604020202020204" pitchFamily="34" charset="0"/>
                        </a:rPr>
                        <a:t>-35.00</a:t>
                      </a:r>
                    </a:p>
                  </a:txBody>
                  <a:tcPr marL="9525" marR="9525" marT="9525" marB="0" anchor="b">
                    <a:lnL>
                      <a:noFill/>
                    </a:lnL>
                    <a:lnR>
                      <a:noFill/>
                    </a:lnR>
                    <a:lnT>
                      <a:noFill/>
                    </a:lnT>
                    <a:lnB>
                      <a:noFill/>
                    </a:lnB>
                  </a:tcPr>
                </a:tc>
                <a:extLst>
                  <a:ext uri="{0D108BD9-81ED-4DB2-BD59-A6C34878D82A}">
                    <a16:rowId xmlns:a16="http://schemas.microsoft.com/office/drawing/2014/main" val="4057417867"/>
                  </a:ext>
                </a:extLst>
              </a:tr>
              <a:tr h="266442">
                <a:tc>
                  <a:txBody>
                    <a:bodyPr/>
                    <a:lstStyle/>
                    <a:p>
                      <a:pPr algn="l" fontAlgn="b"/>
                      <a:endParaRPr lang="en-US" sz="1600" b="0" i="0" u="none" strike="noStrike">
                        <a:effectLst/>
                        <a:latin typeface="Arial" panose="020B0604020202020204" pitchFamily="34" charset="0"/>
                      </a:endParaRPr>
                    </a:p>
                  </a:txBody>
                  <a:tcPr marL="9525" marR="9525" marT="9525" marB="0" anchor="b">
                    <a:lnL>
                      <a:noFill/>
                    </a:lnL>
                    <a:lnR>
                      <a:noFill/>
                    </a:lnR>
                    <a:lnT>
                      <a:noFill/>
                    </a:lnT>
                    <a:lnB>
                      <a:noFill/>
                    </a:lnB>
                  </a:tcPr>
                </a:tc>
                <a:tc gridSpan="2">
                  <a:txBody>
                    <a:bodyPr/>
                    <a:lstStyle/>
                    <a:p>
                      <a:pPr algn="l" fontAlgn="b"/>
                      <a:r>
                        <a:rPr lang="en-US" sz="1600" b="0" i="0" u="none" strike="noStrike">
                          <a:effectLst/>
                          <a:latin typeface="Arial" panose="020B0604020202020204" pitchFamily="34" charset="0"/>
                        </a:rPr>
                        <a:t>4.113 – Venue</a:t>
                      </a:r>
                    </a:p>
                  </a:txBody>
                  <a:tcPr marL="9525" marR="9525" marT="9525" marB="0" anchor="b">
                    <a:lnL>
                      <a:noFill/>
                    </a:lnL>
                    <a:lnR>
                      <a:noFill/>
                    </a:lnR>
                    <a:lnT>
                      <a:noFill/>
                    </a:lnT>
                    <a:lnB>
                      <a:noFill/>
                    </a:lnB>
                  </a:tcPr>
                </a:tc>
                <a:tc hMerge="1">
                  <a:txBody>
                    <a:bodyPr/>
                    <a:lstStyle/>
                    <a:p>
                      <a:endParaRPr lang="en-US"/>
                    </a:p>
                  </a:txBody>
                  <a:tcPr/>
                </a:tc>
                <a:tc>
                  <a:txBody>
                    <a:bodyPr/>
                    <a:lstStyle/>
                    <a:p>
                      <a:pPr algn="r" fontAlgn="b"/>
                      <a:r>
                        <a:rPr lang="en-US" sz="1600" b="0" i="0" u="none" strike="noStrike">
                          <a:effectLst/>
                          <a:latin typeface="Arial" panose="020B0604020202020204" pitchFamily="34" charset="0"/>
                        </a:rPr>
                        <a:t>$59,800 </a:t>
                      </a:r>
                    </a:p>
                  </a:txBody>
                  <a:tcPr marL="9525" marR="9525" marT="9525" marB="0" anchor="b">
                    <a:lnL>
                      <a:noFill/>
                    </a:lnL>
                    <a:lnR>
                      <a:noFill/>
                    </a:lnR>
                    <a:lnT>
                      <a:noFill/>
                    </a:lnT>
                    <a:lnB>
                      <a:noFill/>
                    </a:lnB>
                  </a:tcPr>
                </a:tc>
                <a:tc>
                  <a:txBody>
                    <a:bodyPr/>
                    <a:lstStyle/>
                    <a:p>
                      <a:pPr algn="r" fontAlgn="b"/>
                      <a:r>
                        <a:rPr lang="en-US" sz="1600" b="0" i="0" u="none" strike="noStrike" dirty="0">
                          <a:effectLst/>
                          <a:latin typeface="Arial" panose="020B0604020202020204" pitchFamily="34" charset="0"/>
                        </a:rPr>
                        <a:t>$59,800 </a:t>
                      </a:r>
                    </a:p>
                  </a:txBody>
                  <a:tcPr marL="9525" marR="9525" marT="9525" marB="0" anchor="b">
                    <a:lnL>
                      <a:noFill/>
                    </a:lnL>
                    <a:lnR>
                      <a:noFill/>
                    </a:lnR>
                    <a:lnT>
                      <a:noFill/>
                    </a:lnT>
                    <a:lnB>
                      <a:noFill/>
                    </a:lnB>
                  </a:tcPr>
                </a:tc>
                <a:tc>
                  <a:txBody>
                    <a:bodyPr/>
                    <a:lstStyle/>
                    <a:p>
                      <a:pPr algn="r" fontAlgn="b"/>
                      <a:r>
                        <a:rPr lang="en-US" sz="1600" b="0" i="0" u="none" strike="noStrike" dirty="0">
                          <a:effectLst/>
                          <a:latin typeface="Arial" panose="020B0604020202020204" pitchFamily="34" charset="0"/>
                        </a:rPr>
                        <a:t>0</a:t>
                      </a:r>
                    </a:p>
                  </a:txBody>
                  <a:tcPr marL="9525" marR="9525" marT="9525" marB="0" anchor="b">
                    <a:lnL>
                      <a:noFill/>
                    </a:lnL>
                    <a:lnR>
                      <a:noFill/>
                    </a:lnR>
                    <a:lnT>
                      <a:noFill/>
                    </a:lnT>
                    <a:lnB>
                      <a:noFill/>
                    </a:lnB>
                  </a:tcPr>
                </a:tc>
                <a:extLst>
                  <a:ext uri="{0D108BD9-81ED-4DB2-BD59-A6C34878D82A}">
                    <a16:rowId xmlns:a16="http://schemas.microsoft.com/office/drawing/2014/main" val="1451740267"/>
                  </a:ext>
                </a:extLst>
              </a:tr>
              <a:tr h="266442">
                <a:tc>
                  <a:txBody>
                    <a:bodyPr/>
                    <a:lstStyle/>
                    <a:p>
                      <a:pPr algn="l" fontAlgn="b"/>
                      <a:endParaRPr lang="en-US" sz="1600" b="0" i="0" u="none" strike="noStrike">
                        <a:effectLst/>
                        <a:latin typeface="Arial" panose="020B0604020202020204" pitchFamily="34" charset="0"/>
                      </a:endParaRPr>
                    </a:p>
                  </a:txBody>
                  <a:tcPr marL="9525" marR="9525" marT="9525" marB="0" anchor="b">
                    <a:lnL>
                      <a:noFill/>
                    </a:lnL>
                    <a:lnR>
                      <a:noFill/>
                    </a:lnR>
                    <a:lnT>
                      <a:noFill/>
                    </a:lnT>
                    <a:lnB>
                      <a:noFill/>
                    </a:lnB>
                  </a:tcPr>
                </a:tc>
                <a:tc gridSpan="2">
                  <a:txBody>
                    <a:bodyPr/>
                    <a:lstStyle/>
                    <a:p>
                      <a:pPr algn="l" fontAlgn="b"/>
                      <a:r>
                        <a:rPr lang="en-US" sz="1600" b="0" i="0" u="none" strike="noStrike">
                          <a:effectLst/>
                          <a:latin typeface="Arial" panose="020B0604020202020204" pitchFamily="34" charset="0"/>
                        </a:rPr>
                        <a:t>4.12 - Financial Fees</a:t>
                      </a:r>
                    </a:p>
                  </a:txBody>
                  <a:tcPr marL="9525" marR="9525" marT="9525" marB="0" anchor="b">
                    <a:lnL>
                      <a:noFill/>
                    </a:lnL>
                    <a:lnR>
                      <a:noFill/>
                    </a:lnR>
                    <a:lnT>
                      <a:noFill/>
                    </a:lnT>
                    <a:lnB>
                      <a:noFill/>
                    </a:lnB>
                  </a:tcPr>
                </a:tc>
                <a:tc hMerge="1">
                  <a:txBody>
                    <a:bodyPr/>
                    <a:lstStyle/>
                    <a:p>
                      <a:endParaRPr lang="en-US"/>
                    </a:p>
                  </a:txBody>
                  <a:tcPr/>
                </a:tc>
                <a:tc>
                  <a:txBody>
                    <a:bodyPr/>
                    <a:lstStyle/>
                    <a:p>
                      <a:pPr algn="r" fontAlgn="b"/>
                      <a:r>
                        <a:rPr lang="en-US" sz="1600" b="0" i="0" u="none" strike="noStrike">
                          <a:effectLst/>
                          <a:latin typeface="Arial" panose="020B0604020202020204" pitchFamily="34" charset="0"/>
                        </a:rPr>
                        <a:t>$9,315 </a:t>
                      </a:r>
                    </a:p>
                  </a:txBody>
                  <a:tcPr marL="9525" marR="9525" marT="9525" marB="0" anchor="b">
                    <a:lnL>
                      <a:noFill/>
                    </a:lnL>
                    <a:lnR>
                      <a:noFill/>
                    </a:lnR>
                    <a:lnT>
                      <a:noFill/>
                    </a:lnT>
                    <a:lnB>
                      <a:noFill/>
                    </a:lnB>
                  </a:tcPr>
                </a:tc>
                <a:tc>
                  <a:txBody>
                    <a:bodyPr/>
                    <a:lstStyle/>
                    <a:p>
                      <a:pPr algn="r" fontAlgn="b"/>
                      <a:r>
                        <a:rPr lang="en-US" sz="1600" b="0" i="0" u="none" strike="noStrike">
                          <a:effectLst/>
                          <a:latin typeface="Arial" panose="020B0604020202020204" pitchFamily="34" charset="0"/>
                        </a:rPr>
                        <a:t>$9,315 </a:t>
                      </a:r>
                    </a:p>
                  </a:txBody>
                  <a:tcPr marL="9525" marR="9525" marT="9525" marB="0" anchor="b">
                    <a:lnL>
                      <a:noFill/>
                    </a:lnL>
                    <a:lnR>
                      <a:noFill/>
                    </a:lnR>
                    <a:lnT>
                      <a:noFill/>
                    </a:lnT>
                    <a:lnB>
                      <a:noFill/>
                    </a:lnB>
                  </a:tcPr>
                </a:tc>
                <a:tc>
                  <a:txBody>
                    <a:bodyPr/>
                    <a:lstStyle/>
                    <a:p>
                      <a:pPr algn="r" fontAlgn="b"/>
                      <a:r>
                        <a:rPr lang="en-US" sz="1600" b="0" i="0" u="none" strike="noStrike" dirty="0">
                          <a:effectLst/>
                          <a:latin typeface="Arial" panose="020B0604020202020204" pitchFamily="34" charset="0"/>
                        </a:rPr>
                        <a:t>0</a:t>
                      </a:r>
                    </a:p>
                  </a:txBody>
                  <a:tcPr marL="9525" marR="9525" marT="9525" marB="0" anchor="b">
                    <a:lnL>
                      <a:noFill/>
                    </a:lnL>
                    <a:lnR>
                      <a:noFill/>
                    </a:lnR>
                    <a:lnT>
                      <a:noFill/>
                    </a:lnT>
                    <a:lnB>
                      <a:noFill/>
                    </a:lnB>
                  </a:tcPr>
                </a:tc>
                <a:extLst>
                  <a:ext uri="{0D108BD9-81ED-4DB2-BD59-A6C34878D82A}">
                    <a16:rowId xmlns:a16="http://schemas.microsoft.com/office/drawing/2014/main" val="3157727803"/>
                  </a:ext>
                </a:extLst>
              </a:tr>
              <a:tr h="266442">
                <a:tc>
                  <a:txBody>
                    <a:bodyPr/>
                    <a:lstStyle/>
                    <a:p>
                      <a:pPr algn="l" fontAlgn="b"/>
                      <a:endParaRPr lang="en-US" sz="1600" b="0" i="0" u="none" strike="noStrike">
                        <a:effectLst/>
                        <a:latin typeface="Arial" panose="020B0604020202020204" pitchFamily="34" charset="0"/>
                      </a:endParaRPr>
                    </a:p>
                  </a:txBody>
                  <a:tcPr marL="9525" marR="9525" marT="9525" marB="0" anchor="b">
                    <a:lnL>
                      <a:noFill/>
                    </a:lnL>
                    <a:lnR>
                      <a:noFill/>
                    </a:lnR>
                    <a:lnT>
                      <a:noFill/>
                    </a:lnT>
                    <a:lnB>
                      <a:noFill/>
                    </a:lnB>
                  </a:tcPr>
                </a:tc>
                <a:tc gridSpan="2">
                  <a:txBody>
                    <a:bodyPr/>
                    <a:lstStyle/>
                    <a:p>
                      <a:pPr algn="l" fontAlgn="b"/>
                      <a:r>
                        <a:rPr lang="en-US" sz="1600" b="0" i="0" u="none" strike="noStrike">
                          <a:effectLst/>
                          <a:latin typeface="Arial" panose="020B0604020202020204" pitchFamily="34" charset="0"/>
                        </a:rPr>
                        <a:t>4.13 – Meeting Planner</a:t>
                      </a:r>
                    </a:p>
                  </a:txBody>
                  <a:tcPr marL="9525" marR="9525" marT="9525" marB="0" anchor="b">
                    <a:lnL>
                      <a:noFill/>
                    </a:lnL>
                    <a:lnR>
                      <a:noFill/>
                    </a:lnR>
                    <a:lnT>
                      <a:noFill/>
                    </a:lnT>
                    <a:lnB>
                      <a:noFill/>
                    </a:lnB>
                  </a:tcPr>
                </a:tc>
                <a:tc hMerge="1">
                  <a:txBody>
                    <a:bodyPr/>
                    <a:lstStyle/>
                    <a:p>
                      <a:endParaRPr lang="en-US"/>
                    </a:p>
                  </a:txBody>
                  <a:tcPr/>
                </a:tc>
                <a:tc>
                  <a:txBody>
                    <a:bodyPr/>
                    <a:lstStyle/>
                    <a:p>
                      <a:pPr algn="r" fontAlgn="b"/>
                      <a:r>
                        <a:rPr lang="en-US" sz="1600" b="0" i="0" u="none" strike="noStrike">
                          <a:effectLst/>
                          <a:latin typeface="Arial" panose="020B0604020202020204" pitchFamily="34" charset="0"/>
                        </a:rPr>
                        <a:t>$33,560 </a:t>
                      </a:r>
                    </a:p>
                  </a:txBody>
                  <a:tcPr marL="9525" marR="9525" marT="9525" marB="0" anchor="b">
                    <a:lnL>
                      <a:noFill/>
                    </a:lnL>
                    <a:lnR>
                      <a:noFill/>
                    </a:lnR>
                    <a:lnT>
                      <a:noFill/>
                    </a:lnT>
                    <a:lnB>
                      <a:noFill/>
                    </a:lnB>
                  </a:tcPr>
                </a:tc>
                <a:tc>
                  <a:txBody>
                    <a:bodyPr/>
                    <a:lstStyle/>
                    <a:p>
                      <a:pPr algn="r" fontAlgn="b"/>
                      <a:r>
                        <a:rPr lang="en-US" sz="1600" b="0" i="0" u="none" strike="noStrike" dirty="0">
                          <a:effectLst/>
                          <a:latin typeface="Arial" panose="020B0604020202020204" pitchFamily="34" charset="0"/>
                        </a:rPr>
                        <a:t>$40,760 </a:t>
                      </a:r>
                    </a:p>
                  </a:txBody>
                  <a:tcPr marL="9525" marR="9525" marT="9525" marB="0" anchor="b">
                    <a:lnL>
                      <a:noFill/>
                    </a:lnL>
                    <a:lnR>
                      <a:noFill/>
                    </a:lnR>
                    <a:lnT>
                      <a:noFill/>
                    </a:lnT>
                    <a:lnB>
                      <a:noFill/>
                    </a:lnB>
                  </a:tcPr>
                </a:tc>
                <a:tc>
                  <a:txBody>
                    <a:bodyPr/>
                    <a:lstStyle/>
                    <a:p>
                      <a:pPr algn="r" fontAlgn="b"/>
                      <a:r>
                        <a:rPr lang="en-US" sz="1600" b="0" i="0" u="none" strike="noStrike">
                          <a:effectLst/>
                          <a:latin typeface="Arial" panose="020B0604020202020204" pitchFamily="34" charset="0"/>
                        </a:rPr>
                        <a:t>6,785.00</a:t>
                      </a:r>
                    </a:p>
                  </a:txBody>
                  <a:tcPr marL="9525" marR="9525" marT="9525" marB="0" anchor="b">
                    <a:lnL>
                      <a:noFill/>
                    </a:lnL>
                    <a:lnR>
                      <a:noFill/>
                    </a:lnR>
                    <a:lnT>
                      <a:noFill/>
                    </a:lnT>
                    <a:lnB>
                      <a:noFill/>
                    </a:lnB>
                  </a:tcPr>
                </a:tc>
                <a:extLst>
                  <a:ext uri="{0D108BD9-81ED-4DB2-BD59-A6C34878D82A}">
                    <a16:rowId xmlns:a16="http://schemas.microsoft.com/office/drawing/2014/main" val="3345653787"/>
                  </a:ext>
                </a:extLst>
              </a:tr>
              <a:tr h="266442">
                <a:tc>
                  <a:txBody>
                    <a:bodyPr/>
                    <a:lstStyle/>
                    <a:p>
                      <a:pPr algn="l" fontAlgn="b"/>
                      <a:endParaRPr lang="en-US" sz="1600" b="0" i="0" u="none" strike="noStrike">
                        <a:effectLst/>
                        <a:latin typeface="Arial" panose="020B0604020202020204" pitchFamily="34" charset="0"/>
                      </a:endParaRPr>
                    </a:p>
                  </a:txBody>
                  <a:tcPr marL="9525" marR="9525" marT="9525" marB="0" anchor="b">
                    <a:lnL>
                      <a:noFill/>
                    </a:lnL>
                    <a:lnR>
                      <a:noFill/>
                    </a:lnR>
                    <a:lnT>
                      <a:noFill/>
                    </a:lnT>
                    <a:lnB>
                      <a:noFill/>
                    </a:lnB>
                  </a:tcPr>
                </a:tc>
                <a:tc gridSpan="2">
                  <a:txBody>
                    <a:bodyPr/>
                    <a:lstStyle/>
                    <a:p>
                      <a:pPr algn="l" fontAlgn="b"/>
                      <a:r>
                        <a:rPr lang="en-US" sz="1600" b="0" i="0" u="none" strike="noStrike">
                          <a:effectLst/>
                          <a:latin typeface="Arial" panose="020B0604020202020204" pitchFamily="34" charset="0"/>
                        </a:rPr>
                        <a:t>4.14 - Food &amp; Beverage</a:t>
                      </a:r>
                    </a:p>
                  </a:txBody>
                  <a:tcPr marL="9525" marR="9525" marT="9525" marB="0" anchor="b">
                    <a:lnL>
                      <a:noFill/>
                    </a:lnL>
                    <a:lnR>
                      <a:noFill/>
                    </a:lnR>
                    <a:lnT>
                      <a:noFill/>
                    </a:lnT>
                    <a:lnB>
                      <a:noFill/>
                    </a:lnB>
                  </a:tcPr>
                </a:tc>
                <a:tc hMerge="1">
                  <a:txBody>
                    <a:bodyPr/>
                    <a:lstStyle/>
                    <a:p>
                      <a:endParaRPr lang="en-US"/>
                    </a:p>
                  </a:txBody>
                  <a:tcPr/>
                </a:tc>
                <a:tc>
                  <a:txBody>
                    <a:bodyPr/>
                    <a:lstStyle/>
                    <a:p>
                      <a:pPr algn="r" fontAlgn="b"/>
                      <a:r>
                        <a:rPr lang="en-US" sz="1600" b="0" i="0" u="none" strike="noStrike">
                          <a:effectLst/>
                          <a:latin typeface="Arial" panose="020B0604020202020204" pitchFamily="34" charset="0"/>
                        </a:rPr>
                        <a:t>$68,100 </a:t>
                      </a:r>
                    </a:p>
                  </a:txBody>
                  <a:tcPr marL="9525" marR="9525" marT="9525" marB="0" anchor="b">
                    <a:lnL>
                      <a:noFill/>
                    </a:lnL>
                    <a:lnR>
                      <a:noFill/>
                    </a:lnR>
                    <a:lnT>
                      <a:noFill/>
                    </a:lnT>
                    <a:lnB>
                      <a:noFill/>
                    </a:lnB>
                  </a:tcPr>
                </a:tc>
                <a:tc>
                  <a:txBody>
                    <a:bodyPr/>
                    <a:lstStyle/>
                    <a:p>
                      <a:pPr algn="r" fontAlgn="b"/>
                      <a:r>
                        <a:rPr lang="en-US" sz="1600" b="0" i="0" u="none" strike="noStrike" dirty="0">
                          <a:effectLst/>
                          <a:latin typeface="Arial" panose="020B0604020202020204" pitchFamily="34" charset="0"/>
                        </a:rPr>
                        <a:t>$81,300 </a:t>
                      </a:r>
                    </a:p>
                  </a:txBody>
                  <a:tcPr marL="9525" marR="9525" marT="9525" marB="0" anchor="b">
                    <a:lnL>
                      <a:noFill/>
                    </a:lnL>
                    <a:lnR>
                      <a:noFill/>
                    </a:lnR>
                    <a:lnT>
                      <a:noFill/>
                    </a:lnT>
                    <a:lnB>
                      <a:noFill/>
                    </a:lnB>
                  </a:tcPr>
                </a:tc>
                <a:tc>
                  <a:txBody>
                    <a:bodyPr/>
                    <a:lstStyle/>
                    <a:p>
                      <a:pPr algn="r" fontAlgn="b"/>
                      <a:r>
                        <a:rPr lang="en-US" sz="1600" b="0" i="0" u="none" strike="noStrike" dirty="0">
                          <a:effectLst/>
                          <a:latin typeface="Arial" panose="020B0604020202020204" pitchFamily="34" charset="0"/>
                        </a:rPr>
                        <a:t>0</a:t>
                      </a:r>
                    </a:p>
                  </a:txBody>
                  <a:tcPr marL="9525" marR="9525" marT="9525" marB="0" anchor="b">
                    <a:lnL>
                      <a:noFill/>
                    </a:lnL>
                    <a:lnR>
                      <a:noFill/>
                    </a:lnR>
                    <a:lnT>
                      <a:noFill/>
                    </a:lnT>
                    <a:lnB>
                      <a:noFill/>
                    </a:lnB>
                  </a:tcPr>
                </a:tc>
                <a:extLst>
                  <a:ext uri="{0D108BD9-81ED-4DB2-BD59-A6C34878D82A}">
                    <a16:rowId xmlns:a16="http://schemas.microsoft.com/office/drawing/2014/main" val="4099893560"/>
                  </a:ext>
                </a:extLst>
              </a:tr>
              <a:tr h="266442">
                <a:tc>
                  <a:txBody>
                    <a:bodyPr/>
                    <a:lstStyle/>
                    <a:p>
                      <a:pPr algn="l" fontAlgn="b"/>
                      <a:endParaRPr lang="en-US" sz="1600" b="0" i="0" u="none" strike="noStrike">
                        <a:effectLst/>
                        <a:latin typeface="Arial" panose="020B0604020202020204" pitchFamily="34" charset="0"/>
                      </a:endParaRPr>
                    </a:p>
                  </a:txBody>
                  <a:tcPr marL="9525" marR="9525" marT="9525" marB="0" anchor="b">
                    <a:lnL>
                      <a:noFill/>
                    </a:lnL>
                    <a:lnR>
                      <a:noFill/>
                    </a:lnR>
                    <a:lnT>
                      <a:noFill/>
                    </a:lnT>
                    <a:lnB>
                      <a:noFill/>
                    </a:lnB>
                  </a:tcPr>
                </a:tc>
                <a:tc gridSpan="2">
                  <a:txBody>
                    <a:bodyPr/>
                    <a:lstStyle/>
                    <a:p>
                      <a:pPr algn="l" fontAlgn="b"/>
                      <a:r>
                        <a:rPr lang="en-US" sz="1600" b="0" i="0" u="none" strike="noStrike">
                          <a:effectLst/>
                          <a:latin typeface="Arial" panose="020B0604020202020204" pitchFamily="34" charset="0"/>
                        </a:rPr>
                        <a:t>4.15 - Network Services</a:t>
                      </a:r>
                    </a:p>
                  </a:txBody>
                  <a:tcPr marL="9525" marR="9525" marT="9525" marB="0" anchor="b">
                    <a:lnL>
                      <a:noFill/>
                    </a:lnL>
                    <a:lnR>
                      <a:noFill/>
                    </a:lnR>
                    <a:lnT>
                      <a:noFill/>
                    </a:lnT>
                    <a:lnB>
                      <a:noFill/>
                    </a:lnB>
                  </a:tcPr>
                </a:tc>
                <a:tc hMerge="1">
                  <a:txBody>
                    <a:bodyPr/>
                    <a:lstStyle/>
                    <a:p>
                      <a:endParaRPr lang="en-US"/>
                    </a:p>
                  </a:txBody>
                  <a:tcPr/>
                </a:tc>
                <a:tc>
                  <a:txBody>
                    <a:bodyPr/>
                    <a:lstStyle/>
                    <a:p>
                      <a:pPr algn="r" fontAlgn="b"/>
                      <a:r>
                        <a:rPr lang="en-US" sz="1600" b="0" i="0" u="none" strike="noStrike">
                          <a:effectLst/>
                          <a:latin typeface="Arial" panose="020B0604020202020204" pitchFamily="34" charset="0"/>
                        </a:rPr>
                        <a:t>$38,000 </a:t>
                      </a:r>
                    </a:p>
                  </a:txBody>
                  <a:tcPr marL="9525" marR="9525" marT="9525" marB="0" anchor="b">
                    <a:lnL>
                      <a:noFill/>
                    </a:lnL>
                    <a:lnR>
                      <a:noFill/>
                    </a:lnR>
                    <a:lnT>
                      <a:noFill/>
                    </a:lnT>
                    <a:lnB>
                      <a:noFill/>
                    </a:lnB>
                  </a:tcPr>
                </a:tc>
                <a:tc>
                  <a:txBody>
                    <a:bodyPr/>
                    <a:lstStyle/>
                    <a:p>
                      <a:pPr algn="r" fontAlgn="b"/>
                      <a:r>
                        <a:rPr lang="en-US" sz="1600" b="0" i="0" u="none" strike="noStrike">
                          <a:effectLst/>
                          <a:latin typeface="Arial" panose="020B0604020202020204" pitchFamily="34" charset="0"/>
                        </a:rPr>
                        <a:t>$38,000 </a:t>
                      </a:r>
                    </a:p>
                  </a:txBody>
                  <a:tcPr marL="9525" marR="9525" marT="9525" marB="0" anchor="b">
                    <a:lnL>
                      <a:noFill/>
                    </a:lnL>
                    <a:lnR>
                      <a:noFill/>
                    </a:lnR>
                    <a:lnT>
                      <a:noFill/>
                    </a:lnT>
                    <a:lnB>
                      <a:noFill/>
                    </a:lnB>
                  </a:tcPr>
                </a:tc>
                <a:tc>
                  <a:txBody>
                    <a:bodyPr/>
                    <a:lstStyle/>
                    <a:p>
                      <a:pPr algn="r" fontAlgn="b"/>
                      <a:r>
                        <a:rPr lang="en-US" sz="1600" b="0" i="0" u="none" strike="noStrike" dirty="0">
                          <a:effectLst/>
                          <a:latin typeface="Arial" panose="020B0604020202020204" pitchFamily="34" charset="0"/>
                        </a:rPr>
                        <a:t>0</a:t>
                      </a:r>
                    </a:p>
                  </a:txBody>
                  <a:tcPr marL="9525" marR="9525" marT="9525" marB="0" anchor="b">
                    <a:lnL>
                      <a:noFill/>
                    </a:lnL>
                    <a:lnR>
                      <a:noFill/>
                    </a:lnR>
                    <a:lnT>
                      <a:noFill/>
                    </a:lnT>
                    <a:lnB>
                      <a:noFill/>
                    </a:lnB>
                  </a:tcPr>
                </a:tc>
                <a:extLst>
                  <a:ext uri="{0D108BD9-81ED-4DB2-BD59-A6C34878D82A}">
                    <a16:rowId xmlns:a16="http://schemas.microsoft.com/office/drawing/2014/main" val="2636057870"/>
                  </a:ext>
                </a:extLst>
              </a:tr>
              <a:tr h="266442">
                <a:tc>
                  <a:txBody>
                    <a:bodyPr/>
                    <a:lstStyle/>
                    <a:p>
                      <a:pPr algn="l" fontAlgn="b"/>
                      <a:endParaRPr lang="en-US" sz="1600" b="0" i="0" u="none" strike="noStrike">
                        <a:effectLst/>
                        <a:latin typeface="Arial" panose="020B0604020202020204" pitchFamily="34" charset="0"/>
                      </a:endParaRPr>
                    </a:p>
                  </a:txBody>
                  <a:tcPr marL="9525" marR="9525" marT="9525" marB="0" anchor="b">
                    <a:lnL>
                      <a:noFill/>
                    </a:lnL>
                    <a:lnR>
                      <a:noFill/>
                    </a:lnR>
                    <a:lnT>
                      <a:noFill/>
                    </a:lnT>
                    <a:lnB>
                      <a:noFill/>
                    </a:lnB>
                  </a:tcPr>
                </a:tc>
                <a:tc gridSpan="2">
                  <a:txBody>
                    <a:bodyPr/>
                    <a:lstStyle/>
                    <a:p>
                      <a:pPr algn="l" fontAlgn="b"/>
                      <a:r>
                        <a:rPr lang="en-US" sz="1600" b="0" i="0" u="none" strike="noStrike">
                          <a:effectLst/>
                          <a:latin typeface="Arial" panose="020B0604020202020204" pitchFamily="34" charset="0"/>
                        </a:rPr>
                        <a:t>4.16 - Social</a:t>
                      </a:r>
                    </a:p>
                  </a:txBody>
                  <a:tcPr marL="9525" marR="9525" marT="9525" marB="0" anchor="b">
                    <a:lnL>
                      <a:noFill/>
                    </a:lnL>
                    <a:lnR>
                      <a:noFill/>
                    </a:lnR>
                    <a:lnT>
                      <a:noFill/>
                    </a:lnT>
                    <a:lnB>
                      <a:noFill/>
                    </a:lnB>
                  </a:tcPr>
                </a:tc>
                <a:tc hMerge="1">
                  <a:txBody>
                    <a:bodyPr/>
                    <a:lstStyle/>
                    <a:p>
                      <a:endParaRPr lang="en-US"/>
                    </a:p>
                  </a:txBody>
                  <a:tcPr/>
                </a:tc>
                <a:tc>
                  <a:txBody>
                    <a:bodyPr/>
                    <a:lstStyle/>
                    <a:p>
                      <a:pPr algn="r" fontAlgn="b"/>
                      <a:r>
                        <a:rPr lang="en-US" sz="1600" b="0" i="0" u="none" strike="noStrike">
                          <a:effectLst/>
                          <a:latin typeface="Arial" panose="020B0604020202020204" pitchFamily="34" charset="0"/>
                        </a:rPr>
                        <a:t>$20,000 </a:t>
                      </a:r>
                    </a:p>
                  </a:txBody>
                  <a:tcPr marL="9525" marR="9525" marT="9525" marB="0" anchor="b">
                    <a:lnL>
                      <a:noFill/>
                    </a:lnL>
                    <a:lnR>
                      <a:noFill/>
                    </a:lnR>
                    <a:lnT>
                      <a:noFill/>
                    </a:lnT>
                    <a:lnB>
                      <a:noFill/>
                    </a:lnB>
                  </a:tcPr>
                </a:tc>
                <a:tc>
                  <a:txBody>
                    <a:bodyPr/>
                    <a:lstStyle/>
                    <a:p>
                      <a:pPr algn="r" fontAlgn="b"/>
                      <a:r>
                        <a:rPr lang="en-US" sz="1600" b="0" i="0" u="none" strike="noStrike" dirty="0">
                          <a:effectLst/>
                          <a:latin typeface="Arial" panose="020B0604020202020204" pitchFamily="34" charset="0"/>
                        </a:rPr>
                        <a:t>$30,000 </a:t>
                      </a:r>
                    </a:p>
                  </a:txBody>
                  <a:tcPr marL="9525" marR="9525" marT="9525" marB="0" anchor="b">
                    <a:lnL>
                      <a:noFill/>
                    </a:lnL>
                    <a:lnR>
                      <a:noFill/>
                    </a:lnR>
                    <a:lnT>
                      <a:noFill/>
                    </a:lnT>
                    <a:lnB>
                      <a:noFill/>
                    </a:lnB>
                  </a:tcPr>
                </a:tc>
                <a:tc>
                  <a:txBody>
                    <a:bodyPr/>
                    <a:lstStyle/>
                    <a:p>
                      <a:pPr algn="r" fontAlgn="b"/>
                      <a:r>
                        <a:rPr lang="en-US" sz="1600" b="0" i="0" u="none" strike="noStrike" dirty="0">
                          <a:effectLst/>
                          <a:latin typeface="Arial" panose="020B0604020202020204" pitchFamily="34" charset="0"/>
                        </a:rPr>
                        <a:t>0</a:t>
                      </a:r>
                    </a:p>
                  </a:txBody>
                  <a:tcPr marL="9525" marR="9525" marT="9525" marB="0" anchor="b">
                    <a:lnL>
                      <a:noFill/>
                    </a:lnL>
                    <a:lnR>
                      <a:noFill/>
                    </a:lnR>
                    <a:lnT>
                      <a:noFill/>
                    </a:lnT>
                    <a:lnB>
                      <a:noFill/>
                    </a:lnB>
                  </a:tcPr>
                </a:tc>
                <a:extLst>
                  <a:ext uri="{0D108BD9-81ED-4DB2-BD59-A6C34878D82A}">
                    <a16:rowId xmlns:a16="http://schemas.microsoft.com/office/drawing/2014/main" val="959982557"/>
                  </a:ext>
                </a:extLst>
              </a:tr>
              <a:tr h="266442">
                <a:tc>
                  <a:txBody>
                    <a:bodyPr/>
                    <a:lstStyle/>
                    <a:p>
                      <a:pPr algn="l" fontAlgn="b"/>
                      <a:endParaRPr lang="en-US" sz="1600" b="0" i="0" u="none" strike="noStrike">
                        <a:effectLst/>
                        <a:latin typeface="Arial" panose="020B0604020202020204" pitchFamily="34" charset="0"/>
                      </a:endParaRPr>
                    </a:p>
                  </a:txBody>
                  <a:tcPr marL="9525" marR="9525" marT="9525" marB="0" anchor="b">
                    <a:lnL>
                      <a:noFill/>
                    </a:lnL>
                    <a:lnR>
                      <a:noFill/>
                    </a:lnR>
                    <a:lnT>
                      <a:noFill/>
                    </a:lnT>
                    <a:lnB>
                      <a:noFill/>
                    </a:lnB>
                  </a:tcPr>
                </a:tc>
                <a:tc gridSpan="2">
                  <a:txBody>
                    <a:bodyPr/>
                    <a:lstStyle/>
                    <a:p>
                      <a:pPr algn="l" fontAlgn="b"/>
                      <a:r>
                        <a:rPr lang="en-US" sz="1600" b="0" i="0" u="none" strike="noStrike">
                          <a:effectLst/>
                          <a:latin typeface="Arial" panose="020B0604020202020204" pitchFamily="34" charset="0"/>
                        </a:rPr>
                        <a:t>4.17 - Shipping</a:t>
                      </a:r>
                    </a:p>
                  </a:txBody>
                  <a:tcPr marL="9525" marR="9525" marT="9525" marB="0" anchor="b">
                    <a:lnL>
                      <a:noFill/>
                    </a:lnL>
                    <a:lnR>
                      <a:noFill/>
                    </a:lnR>
                    <a:lnT>
                      <a:noFill/>
                    </a:lnT>
                    <a:lnB>
                      <a:noFill/>
                    </a:lnB>
                  </a:tcPr>
                </a:tc>
                <a:tc hMerge="1">
                  <a:txBody>
                    <a:bodyPr/>
                    <a:lstStyle/>
                    <a:p>
                      <a:endParaRPr lang="en-US"/>
                    </a:p>
                  </a:txBody>
                  <a:tcPr/>
                </a:tc>
                <a:tc>
                  <a:txBody>
                    <a:bodyPr/>
                    <a:lstStyle/>
                    <a:p>
                      <a:pPr algn="r" fontAlgn="b"/>
                      <a:r>
                        <a:rPr lang="en-US" sz="1600" b="0" i="0" u="none" strike="noStrike">
                          <a:effectLst/>
                          <a:latin typeface="Arial" panose="020B0604020202020204" pitchFamily="34" charset="0"/>
                        </a:rPr>
                        <a:t>$6,000 </a:t>
                      </a:r>
                    </a:p>
                  </a:txBody>
                  <a:tcPr marL="9525" marR="9525" marT="9525" marB="0" anchor="b">
                    <a:lnL>
                      <a:noFill/>
                    </a:lnL>
                    <a:lnR>
                      <a:noFill/>
                    </a:lnR>
                    <a:lnT>
                      <a:noFill/>
                    </a:lnT>
                    <a:lnB>
                      <a:noFill/>
                    </a:lnB>
                  </a:tcPr>
                </a:tc>
                <a:tc>
                  <a:txBody>
                    <a:bodyPr/>
                    <a:lstStyle/>
                    <a:p>
                      <a:pPr algn="r" fontAlgn="b"/>
                      <a:r>
                        <a:rPr lang="en-US" sz="1600" b="0" i="0" u="none" strike="noStrike" dirty="0">
                          <a:effectLst/>
                          <a:latin typeface="Arial" panose="020B0604020202020204" pitchFamily="34" charset="0"/>
                        </a:rPr>
                        <a:t>$6,000 </a:t>
                      </a:r>
                    </a:p>
                  </a:txBody>
                  <a:tcPr marL="9525" marR="9525" marT="9525" marB="0" anchor="b">
                    <a:lnL>
                      <a:noFill/>
                    </a:lnL>
                    <a:lnR>
                      <a:noFill/>
                    </a:lnR>
                    <a:lnT>
                      <a:noFill/>
                    </a:lnT>
                    <a:lnB>
                      <a:noFill/>
                    </a:lnB>
                  </a:tcPr>
                </a:tc>
                <a:tc>
                  <a:txBody>
                    <a:bodyPr/>
                    <a:lstStyle/>
                    <a:p>
                      <a:pPr algn="r" fontAlgn="b"/>
                      <a:r>
                        <a:rPr lang="en-US" sz="1600" b="0" i="0" u="none" strike="noStrike" dirty="0">
                          <a:effectLst/>
                          <a:latin typeface="Arial" panose="020B0604020202020204" pitchFamily="34" charset="0"/>
                        </a:rPr>
                        <a:t>0</a:t>
                      </a:r>
                    </a:p>
                  </a:txBody>
                  <a:tcPr marL="9525" marR="9525" marT="9525" marB="0" anchor="b">
                    <a:lnL>
                      <a:noFill/>
                    </a:lnL>
                    <a:lnR>
                      <a:noFill/>
                    </a:lnR>
                    <a:lnT>
                      <a:noFill/>
                    </a:lnT>
                    <a:lnB>
                      <a:noFill/>
                    </a:lnB>
                  </a:tcPr>
                </a:tc>
                <a:extLst>
                  <a:ext uri="{0D108BD9-81ED-4DB2-BD59-A6C34878D82A}">
                    <a16:rowId xmlns:a16="http://schemas.microsoft.com/office/drawing/2014/main" val="3965392516"/>
                  </a:ext>
                </a:extLst>
              </a:tr>
              <a:tr h="266442">
                <a:tc>
                  <a:txBody>
                    <a:bodyPr/>
                    <a:lstStyle/>
                    <a:p>
                      <a:pPr algn="l" fontAlgn="b"/>
                      <a:endParaRPr lang="en-US" sz="1600" b="0" i="0" u="none" strike="noStrike">
                        <a:effectLst/>
                        <a:latin typeface="Arial" panose="020B0604020202020204" pitchFamily="34" charset="0"/>
                      </a:endParaRPr>
                    </a:p>
                  </a:txBody>
                  <a:tcPr marL="9525" marR="9525" marT="9525" marB="0" anchor="b">
                    <a:lnL>
                      <a:noFill/>
                    </a:lnL>
                    <a:lnR>
                      <a:noFill/>
                    </a:lnR>
                    <a:lnT>
                      <a:noFill/>
                    </a:lnT>
                    <a:lnB>
                      <a:noFill/>
                    </a:lnB>
                  </a:tcPr>
                </a:tc>
                <a:tc gridSpan="2">
                  <a:txBody>
                    <a:bodyPr/>
                    <a:lstStyle/>
                    <a:p>
                      <a:pPr algn="l" fontAlgn="b"/>
                      <a:r>
                        <a:rPr lang="en-US" sz="1600" b="0" i="0" u="none" strike="noStrike">
                          <a:effectLst/>
                          <a:latin typeface="Arial" panose="020B0604020202020204" pitchFamily="34" charset="0"/>
                        </a:rPr>
                        <a:t>4.18 - Misc Expense</a:t>
                      </a:r>
                    </a:p>
                  </a:txBody>
                  <a:tcPr marL="9525" marR="9525" marT="9525" marB="0" anchor="b">
                    <a:lnL>
                      <a:noFill/>
                    </a:lnL>
                    <a:lnR>
                      <a:noFill/>
                    </a:lnR>
                    <a:lnT>
                      <a:noFill/>
                    </a:lnT>
                    <a:lnB>
                      <a:noFill/>
                    </a:lnB>
                  </a:tcPr>
                </a:tc>
                <a:tc hMerge="1">
                  <a:txBody>
                    <a:bodyPr/>
                    <a:lstStyle/>
                    <a:p>
                      <a:endParaRPr lang="en-US"/>
                    </a:p>
                  </a:txBody>
                  <a:tcPr/>
                </a:tc>
                <a:tc>
                  <a:txBody>
                    <a:bodyPr/>
                    <a:lstStyle/>
                    <a:p>
                      <a:pPr algn="r" fontAlgn="b"/>
                      <a:r>
                        <a:rPr lang="en-US" sz="1600" b="0" i="0" u="none" strike="noStrike">
                          <a:effectLst/>
                          <a:latin typeface="Arial" panose="020B0604020202020204" pitchFamily="34" charset="0"/>
                        </a:rPr>
                        <a:t>$7,600 </a:t>
                      </a:r>
                    </a:p>
                  </a:txBody>
                  <a:tcPr marL="9525" marR="9525" marT="9525" marB="0" anchor="b">
                    <a:lnL>
                      <a:noFill/>
                    </a:lnL>
                    <a:lnR>
                      <a:noFill/>
                    </a:lnR>
                    <a:lnT>
                      <a:noFill/>
                    </a:lnT>
                    <a:lnB>
                      <a:noFill/>
                    </a:lnB>
                  </a:tcPr>
                </a:tc>
                <a:tc>
                  <a:txBody>
                    <a:bodyPr/>
                    <a:lstStyle/>
                    <a:p>
                      <a:pPr algn="r" fontAlgn="b"/>
                      <a:r>
                        <a:rPr lang="en-US" sz="1600" b="0" i="0" u="none" strike="noStrike" dirty="0">
                          <a:effectLst/>
                          <a:latin typeface="Arial" panose="020B0604020202020204" pitchFamily="34" charset="0"/>
                        </a:rPr>
                        <a:t>$8,650 </a:t>
                      </a:r>
                    </a:p>
                  </a:txBody>
                  <a:tcPr marL="9525" marR="9525" marT="9525" marB="0" anchor="b">
                    <a:lnL>
                      <a:noFill/>
                    </a:lnL>
                    <a:lnR>
                      <a:noFill/>
                    </a:lnR>
                    <a:lnT>
                      <a:noFill/>
                    </a:lnT>
                    <a:lnB>
                      <a:noFill/>
                    </a:lnB>
                  </a:tcPr>
                </a:tc>
                <a:tc>
                  <a:txBody>
                    <a:bodyPr/>
                    <a:lstStyle/>
                    <a:p>
                      <a:pPr algn="r" fontAlgn="b"/>
                      <a:r>
                        <a:rPr lang="en-US" sz="1600" b="0" i="0" u="none" strike="noStrike" dirty="0">
                          <a:effectLst/>
                          <a:latin typeface="Arial" panose="020B0604020202020204" pitchFamily="34" charset="0"/>
                        </a:rPr>
                        <a:t>0</a:t>
                      </a:r>
                    </a:p>
                  </a:txBody>
                  <a:tcPr marL="9525" marR="9525" marT="9525" marB="0" anchor="b">
                    <a:lnL>
                      <a:noFill/>
                    </a:lnL>
                    <a:lnR>
                      <a:noFill/>
                    </a:lnR>
                    <a:lnT>
                      <a:noFill/>
                    </a:lnT>
                    <a:lnB>
                      <a:noFill/>
                    </a:lnB>
                  </a:tcPr>
                </a:tc>
                <a:extLst>
                  <a:ext uri="{0D108BD9-81ED-4DB2-BD59-A6C34878D82A}">
                    <a16:rowId xmlns:a16="http://schemas.microsoft.com/office/drawing/2014/main" val="3218654752"/>
                  </a:ext>
                </a:extLst>
              </a:tr>
              <a:tr h="266442">
                <a:tc>
                  <a:txBody>
                    <a:bodyPr/>
                    <a:lstStyle/>
                    <a:p>
                      <a:pPr algn="l" fontAlgn="b"/>
                      <a:endParaRPr lang="en-US" sz="1600" b="0" i="0" u="none" strike="noStrike">
                        <a:effectLst/>
                        <a:latin typeface="Arial" panose="020B0604020202020204" pitchFamily="34" charset="0"/>
                      </a:endParaRPr>
                    </a:p>
                  </a:txBody>
                  <a:tcPr marL="9525" marR="9525" marT="9525" marB="0" anchor="b">
                    <a:lnL>
                      <a:noFill/>
                    </a:lnL>
                    <a:lnR>
                      <a:noFill/>
                    </a:lnR>
                    <a:lnT>
                      <a:noFill/>
                    </a:lnT>
                    <a:lnB>
                      <a:noFill/>
                    </a:lnB>
                  </a:tcPr>
                </a:tc>
                <a:tc gridSpan="2">
                  <a:txBody>
                    <a:bodyPr/>
                    <a:lstStyle/>
                    <a:p>
                      <a:pPr algn="l" fontAlgn="b"/>
                      <a:r>
                        <a:rPr lang="en-US" sz="1600" b="0" i="0" u="none" strike="noStrike">
                          <a:effectLst/>
                          <a:latin typeface="Arial" panose="020B0604020202020204" pitchFamily="34" charset="0"/>
                        </a:rPr>
                        <a:t>Total - Expense</a:t>
                      </a:r>
                    </a:p>
                  </a:txBody>
                  <a:tcPr marL="9525" marR="9525" marT="9525" marB="0" anchor="b">
                    <a:lnL>
                      <a:noFill/>
                    </a:lnL>
                    <a:lnR>
                      <a:noFill/>
                    </a:lnR>
                    <a:lnT>
                      <a:noFill/>
                    </a:lnT>
                    <a:lnB>
                      <a:noFill/>
                    </a:lnB>
                  </a:tcPr>
                </a:tc>
                <a:tc hMerge="1">
                  <a:txBody>
                    <a:bodyPr/>
                    <a:lstStyle/>
                    <a:p>
                      <a:endParaRPr lang="en-US"/>
                    </a:p>
                  </a:txBody>
                  <a:tcPr/>
                </a:tc>
                <a:tc>
                  <a:txBody>
                    <a:bodyPr/>
                    <a:lstStyle/>
                    <a:p>
                      <a:pPr algn="r" fontAlgn="b"/>
                      <a:r>
                        <a:rPr lang="en-US" sz="1600" b="0" i="0" u="none" strike="noStrike">
                          <a:effectLst/>
                          <a:latin typeface="Arial" panose="020B0604020202020204" pitchFamily="34" charset="0"/>
                        </a:rPr>
                        <a:t>$242,375 </a:t>
                      </a:r>
                    </a:p>
                  </a:txBody>
                  <a:tcPr marL="9525" marR="9525" marT="9525" marB="0" anchor="b">
                    <a:lnL>
                      <a:noFill/>
                    </a:lnL>
                    <a:lnR>
                      <a:noFill/>
                    </a:lnR>
                    <a:lnT>
                      <a:noFill/>
                    </a:lnT>
                    <a:lnB>
                      <a:noFill/>
                    </a:lnB>
                  </a:tcPr>
                </a:tc>
                <a:tc>
                  <a:txBody>
                    <a:bodyPr/>
                    <a:lstStyle/>
                    <a:p>
                      <a:pPr algn="r" fontAlgn="b"/>
                      <a:r>
                        <a:rPr lang="en-US" sz="1600" b="0" i="0" u="none" strike="noStrike" dirty="0">
                          <a:effectLst/>
                          <a:latin typeface="Arial" panose="020B0604020202020204" pitchFamily="34" charset="0"/>
                        </a:rPr>
                        <a:t>273,825</a:t>
                      </a:r>
                    </a:p>
                  </a:txBody>
                  <a:tcPr marL="9525" marR="9525" marT="9525" marB="0" anchor="b">
                    <a:lnL>
                      <a:noFill/>
                    </a:lnL>
                    <a:lnR>
                      <a:noFill/>
                    </a:lnR>
                    <a:lnT>
                      <a:noFill/>
                    </a:lnT>
                    <a:lnB>
                      <a:noFill/>
                    </a:lnB>
                  </a:tcPr>
                </a:tc>
                <a:tc>
                  <a:txBody>
                    <a:bodyPr/>
                    <a:lstStyle/>
                    <a:p>
                      <a:pPr algn="r" fontAlgn="b"/>
                      <a:r>
                        <a:rPr lang="en-US" sz="1600" b="0" i="0" u="none" strike="noStrike" dirty="0">
                          <a:effectLst/>
                          <a:latin typeface="Arial" panose="020B0604020202020204" pitchFamily="34" charset="0"/>
                        </a:rPr>
                        <a:t>$6,750.00 </a:t>
                      </a:r>
                    </a:p>
                  </a:txBody>
                  <a:tcPr marL="9525" marR="9525" marT="9525" marB="0" anchor="b">
                    <a:lnL>
                      <a:noFill/>
                    </a:lnL>
                    <a:lnR>
                      <a:noFill/>
                    </a:lnR>
                    <a:lnT>
                      <a:noFill/>
                    </a:lnT>
                    <a:lnB>
                      <a:noFill/>
                    </a:lnB>
                  </a:tcPr>
                </a:tc>
                <a:extLst>
                  <a:ext uri="{0D108BD9-81ED-4DB2-BD59-A6C34878D82A}">
                    <a16:rowId xmlns:a16="http://schemas.microsoft.com/office/drawing/2014/main" val="2986033489"/>
                  </a:ext>
                </a:extLst>
              </a:tr>
              <a:tr h="266442">
                <a:tc>
                  <a:txBody>
                    <a:bodyPr/>
                    <a:lstStyle/>
                    <a:p>
                      <a:pPr algn="l" fontAlgn="b"/>
                      <a:endParaRPr lang="en-US" sz="1600" b="0" i="0" u="none" strike="noStrike">
                        <a:effectLst/>
                        <a:latin typeface="Arial" panose="020B0604020202020204" pitchFamily="34" charset="0"/>
                      </a:endParaRPr>
                    </a:p>
                  </a:txBody>
                  <a:tcPr marL="9525" marR="9525" marT="9525" marB="0" anchor="b">
                    <a:lnL>
                      <a:noFill/>
                    </a:lnL>
                    <a:lnR>
                      <a:noFill/>
                    </a:lnR>
                    <a:lnT>
                      <a:noFill/>
                    </a:lnT>
                    <a:lnB>
                      <a:noFill/>
                    </a:lnB>
                  </a:tcPr>
                </a:tc>
                <a:tc gridSpan="2">
                  <a:txBody>
                    <a:bodyPr/>
                    <a:lstStyle/>
                    <a:p>
                      <a:pPr algn="l" fontAlgn="b"/>
                      <a:r>
                        <a:rPr lang="en-US" sz="1600" b="0" i="0" u="none" strike="noStrike">
                          <a:effectLst/>
                          <a:latin typeface="Arial" panose="020B0604020202020204" pitchFamily="34" charset="0"/>
                        </a:rPr>
                        <a:t>Net Ordinary Income</a:t>
                      </a:r>
                    </a:p>
                  </a:txBody>
                  <a:tcPr marL="9525" marR="9525" marT="9525" marB="0" anchor="b">
                    <a:lnL>
                      <a:noFill/>
                    </a:lnL>
                    <a:lnR>
                      <a:noFill/>
                    </a:lnR>
                    <a:lnT>
                      <a:noFill/>
                    </a:lnT>
                    <a:lnB>
                      <a:noFill/>
                    </a:lnB>
                  </a:tcPr>
                </a:tc>
                <a:tc hMerge="1">
                  <a:txBody>
                    <a:bodyPr/>
                    <a:lstStyle/>
                    <a:p>
                      <a:endParaRPr lang="en-US"/>
                    </a:p>
                  </a:txBody>
                  <a:tcPr/>
                </a:tc>
                <a:tc>
                  <a:txBody>
                    <a:bodyPr/>
                    <a:lstStyle/>
                    <a:p>
                      <a:pPr algn="r" fontAlgn="b"/>
                      <a:r>
                        <a:rPr lang="en-US" sz="1600" b="0" i="0" u="none" strike="noStrike">
                          <a:effectLst/>
                          <a:latin typeface="Arial" panose="020B0604020202020204" pitchFamily="34" charset="0"/>
                        </a:rPr>
                        <a:t>($44,875)</a:t>
                      </a:r>
                    </a:p>
                  </a:txBody>
                  <a:tcPr marL="9525" marR="9525" marT="9525" marB="0" anchor="b">
                    <a:lnL>
                      <a:noFill/>
                    </a:lnL>
                    <a:lnR>
                      <a:noFill/>
                    </a:lnR>
                    <a:lnT>
                      <a:noFill/>
                    </a:lnT>
                    <a:lnB>
                      <a:noFill/>
                    </a:lnB>
                  </a:tcPr>
                </a:tc>
                <a:tc>
                  <a:txBody>
                    <a:bodyPr/>
                    <a:lstStyle/>
                    <a:p>
                      <a:pPr algn="r" fontAlgn="b"/>
                      <a:r>
                        <a:rPr lang="en-US" sz="1600" b="0" i="0" u="none" strike="noStrike" dirty="0">
                          <a:effectLst/>
                          <a:latin typeface="Arial" panose="020B0604020202020204" pitchFamily="34" charset="0"/>
                        </a:rPr>
                        <a:t>$34,675 </a:t>
                      </a:r>
                    </a:p>
                  </a:txBody>
                  <a:tcPr marL="9525" marR="9525" marT="9525" marB="0" anchor="b">
                    <a:lnL>
                      <a:noFill/>
                    </a:lnL>
                    <a:lnR>
                      <a:noFill/>
                    </a:lnR>
                    <a:lnT>
                      <a:noFill/>
                    </a:lnT>
                    <a:lnB>
                      <a:noFill/>
                    </a:lnB>
                  </a:tcPr>
                </a:tc>
                <a:tc>
                  <a:txBody>
                    <a:bodyPr/>
                    <a:lstStyle/>
                    <a:p>
                      <a:pPr algn="r" fontAlgn="b"/>
                      <a:r>
                        <a:rPr lang="en-US" sz="1600" b="0" i="0" u="none" strike="noStrike" dirty="0">
                          <a:effectLst/>
                          <a:latin typeface="Arial" panose="020B0604020202020204" pitchFamily="34" charset="0"/>
                        </a:rPr>
                        <a:t>($6,750.00)</a:t>
                      </a:r>
                    </a:p>
                  </a:txBody>
                  <a:tcPr marL="9525" marR="9525" marT="9525" marB="0" anchor="b">
                    <a:lnL>
                      <a:noFill/>
                    </a:lnL>
                    <a:lnR>
                      <a:noFill/>
                    </a:lnR>
                    <a:lnT>
                      <a:noFill/>
                    </a:lnT>
                    <a:lnB>
                      <a:noFill/>
                    </a:lnB>
                  </a:tcPr>
                </a:tc>
                <a:extLst>
                  <a:ext uri="{0D108BD9-81ED-4DB2-BD59-A6C34878D82A}">
                    <a16:rowId xmlns:a16="http://schemas.microsoft.com/office/drawing/2014/main" val="866111887"/>
                  </a:ext>
                </a:extLst>
              </a:tr>
              <a:tr h="266442">
                <a:tc>
                  <a:txBody>
                    <a:bodyPr/>
                    <a:lstStyle/>
                    <a:p>
                      <a:pPr algn="l" fontAlgn="b"/>
                      <a:endParaRPr lang="en-US" sz="1600" b="0" i="0" u="none" strike="noStrike">
                        <a:effectLst/>
                        <a:latin typeface="Arial" panose="020B0604020202020204" pitchFamily="34" charset="0"/>
                      </a:endParaRPr>
                    </a:p>
                  </a:txBody>
                  <a:tcPr marL="9525" marR="9525" marT="9525" marB="0" anchor="b">
                    <a:lnL>
                      <a:noFill/>
                    </a:lnL>
                    <a:lnR>
                      <a:noFill/>
                    </a:lnR>
                    <a:lnT>
                      <a:noFill/>
                    </a:lnT>
                    <a:lnB>
                      <a:noFill/>
                    </a:lnB>
                  </a:tcPr>
                </a:tc>
                <a:tc gridSpan="2">
                  <a:txBody>
                    <a:bodyPr/>
                    <a:lstStyle/>
                    <a:p>
                      <a:pPr algn="l" fontAlgn="b"/>
                      <a:r>
                        <a:rPr lang="en-US" sz="1600" b="0" i="0" u="none" strike="noStrike">
                          <a:effectLst/>
                          <a:latin typeface="Arial" panose="020B0604020202020204" pitchFamily="34" charset="0"/>
                        </a:rPr>
                        <a:t>Total Attendees</a:t>
                      </a:r>
                    </a:p>
                  </a:txBody>
                  <a:tcPr marL="9525" marR="9525" marT="9525" marB="0" anchor="b">
                    <a:lnL>
                      <a:noFill/>
                    </a:lnL>
                    <a:lnR>
                      <a:noFill/>
                    </a:lnR>
                    <a:lnT>
                      <a:noFill/>
                    </a:lnT>
                    <a:lnB>
                      <a:noFill/>
                    </a:lnB>
                  </a:tcPr>
                </a:tc>
                <a:tc hMerge="1">
                  <a:txBody>
                    <a:bodyPr/>
                    <a:lstStyle/>
                    <a:p>
                      <a:endParaRPr lang="en-US"/>
                    </a:p>
                  </a:txBody>
                  <a:tcPr/>
                </a:tc>
                <a:tc>
                  <a:txBody>
                    <a:bodyPr/>
                    <a:lstStyle/>
                    <a:p>
                      <a:pPr algn="r" fontAlgn="b"/>
                      <a:r>
                        <a:rPr lang="en-US" sz="1600" b="0" i="0" u="none" strike="noStrike">
                          <a:effectLst/>
                          <a:latin typeface="Arial" panose="020B0604020202020204" pitchFamily="34" charset="0"/>
                        </a:rPr>
                        <a:t>200</a:t>
                      </a:r>
                    </a:p>
                  </a:txBody>
                  <a:tcPr marL="9525" marR="9525" marT="9525" marB="0" anchor="b">
                    <a:lnL>
                      <a:noFill/>
                    </a:lnL>
                    <a:lnR>
                      <a:noFill/>
                    </a:lnR>
                    <a:lnT>
                      <a:noFill/>
                    </a:lnT>
                    <a:lnB>
                      <a:noFill/>
                    </a:lnB>
                  </a:tcPr>
                </a:tc>
                <a:tc>
                  <a:txBody>
                    <a:bodyPr/>
                    <a:lstStyle/>
                    <a:p>
                      <a:pPr algn="r" fontAlgn="b"/>
                      <a:r>
                        <a:rPr lang="en-US" sz="1600" b="0" i="0" u="none" strike="noStrike" dirty="0">
                          <a:effectLst/>
                          <a:latin typeface="Arial" panose="020B0604020202020204" pitchFamily="34" charset="0"/>
                        </a:rPr>
                        <a:t>300</a:t>
                      </a:r>
                    </a:p>
                  </a:txBody>
                  <a:tcPr marL="9525" marR="9525" marT="9525" marB="0" anchor="b">
                    <a:lnL>
                      <a:noFill/>
                    </a:lnL>
                    <a:lnR>
                      <a:noFill/>
                    </a:lnR>
                    <a:lnT>
                      <a:noFill/>
                    </a:lnT>
                    <a:lnB>
                      <a:noFill/>
                    </a:lnB>
                  </a:tcPr>
                </a:tc>
                <a:tc>
                  <a:txBody>
                    <a:bodyPr/>
                    <a:lstStyle/>
                    <a:p>
                      <a:pPr algn="r" fontAlgn="b"/>
                      <a:r>
                        <a:rPr lang="en-US" sz="1600" b="0" i="0" u="none" strike="noStrike" dirty="0">
                          <a:effectLst/>
                          <a:latin typeface="Arial" panose="020B0604020202020204" pitchFamily="34" charset="0"/>
                        </a:rPr>
                        <a:t>0</a:t>
                      </a:r>
                    </a:p>
                  </a:txBody>
                  <a:tcPr marL="9525" marR="9525" marT="9525" marB="0" anchor="b">
                    <a:lnL>
                      <a:noFill/>
                    </a:lnL>
                    <a:lnR>
                      <a:noFill/>
                    </a:lnR>
                    <a:lnT>
                      <a:noFill/>
                    </a:lnT>
                    <a:lnB>
                      <a:noFill/>
                    </a:lnB>
                  </a:tcPr>
                </a:tc>
                <a:extLst>
                  <a:ext uri="{0D108BD9-81ED-4DB2-BD59-A6C34878D82A}">
                    <a16:rowId xmlns:a16="http://schemas.microsoft.com/office/drawing/2014/main" val="825900203"/>
                  </a:ext>
                </a:extLst>
              </a:tr>
              <a:tr h="266442">
                <a:tc>
                  <a:txBody>
                    <a:bodyPr/>
                    <a:lstStyle/>
                    <a:p>
                      <a:pPr algn="l" fontAlgn="b"/>
                      <a:endParaRPr lang="en-US" sz="1600" b="0" i="0" u="none" strike="noStrike">
                        <a:effectLst/>
                        <a:latin typeface="Arial" panose="020B0604020202020204" pitchFamily="34" charset="0"/>
                      </a:endParaRPr>
                    </a:p>
                  </a:txBody>
                  <a:tcPr marL="9525" marR="9525" marT="9525" marB="0" anchor="b">
                    <a:lnL>
                      <a:noFill/>
                    </a:lnL>
                    <a:lnR>
                      <a:noFill/>
                    </a:lnR>
                    <a:lnT>
                      <a:noFill/>
                    </a:lnT>
                    <a:lnB>
                      <a:noFill/>
                    </a:lnB>
                  </a:tcPr>
                </a:tc>
                <a:tc gridSpan="2">
                  <a:txBody>
                    <a:bodyPr/>
                    <a:lstStyle/>
                    <a:p>
                      <a:pPr algn="l" fontAlgn="b"/>
                      <a:r>
                        <a:rPr lang="en-US" sz="1600" b="0" i="0" u="none" strike="noStrike">
                          <a:effectLst/>
                          <a:latin typeface="Arial" panose="020B0604020202020204" pitchFamily="34" charset="0"/>
                        </a:rPr>
                        <a:t>Cost per attendee</a:t>
                      </a:r>
                    </a:p>
                  </a:txBody>
                  <a:tcPr marL="9525" marR="9525" marT="9525" marB="0" anchor="b">
                    <a:lnL>
                      <a:noFill/>
                    </a:lnL>
                    <a:lnR>
                      <a:noFill/>
                    </a:lnR>
                    <a:lnT>
                      <a:noFill/>
                    </a:lnT>
                    <a:lnB>
                      <a:noFill/>
                    </a:lnB>
                  </a:tcPr>
                </a:tc>
                <a:tc hMerge="1">
                  <a:txBody>
                    <a:bodyPr/>
                    <a:lstStyle/>
                    <a:p>
                      <a:endParaRPr lang="en-US"/>
                    </a:p>
                  </a:txBody>
                  <a:tcPr/>
                </a:tc>
                <a:tc>
                  <a:txBody>
                    <a:bodyPr/>
                    <a:lstStyle/>
                    <a:p>
                      <a:pPr algn="r" fontAlgn="b"/>
                      <a:r>
                        <a:rPr lang="en-US" sz="1600" b="0" i="0" u="none" strike="noStrike">
                          <a:effectLst/>
                          <a:latin typeface="Arial" panose="020B0604020202020204" pitchFamily="34" charset="0"/>
                        </a:rPr>
                        <a:t>$1,211.88 </a:t>
                      </a:r>
                    </a:p>
                  </a:txBody>
                  <a:tcPr marL="9525" marR="9525" marT="9525" marB="0" anchor="b">
                    <a:lnL>
                      <a:noFill/>
                    </a:lnL>
                    <a:lnR>
                      <a:noFill/>
                    </a:lnR>
                    <a:lnT>
                      <a:noFill/>
                    </a:lnT>
                    <a:lnB>
                      <a:noFill/>
                    </a:lnB>
                  </a:tcPr>
                </a:tc>
                <a:tc>
                  <a:txBody>
                    <a:bodyPr/>
                    <a:lstStyle/>
                    <a:p>
                      <a:pPr algn="r" fontAlgn="b"/>
                      <a:r>
                        <a:rPr lang="en-US" sz="1600" b="0" i="0" u="none" strike="noStrike" dirty="0">
                          <a:effectLst/>
                          <a:latin typeface="Arial" panose="020B0604020202020204" pitchFamily="34" charset="0"/>
                        </a:rPr>
                        <a:t>$912.75 </a:t>
                      </a:r>
                    </a:p>
                  </a:txBody>
                  <a:tcPr marL="9525" marR="9525" marT="9525" marB="0" anchor="b">
                    <a:lnL>
                      <a:noFill/>
                    </a:lnL>
                    <a:lnR>
                      <a:noFill/>
                    </a:lnR>
                    <a:lnT>
                      <a:noFill/>
                    </a:lnT>
                    <a:lnB>
                      <a:noFill/>
                    </a:lnB>
                  </a:tcPr>
                </a:tc>
                <a:tc>
                  <a:txBody>
                    <a:bodyPr/>
                    <a:lstStyle/>
                    <a:p>
                      <a:pPr algn="r" fontAlgn="b"/>
                      <a:r>
                        <a:rPr lang="en-US" sz="1600" b="0" i="0" u="none" strike="noStrike" dirty="0">
                          <a:effectLst/>
                          <a:latin typeface="Arial" panose="020B0604020202020204" pitchFamily="34" charset="0"/>
                        </a:rPr>
                        <a:t>Cancelled Mtg</a:t>
                      </a:r>
                    </a:p>
                  </a:txBody>
                  <a:tcPr marL="9525" marR="9525" marT="9525" marB="0" anchor="b">
                    <a:lnL>
                      <a:noFill/>
                    </a:lnL>
                    <a:lnR>
                      <a:noFill/>
                    </a:lnR>
                    <a:lnT>
                      <a:noFill/>
                    </a:lnT>
                    <a:lnB>
                      <a:noFill/>
                    </a:lnB>
                  </a:tcPr>
                </a:tc>
                <a:extLst>
                  <a:ext uri="{0D108BD9-81ED-4DB2-BD59-A6C34878D82A}">
                    <a16:rowId xmlns:a16="http://schemas.microsoft.com/office/drawing/2014/main" val="3675263458"/>
                  </a:ext>
                </a:extLst>
              </a:tr>
            </a:tbl>
          </a:graphicData>
        </a:graphic>
      </p:graphicFrame>
    </p:spTree>
    <p:extLst>
      <p:ext uri="{BB962C8B-B14F-4D97-AF65-F5344CB8AC3E}">
        <p14:creationId xmlns:p14="http://schemas.microsoft.com/office/powerpoint/2010/main" val="29285840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3970DCE-BEB0-49A3-BA69-6F21A2F428DF}"/>
              </a:ext>
            </a:extLst>
          </p:cNvPr>
          <p:cNvSpPr>
            <a:spLocks noGrp="1"/>
          </p:cNvSpPr>
          <p:nvPr>
            <p:ph type="dt" idx="10"/>
          </p:nvPr>
        </p:nvSpPr>
        <p:spPr/>
        <p:txBody>
          <a:bodyPr/>
          <a:lstStyle/>
          <a:p>
            <a:r>
              <a:rPr lang="en-US"/>
              <a:t>May 2020</a:t>
            </a:r>
            <a:endParaRPr lang="en-GB"/>
          </a:p>
        </p:txBody>
      </p:sp>
      <p:sp>
        <p:nvSpPr>
          <p:cNvPr id="3" name="Footer Placeholder 2">
            <a:extLst>
              <a:ext uri="{FF2B5EF4-FFF2-40B4-BE49-F238E27FC236}">
                <a16:creationId xmlns:a16="http://schemas.microsoft.com/office/drawing/2014/main" id="{59F169E7-1A4C-46AE-9291-A92FCAB83324}"/>
              </a:ext>
            </a:extLst>
          </p:cNvPr>
          <p:cNvSpPr>
            <a:spLocks noGrp="1"/>
          </p:cNvSpPr>
          <p:nvPr>
            <p:ph type="ftr" idx="11"/>
          </p:nvPr>
        </p:nvSpPr>
        <p:spPr/>
        <p:txBody>
          <a:bodyPr/>
          <a:lstStyle/>
          <a:p>
            <a:r>
              <a:rPr lang="en-GB"/>
              <a:t>Ben Rolfe (BCA);   Jon Rosdahl (Qualcomm)</a:t>
            </a:r>
          </a:p>
        </p:txBody>
      </p:sp>
      <p:sp>
        <p:nvSpPr>
          <p:cNvPr id="4" name="Slide Number Placeholder 3">
            <a:extLst>
              <a:ext uri="{FF2B5EF4-FFF2-40B4-BE49-F238E27FC236}">
                <a16:creationId xmlns:a16="http://schemas.microsoft.com/office/drawing/2014/main" id="{A7F3C80A-030E-493E-8D5B-D2967E9E3C91}"/>
              </a:ext>
            </a:extLst>
          </p:cNvPr>
          <p:cNvSpPr>
            <a:spLocks noGrp="1"/>
          </p:cNvSpPr>
          <p:nvPr>
            <p:ph type="sldNum" idx="12"/>
          </p:nvPr>
        </p:nvSpPr>
        <p:spPr/>
        <p:txBody>
          <a:bodyPr/>
          <a:lstStyle/>
          <a:p>
            <a:r>
              <a:rPr lang="en-GB"/>
              <a:t>Slide </a:t>
            </a:r>
            <a:fld id="{F5D8E26B-7BCF-4D25-9C89-0168A6618F18}" type="slidenum">
              <a:rPr lang="en-GB" smtClean="0"/>
              <a:pPr/>
              <a:t>14</a:t>
            </a:fld>
            <a:endParaRPr lang="en-GB"/>
          </a:p>
        </p:txBody>
      </p:sp>
      <p:graphicFrame>
        <p:nvGraphicFramePr>
          <p:cNvPr id="8" name="Table 7">
            <a:extLst>
              <a:ext uri="{FF2B5EF4-FFF2-40B4-BE49-F238E27FC236}">
                <a16:creationId xmlns:a16="http://schemas.microsoft.com/office/drawing/2014/main" id="{E9D5AB97-3C7A-4B37-A966-64C27DBBEBD6}"/>
              </a:ext>
            </a:extLst>
          </p:cNvPr>
          <p:cNvGraphicFramePr>
            <a:graphicFrameLocks noGrp="1"/>
          </p:cNvGraphicFramePr>
          <p:nvPr>
            <p:extLst>
              <p:ext uri="{D42A27DB-BD31-4B8C-83A1-F6EECF244321}">
                <p14:modId xmlns:p14="http://schemas.microsoft.com/office/powerpoint/2010/main" val="547380883"/>
              </p:ext>
            </p:extLst>
          </p:nvPr>
        </p:nvGraphicFramePr>
        <p:xfrm>
          <a:off x="696522" y="598725"/>
          <a:ext cx="7750956" cy="5876694"/>
        </p:xfrm>
        <a:graphic>
          <a:graphicData uri="http://schemas.openxmlformats.org/drawingml/2006/table">
            <a:tbl>
              <a:tblPr/>
              <a:tblGrid>
                <a:gridCol w="2664018">
                  <a:extLst>
                    <a:ext uri="{9D8B030D-6E8A-4147-A177-3AD203B41FA5}">
                      <a16:colId xmlns:a16="http://schemas.microsoft.com/office/drawing/2014/main" val="888294169"/>
                    </a:ext>
                  </a:extLst>
                </a:gridCol>
                <a:gridCol w="880845">
                  <a:extLst>
                    <a:ext uri="{9D8B030D-6E8A-4147-A177-3AD203B41FA5}">
                      <a16:colId xmlns:a16="http://schemas.microsoft.com/office/drawing/2014/main" val="1042369211"/>
                    </a:ext>
                  </a:extLst>
                </a:gridCol>
                <a:gridCol w="1081362">
                  <a:extLst>
                    <a:ext uri="{9D8B030D-6E8A-4147-A177-3AD203B41FA5}">
                      <a16:colId xmlns:a16="http://schemas.microsoft.com/office/drawing/2014/main" val="1572998749"/>
                    </a:ext>
                  </a:extLst>
                </a:gridCol>
                <a:gridCol w="945297">
                  <a:extLst>
                    <a:ext uri="{9D8B030D-6E8A-4147-A177-3AD203B41FA5}">
                      <a16:colId xmlns:a16="http://schemas.microsoft.com/office/drawing/2014/main" val="1202671392"/>
                    </a:ext>
                  </a:extLst>
                </a:gridCol>
                <a:gridCol w="1081362">
                  <a:extLst>
                    <a:ext uri="{9D8B030D-6E8A-4147-A177-3AD203B41FA5}">
                      <a16:colId xmlns:a16="http://schemas.microsoft.com/office/drawing/2014/main" val="1404413687"/>
                    </a:ext>
                  </a:extLst>
                </a:gridCol>
                <a:gridCol w="1098072">
                  <a:extLst>
                    <a:ext uri="{9D8B030D-6E8A-4147-A177-3AD203B41FA5}">
                      <a16:colId xmlns:a16="http://schemas.microsoft.com/office/drawing/2014/main" val="3396474307"/>
                    </a:ext>
                  </a:extLst>
                </a:gridCol>
              </a:tblGrid>
              <a:tr h="299502">
                <a:tc gridSpan="6">
                  <a:txBody>
                    <a:bodyPr/>
                    <a:lstStyle/>
                    <a:p>
                      <a:pPr algn="ctr" fontAlgn="b"/>
                      <a:r>
                        <a:rPr lang="en-US" sz="1800" b="1" i="0" u="none" strike="noStrike" dirty="0">
                          <a:effectLst/>
                          <a:latin typeface="Arial" panose="020B0604020202020204" pitchFamily="34" charset="0"/>
                        </a:rPr>
                        <a:t>Income Statement</a:t>
                      </a:r>
                    </a:p>
                  </a:txBody>
                  <a:tcPr marL="5666" marR="5666" marT="5666"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248443531"/>
                  </a:ext>
                </a:extLst>
              </a:tr>
              <a:tr h="299502">
                <a:tc gridSpan="6">
                  <a:txBody>
                    <a:bodyPr/>
                    <a:lstStyle/>
                    <a:p>
                      <a:pPr algn="ctr" fontAlgn="b"/>
                      <a:r>
                        <a:rPr lang="en-US" sz="1800" b="1" i="0" u="none" strike="noStrike" dirty="0">
                          <a:effectLst/>
                          <a:latin typeface="Arial" panose="020B0604020202020204" pitchFamily="34" charset="0"/>
                        </a:rPr>
                        <a:t>To April 30, 2020</a:t>
                      </a:r>
                    </a:p>
                  </a:txBody>
                  <a:tcPr marL="5666" marR="5666" marT="5666"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517848963"/>
                  </a:ext>
                </a:extLst>
              </a:tr>
              <a:tr h="760896">
                <a:tc>
                  <a:txBody>
                    <a:bodyPr/>
                    <a:lstStyle/>
                    <a:p>
                      <a:pPr algn="l" fontAlgn="b"/>
                      <a:r>
                        <a:rPr lang="en-US" sz="1600" b="1" i="0" u="none" strike="noStrike" dirty="0">
                          <a:effectLst/>
                          <a:latin typeface="Arial" panose="020B0604020202020204" pitchFamily="34" charset="0"/>
                        </a:rPr>
                        <a:t>Financial Row</a:t>
                      </a:r>
                    </a:p>
                  </a:txBody>
                  <a:tcPr marL="5666" marR="5666" marT="5666" marB="0" anchor="b">
                    <a:lnL>
                      <a:noFill/>
                    </a:lnL>
                    <a:lnR>
                      <a:noFill/>
                    </a:lnR>
                    <a:lnT>
                      <a:noFill/>
                    </a:lnT>
                    <a:lnB>
                      <a:noFill/>
                    </a:lnB>
                    <a:solidFill>
                      <a:srgbClr val="D0D0D0"/>
                    </a:solidFill>
                  </a:tcPr>
                </a:tc>
                <a:tc>
                  <a:txBody>
                    <a:bodyPr/>
                    <a:lstStyle/>
                    <a:p>
                      <a:pPr algn="r" fontAlgn="b"/>
                      <a:r>
                        <a:rPr lang="en-US" sz="1600" b="1" i="0" u="none" strike="noStrike" dirty="0">
                          <a:effectLst/>
                          <a:latin typeface="Arial" panose="020B0604020202020204" pitchFamily="34" charset="0"/>
                        </a:rPr>
                        <a:t>2020 - </a:t>
                      </a:r>
                      <a:r>
                        <a:rPr lang="en-US" sz="1600" b="1" i="0" u="none" strike="noStrike" dirty="0" err="1">
                          <a:effectLst/>
                          <a:latin typeface="Arial" panose="020B0604020202020204" pitchFamily="34" charset="0"/>
                        </a:rPr>
                        <a:t>Misc</a:t>
                      </a:r>
                      <a:endParaRPr lang="en-US" sz="1600" b="1" i="0" u="none" strike="noStrike" dirty="0">
                        <a:effectLst/>
                        <a:latin typeface="Arial" panose="020B0604020202020204" pitchFamily="34" charset="0"/>
                      </a:endParaRPr>
                    </a:p>
                  </a:txBody>
                  <a:tcPr marL="5666" marR="5666" marT="5666" marB="0" anchor="b">
                    <a:lnL>
                      <a:noFill/>
                    </a:lnL>
                    <a:lnR>
                      <a:noFill/>
                    </a:lnR>
                    <a:lnT>
                      <a:noFill/>
                    </a:lnT>
                    <a:lnB>
                      <a:noFill/>
                    </a:lnB>
                    <a:solidFill>
                      <a:srgbClr val="D0D0D0"/>
                    </a:solidFill>
                  </a:tcPr>
                </a:tc>
                <a:tc>
                  <a:txBody>
                    <a:bodyPr/>
                    <a:lstStyle/>
                    <a:p>
                      <a:pPr algn="r" fontAlgn="b"/>
                      <a:r>
                        <a:rPr lang="en-US" sz="1600" b="1" i="0" u="none" strike="noStrike" dirty="0">
                          <a:effectLst/>
                          <a:latin typeface="Arial" panose="020B0604020202020204" pitchFamily="34" charset="0"/>
                        </a:rPr>
                        <a:t>2020-01 Irvine, CA</a:t>
                      </a:r>
                    </a:p>
                  </a:txBody>
                  <a:tcPr marL="5666" marR="5666" marT="5666" marB="0" anchor="b">
                    <a:lnL>
                      <a:noFill/>
                    </a:lnL>
                    <a:lnR>
                      <a:noFill/>
                    </a:lnR>
                    <a:lnT>
                      <a:noFill/>
                    </a:lnT>
                    <a:lnB>
                      <a:noFill/>
                    </a:lnB>
                    <a:solidFill>
                      <a:srgbClr val="D0D0D0"/>
                    </a:solidFill>
                  </a:tcPr>
                </a:tc>
                <a:tc>
                  <a:txBody>
                    <a:bodyPr/>
                    <a:lstStyle/>
                    <a:p>
                      <a:pPr algn="r" fontAlgn="b"/>
                      <a:r>
                        <a:rPr lang="en-US" sz="1600" b="1" i="0" u="none" strike="noStrike" dirty="0">
                          <a:effectLst/>
                          <a:latin typeface="Arial" panose="020B0604020202020204" pitchFamily="34" charset="0"/>
                        </a:rPr>
                        <a:t>2020-05 Warsaw, Poland</a:t>
                      </a:r>
                    </a:p>
                  </a:txBody>
                  <a:tcPr marL="5666" marR="5666" marT="5666" marB="0" anchor="b">
                    <a:lnL>
                      <a:noFill/>
                    </a:lnL>
                    <a:lnR>
                      <a:noFill/>
                    </a:lnR>
                    <a:lnT>
                      <a:noFill/>
                    </a:lnT>
                    <a:lnB>
                      <a:noFill/>
                    </a:lnB>
                    <a:solidFill>
                      <a:srgbClr val="D0D0D0"/>
                    </a:solidFill>
                  </a:tcPr>
                </a:tc>
                <a:tc>
                  <a:txBody>
                    <a:bodyPr/>
                    <a:lstStyle/>
                    <a:p>
                      <a:pPr algn="r" fontAlgn="b"/>
                      <a:r>
                        <a:rPr lang="en-US" sz="1600" b="1" i="0" u="none" strike="noStrike" dirty="0">
                          <a:effectLst/>
                          <a:latin typeface="Arial" panose="020B0604020202020204" pitchFamily="34" charset="0"/>
                        </a:rPr>
                        <a:t>2020-09 - Atlanta</a:t>
                      </a:r>
                    </a:p>
                  </a:txBody>
                  <a:tcPr marL="5666" marR="5666" marT="5666" marB="0" anchor="b">
                    <a:lnL>
                      <a:noFill/>
                    </a:lnL>
                    <a:lnR>
                      <a:noFill/>
                    </a:lnR>
                    <a:lnT>
                      <a:noFill/>
                    </a:lnT>
                    <a:lnB>
                      <a:noFill/>
                    </a:lnB>
                    <a:solidFill>
                      <a:srgbClr val="D0D0D0"/>
                    </a:solidFill>
                  </a:tcPr>
                </a:tc>
                <a:tc>
                  <a:txBody>
                    <a:bodyPr/>
                    <a:lstStyle/>
                    <a:p>
                      <a:pPr algn="r" fontAlgn="b"/>
                      <a:r>
                        <a:rPr lang="en-US" sz="1600" b="1" i="0" u="none" strike="noStrike" dirty="0">
                          <a:effectLst/>
                          <a:latin typeface="Arial" panose="020B0604020202020204" pitchFamily="34" charset="0"/>
                        </a:rPr>
                        <a:t>Total</a:t>
                      </a:r>
                    </a:p>
                  </a:txBody>
                  <a:tcPr marL="5666" marR="5666" marT="5666" marB="0" anchor="b">
                    <a:lnL>
                      <a:noFill/>
                    </a:lnL>
                    <a:lnR>
                      <a:noFill/>
                    </a:lnR>
                    <a:lnT>
                      <a:noFill/>
                    </a:lnT>
                    <a:lnB>
                      <a:noFill/>
                    </a:lnB>
                    <a:solidFill>
                      <a:srgbClr val="D0D0D0"/>
                    </a:solidFill>
                  </a:tcPr>
                </a:tc>
                <a:extLst>
                  <a:ext uri="{0D108BD9-81ED-4DB2-BD59-A6C34878D82A}">
                    <a16:rowId xmlns:a16="http://schemas.microsoft.com/office/drawing/2014/main" val="2261625849"/>
                  </a:ext>
                </a:extLst>
              </a:tr>
              <a:tr h="250933">
                <a:tc>
                  <a:txBody>
                    <a:bodyPr/>
                    <a:lstStyle/>
                    <a:p>
                      <a:pPr algn="l" fontAlgn="b"/>
                      <a:r>
                        <a:rPr lang="en-US" sz="1600" b="1" i="0" u="none" strike="noStrike">
                          <a:effectLst/>
                          <a:latin typeface="Arial" panose="020B0604020202020204" pitchFamily="34" charset="0"/>
                        </a:rPr>
                        <a:t> </a:t>
                      </a:r>
                    </a:p>
                  </a:txBody>
                  <a:tcPr marL="5666" marR="5666" marT="5666" marB="0" anchor="b">
                    <a:lnL>
                      <a:noFill/>
                    </a:lnL>
                    <a:lnR>
                      <a:noFill/>
                    </a:lnR>
                    <a:lnT>
                      <a:noFill/>
                    </a:lnT>
                    <a:lnB>
                      <a:noFill/>
                    </a:lnB>
                    <a:solidFill>
                      <a:srgbClr val="D0D0D0"/>
                    </a:solidFill>
                  </a:tcPr>
                </a:tc>
                <a:tc>
                  <a:txBody>
                    <a:bodyPr/>
                    <a:lstStyle/>
                    <a:p>
                      <a:pPr algn="r" fontAlgn="b"/>
                      <a:r>
                        <a:rPr lang="en-US" sz="1600" b="1" i="0" u="none" strike="noStrike">
                          <a:effectLst/>
                          <a:latin typeface="Arial" panose="020B0604020202020204" pitchFamily="34" charset="0"/>
                        </a:rPr>
                        <a:t>Amount</a:t>
                      </a:r>
                    </a:p>
                  </a:txBody>
                  <a:tcPr marL="5666" marR="5666" marT="5666" marB="0" anchor="b">
                    <a:lnL>
                      <a:noFill/>
                    </a:lnL>
                    <a:lnR>
                      <a:noFill/>
                    </a:lnR>
                    <a:lnT>
                      <a:noFill/>
                    </a:lnT>
                    <a:lnB>
                      <a:noFill/>
                    </a:lnB>
                    <a:solidFill>
                      <a:srgbClr val="D0D0D0"/>
                    </a:solidFill>
                  </a:tcPr>
                </a:tc>
                <a:tc>
                  <a:txBody>
                    <a:bodyPr/>
                    <a:lstStyle/>
                    <a:p>
                      <a:pPr algn="r" fontAlgn="b"/>
                      <a:r>
                        <a:rPr lang="en-US" sz="1600" b="1" i="0" u="none" strike="noStrike">
                          <a:effectLst/>
                          <a:latin typeface="Arial" panose="020B0604020202020204" pitchFamily="34" charset="0"/>
                        </a:rPr>
                        <a:t>Amount</a:t>
                      </a:r>
                    </a:p>
                  </a:txBody>
                  <a:tcPr marL="5666" marR="5666" marT="5666" marB="0" anchor="b">
                    <a:lnL>
                      <a:noFill/>
                    </a:lnL>
                    <a:lnR>
                      <a:noFill/>
                    </a:lnR>
                    <a:lnT>
                      <a:noFill/>
                    </a:lnT>
                    <a:lnB>
                      <a:noFill/>
                    </a:lnB>
                    <a:solidFill>
                      <a:srgbClr val="D0D0D0"/>
                    </a:solidFill>
                  </a:tcPr>
                </a:tc>
                <a:tc>
                  <a:txBody>
                    <a:bodyPr/>
                    <a:lstStyle/>
                    <a:p>
                      <a:pPr algn="r" fontAlgn="b"/>
                      <a:r>
                        <a:rPr lang="en-US" sz="1600" b="1" i="0" u="none" strike="noStrike">
                          <a:effectLst/>
                          <a:latin typeface="Arial" panose="020B0604020202020204" pitchFamily="34" charset="0"/>
                        </a:rPr>
                        <a:t>Amount</a:t>
                      </a:r>
                    </a:p>
                  </a:txBody>
                  <a:tcPr marL="5666" marR="5666" marT="5666" marB="0" anchor="b">
                    <a:lnL>
                      <a:noFill/>
                    </a:lnL>
                    <a:lnR>
                      <a:noFill/>
                    </a:lnR>
                    <a:lnT>
                      <a:noFill/>
                    </a:lnT>
                    <a:lnB>
                      <a:noFill/>
                    </a:lnB>
                    <a:solidFill>
                      <a:srgbClr val="D0D0D0"/>
                    </a:solidFill>
                  </a:tcPr>
                </a:tc>
                <a:tc>
                  <a:txBody>
                    <a:bodyPr/>
                    <a:lstStyle/>
                    <a:p>
                      <a:pPr algn="r" fontAlgn="b"/>
                      <a:r>
                        <a:rPr lang="en-US" sz="1600" b="1" i="0" u="none" strike="noStrike">
                          <a:effectLst/>
                          <a:latin typeface="Arial" panose="020B0604020202020204" pitchFamily="34" charset="0"/>
                        </a:rPr>
                        <a:t>Amount</a:t>
                      </a:r>
                    </a:p>
                  </a:txBody>
                  <a:tcPr marL="5666" marR="5666" marT="5666" marB="0" anchor="b">
                    <a:lnL>
                      <a:noFill/>
                    </a:lnL>
                    <a:lnR>
                      <a:noFill/>
                    </a:lnR>
                    <a:lnT>
                      <a:noFill/>
                    </a:lnT>
                    <a:lnB>
                      <a:noFill/>
                    </a:lnB>
                    <a:solidFill>
                      <a:srgbClr val="D0D0D0"/>
                    </a:solidFill>
                  </a:tcPr>
                </a:tc>
                <a:tc>
                  <a:txBody>
                    <a:bodyPr/>
                    <a:lstStyle/>
                    <a:p>
                      <a:pPr algn="r" fontAlgn="b"/>
                      <a:r>
                        <a:rPr lang="en-US" sz="1600" b="1" i="0" u="none" strike="noStrike" dirty="0">
                          <a:effectLst/>
                          <a:latin typeface="Arial" panose="020B0604020202020204" pitchFamily="34" charset="0"/>
                        </a:rPr>
                        <a:t>Amount</a:t>
                      </a:r>
                    </a:p>
                  </a:txBody>
                  <a:tcPr marL="5666" marR="5666" marT="5666" marB="0" anchor="b">
                    <a:lnL>
                      <a:noFill/>
                    </a:lnL>
                    <a:lnR>
                      <a:noFill/>
                    </a:lnR>
                    <a:lnT>
                      <a:noFill/>
                    </a:lnT>
                    <a:lnB>
                      <a:noFill/>
                    </a:lnB>
                    <a:solidFill>
                      <a:srgbClr val="D0D0D0"/>
                    </a:solidFill>
                  </a:tcPr>
                </a:tc>
                <a:extLst>
                  <a:ext uri="{0D108BD9-81ED-4DB2-BD59-A6C34878D82A}">
                    <a16:rowId xmlns:a16="http://schemas.microsoft.com/office/drawing/2014/main" val="355477234"/>
                  </a:ext>
                </a:extLst>
              </a:tr>
              <a:tr h="250933">
                <a:tc>
                  <a:txBody>
                    <a:bodyPr/>
                    <a:lstStyle/>
                    <a:p>
                      <a:pPr algn="l" fontAlgn="b"/>
                      <a:r>
                        <a:rPr lang="en-US" sz="1400" b="1" i="0" u="none" strike="noStrike" dirty="0">
                          <a:solidFill>
                            <a:srgbClr val="000000"/>
                          </a:solidFill>
                          <a:effectLst/>
                          <a:latin typeface="Arial" panose="020B0604020202020204" pitchFamily="34" charset="0"/>
                        </a:rPr>
                        <a:t>Income</a:t>
                      </a:r>
                    </a:p>
                  </a:txBody>
                  <a:tcPr marL="50990" marR="5666" marT="5666" marB="0" anchor="b">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5666" marR="5666" marT="5666"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5666" marR="5666" marT="5666"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5666" marR="5666" marT="5666"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5666" marR="5666" marT="5666"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5666" marR="5666" marT="5666" marB="0" anchor="ctr">
                    <a:lnL>
                      <a:noFill/>
                    </a:lnL>
                    <a:lnR>
                      <a:noFill/>
                    </a:lnR>
                    <a:lnT>
                      <a:noFill/>
                    </a:lnT>
                    <a:lnB>
                      <a:noFill/>
                    </a:lnB>
                  </a:tcPr>
                </a:tc>
                <a:extLst>
                  <a:ext uri="{0D108BD9-81ED-4DB2-BD59-A6C34878D82A}">
                    <a16:rowId xmlns:a16="http://schemas.microsoft.com/office/drawing/2014/main" val="2937055065"/>
                  </a:ext>
                </a:extLst>
              </a:tr>
              <a:tr h="250933">
                <a:tc>
                  <a:txBody>
                    <a:bodyPr/>
                    <a:lstStyle/>
                    <a:p>
                      <a:pPr algn="l" fontAlgn="b"/>
                      <a:r>
                        <a:rPr lang="en-US" sz="1400" b="0" i="0" u="none" strike="noStrike">
                          <a:solidFill>
                            <a:srgbClr val="000000"/>
                          </a:solidFill>
                          <a:effectLst/>
                          <a:latin typeface="Arial" panose="020B0604020202020204" pitchFamily="34" charset="0"/>
                        </a:rPr>
                        <a:t>2.11 - Registrations</a:t>
                      </a:r>
                    </a:p>
                  </a:txBody>
                  <a:tcPr marL="101980" marR="5666" marT="5666" marB="0" anchor="b">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$0.00 </a:t>
                      </a:r>
                    </a:p>
                  </a:txBody>
                  <a:tcPr marL="5666" marR="5666" marT="5666"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$275,800.00 </a:t>
                      </a:r>
                    </a:p>
                  </a:txBody>
                  <a:tcPr marL="5666" marR="5666" marT="5666"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5666" marR="5666" marT="5666"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5666" marR="5666" marT="5666"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$275,800.00 </a:t>
                      </a:r>
                    </a:p>
                  </a:txBody>
                  <a:tcPr marL="5666" marR="5666" marT="5666" marB="0" anchor="ctr">
                    <a:lnL>
                      <a:noFill/>
                    </a:lnL>
                    <a:lnR>
                      <a:noFill/>
                    </a:lnR>
                    <a:lnT>
                      <a:noFill/>
                    </a:lnT>
                    <a:lnB>
                      <a:noFill/>
                    </a:lnB>
                  </a:tcPr>
                </a:tc>
                <a:extLst>
                  <a:ext uri="{0D108BD9-81ED-4DB2-BD59-A6C34878D82A}">
                    <a16:rowId xmlns:a16="http://schemas.microsoft.com/office/drawing/2014/main" val="3961325020"/>
                  </a:ext>
                </a:extLst>
              </a:tr>
              <a:tr h="250933">
                <a:tc>
                  <a:txBody>
                    <a:bodyPr/>
                    <a:lstStyle/>
                    <a:p>
                      <a:pPr algn="l" fontAlgn="b"/>
                      <a:r>
                        <a:rPr lang="en-US" sz="1400" b="0" i="0" u="none" strike="noStrike">
                          <a:solidFill>
                            <a:srgbClr val="000000"/>
                          </a:solidFill>
                          <a:effectLst/>
                          <a:latin typeface="Arial" panose="020B0604020202020204" pitchFamily="34" charset="0"/>
                        </a:rPr>
                        <a:t>2.12 - Hotel Commissions</a:t>
                      </a:r>
                    </a:p>
                  </a:txBody>
                  <a:tcPr marL="101980" marR="5666" marT="5666"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5666" marR="5666" marT="5666"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$33,123.40 </a:t>
                      </a:r>
                    </a:p>
                  </a:txBody>
                  <a:tcPr marL="5666" marR="5666" marT="5666"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$0.00 </a:t>
                      </a:r>
                    </a:p>
                  </a:txBody>
                  <a:tcPr marL="5666" marR="5666" marT="5666"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5666" marR="5666" marT="5666"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$33,123.40 </a:t>
                      </a:r>
                    </a:p>
                  </a:txBody>
                  <a:tcPr marL="5666" marR="5666" marT="5666" marB="0" anchor="ctr">
                    <a:lnL>
                      <a:noFill/>
                    </a:lnL>
                    <a:lnR>
                      <a:noFill/>
                    </a:lnR>
                    <a:lnT>
                      <a:noFill/>
                    </a:lnT>
                    <a:lnB>
                      <a:noFill/>
                    </a:lnB>
                  </a:tcPr>
                </a:tc>
                <a:extLst>
                  <a:ext uri="{0D108BD9-81ED-4DB2-BD59-A6C34878D82A}">
                    <a16:rowId xmlns:a16="http://schemas.microsoft.com/office/drawing/2014/main" val="1436853866"/>
                  </a:ext>
                </a:extLst>
              </a:tr>
              <a:tr h="250933">
                <a:tc>
                  <a:txBody>
                    <a:bodyPr/>
                    <a:lstStyle/>
                    <a:p>
                      <a:pPr algn="l" fontAlgn="b"/>
                      <a:r>
                        <a:rPr lang="en-US" sz="1400" b="0" i="0" u="none" strike="noStrike">
                          <a:solidFill>
                            <a:srgbClr val="000000"/>
                          </a:solidFill>
                          <a:effectLst/>
                          <a:latin typeface="Arial" panose="020B0604020202020204" pitchFamily="34" charset="0"/>
                        </a:rPr>
                        <a:t>3.40 - IEEE CB Account Interest</a:t>
                      </a:r>
                    </a:p>
                  </a:txBody>
                  <a:tcPr marL="101980" marR="5666" marT="5666"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$2,282.72 </a:t>
                      </a:r>
                    </a:p>
                  </a:txBody>
                  <a:tcPr marL="5666" marR="5666" marT="5666"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5666" marR="5666" marT="5666"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dirty="0">
                          <a:solidFill>
                            <a:srgbClr val="000000"/>
                          </a:solidFill>
                          <a:effectLst/>
                          <a:latin typeface="Arial" panose="020B0604020202020204" pitchFamily="34" charset="0"/>
                        </a:rPr>
                        <a:t>$0.00 </a:t>
                      </a:r>
                    </a:p>
                  </a:txBody>
                  <a:tcPr marL="5666" marR="5666" marT="5666"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dirty="0">
                          <a:solidFill>
                            <a:srgbClr val="000000"/>
                          </a:solidFill>
                          <a:effectLst/>
                          <a:latin typeface="Arial" panose="020B0604020202020204" pitchFamily="34" charset="0"/>
                        </a:rPr>
                        <a:t>$0.00 </a:t>
                      </a:r>
                    </a:p>
                  </a:txBody>
                  <a:tcPr marL="5666" marR="5666" marT="5666"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$2,282.72 </a:t>
                      </a:r>
                    </a:p>
                  </a:txBody>
                  <a:tcPr marL="5666" marR="5666" marT="5666"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2173198031"/>
                  </a:ext>
                </a:extLst>
              </a:tr>
              <a:tr h="250933">
                <a:tc>
                  <a:txBody>
                    <a:bodyPr/>
                    <a:lstStyle/>
                    <a:p>
                      <a:pPr algn="l" fontAlgn="b"/>
                      <a:r>
                        <a:rPr lang="en-US" sz="1400" b="1" i="0" u="none" strike="noStrike">
                          <a:solidFill>
                            <a:srgbClr val="000000"/>
                          </a:solidFill>
                          <a:effectLst/>
                          <a:latin typeface="Arial" panose="020B0604020202020204" pitchFamily="34" charset="0"/>
                        </a:rPr>
                        <a:t>Total - Income</a:t>
                      </a:r>
                    </a:p>
                  </a:txBody>
                  <a:tcPr marL="50990" marR="5666" marT="5666" marB="0" anchor="b">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$2,282.72 </a:t>
                      </a:r>
                    </a:p>
                  </a:txBody>
                  <a:tcPr marL="5666" marR="5666" marT="5666"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$308,923.40 </a:t>
                      </a:r>
                    </a:p>
                  </a:txBody>
                  <a:tcPr marL="5666" marR="5666" marT="5666"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$0.00 </a:t>
                      </a:r>
                    </a:p>
                  </a:txBody>
                  <a:tcPr marL="5666" marR="5666" marT="5666"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400" b="1" i="0" u="none" strike="noStrike" dirty="0">
                          <a:solidFill>
                            <a:srgbClr val="000000"/>
                          </a:solidFill>
                          <a:effectLst/>
                          <a:latin typeface="Arial" panose="020B0604020202020204" pitchFamily="34" charset="0"/>
                        </a:rPr>
                        <a:t>$0.00 </a:t>
                      </a:r>
                    </a:p>
                  </a:txBody>
                  <a:tcPr marL="5666" marR="5666" marT="5666"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$311,206.12 </a:t>
                      </a:r>
                    </a:p>
                  </a:txBody>
                  <a:tcPr marL="5666" marR="5666" marT="5666" marB="0" anchor="ctr">
                    <a:lnL>
                      <a:noFill/>
                    </a:lnL>
                    <a:lnR>
                      <a:noFill/>
                    </a:lnR>
                    <a:lnT w="6350" cap="flat" cmpd="sng" algn="ctr">
                      <a:solidFill>
                        <a:srgbClr val="C0C0C0"/>
                      </a:solidFill>
                      <a:prstDash val="dot"/>
                      <a:round/>
                      <a:headEnd type="none" w="med" len="med"/>
                      <a:tailEnd type="none" w="med" len="med"/>
                    </a:lnT>
                    <a:lnB>
                      <a:noFill/>
                    </a:lnB>
                  </a:tcPr>
                </a:tc>
                <a:extLst>
                  <a:ext uri="{0D108BD9-81ED-4DB2-BD59-A6C34878D82A}">
                    <a16:rowId xmlns:a16="http://schemas.microsoft.com/office/drawing/2014/main" val="2566320392"/>
                  </a:ext>
                </a:extLst>
              </a:tr>
              <a:tr h="250933">
                <a:tc>
                  <a:txBody>
                    <a:bodyPr/>
                    <a:lstStyle/>
                    <a:p>
                      <a:pPr algn="l" fontAlgn="b"/>
                      <a:r>
                        <a:rPr lang="en-US" sz="1400" b="1" i="0" u="none" strike="noStrike">
                          <a:solidFill>
                            <a:srgbClr val="000000"/>
                          </a:solidFill>
                          <a:effectLst/>
                          <a:latin typeface="Arial" panose="020B0604020202020204" pitchFamily="34" charset="0"/>
                        </a:rPr>
                        <a:t>Expense</a:t>
                      </a:r>
                    </a:p>
                  </a:txBody>
                  <a:tcPr marL="50990" marR="5666" marT="5666" marB="0" anchor="b">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5666" marR="5666" marT="5666"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5666" marR="5666" marT="5666"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5666" marR="5666" marT="5666" marB="0" anchor="ctr">
                    <a:lnL>
                      <a:noFill/>
                    </a:lnL>
                    <a:lnR>
                      <a:noFill/>
                    </a:lnR>
                    <a:lnT>
                      <a:noFill/>
                    </a:lnT>
                    <a:lnB>
                      <a:noFill/>
                    </a:lnB>
                  </a:tcPr>
                </a:tc>
                <a:tc>
                  <a:txBody>
                    <a:bodyPr/>
                    <a:lstStyle/>
                    <a:p>
                      <a:pPr algn="r" fontAlgn="ctr"/>
                      <a:endParaRPr lang="en-US" sz="1400" b="1" i="0" u="none" strike="noStrike" dirty="0">
                        <a:solidFill>
                          <a:srgbClr val="000000"/>
                        </a:solidFill>
                        <a:effectLst/>
                        <a:latin typeface="Arial" panose="020B0604020202020204" pitchFamily="34" charset="0"/>
                      </a:endParaRPr>
                    </a:p>
                  </a:txBody>
                  <a:tcPr marL="5666" marR="5666" marT="5666" marB="0" anchor="ctr">
                    <a:lnL>
                      <a:noFill/>
                    </a:lnL>
                    <a:lnR>
                      <a:noFill/>
                    </a:lnR>
                    <a:lnT>
                      <a:noFill/>
                    </a:lnT>
                    <a:lnB>
                      <a:noFill/>
                    </a:lnB>
                  </a:tcPr>
                </a:tc>
                <a:tc>
                  <a:txBody>
                    <a:bodyPr/>
                    <a:lstStyle/>
                    <a:p>
                      <a:pPr algn="r" fontAlgn="ctr"/>
                      <a:endParaRPr lang="en-US" sz="1400" b="1" i="0" u="none" strike="noStrike" dirty="0">
                        <a:solidFill>
                          <a:srgbClr val="000000"/>
                        </a:solidFill>
                        <a:effectLst/>
                        <a:latin typeface="Arial" panose="020B0604020202020204" pitchFamily="34" charset="0"/>
                      </a:endParaRPr>
                    </a:p>
                  </a:txBody>
                  <a:tcPr marL="5666" marR="5666" marT="5666" marB="0" anchor="ctr">
                    <a:lnL>
                      <a:noFill/>
                    </a:lnL>
                    <a:lnR>
                      <a:noFill/>
                    </a:lnR>
                    <a:lnT>
                      <a:noFill/>
                    </a:lnT>
                    <a:lnB>
                      <a:noFill/>
                    </a:lnB>
                  </a:tcPr>
                </a:tc>
                <a:extLst>
                  <a:ext uri="{0D108BD9-81ED-4DB2-BD59-A6C34878D82A}">
                    <a16:rowId xmlns:a16="http://schemas.microsoft.com/office/drawing/2014/main" val="1851634062"/>
                  </a:ext>
                </a:extLst>
              </a:tr>
              <a:tr h="250933">
                <a:tc>
                  <a:txBody>
                    <a:bodyPr/>
                    <a:lstStyle/>
                    <a:p>
                      <a:pPr algn="l" fontAlgn="b"/>
                      <a:r>
                        <a:rPr lang="en-US" sz="1400" b="0" i="0" u="none" strike="noStrike">
                          <a:solidFill>
                            <a:srgbClr val="000000"/>
                          </a:solidFill>
                          <a:effectLst/>
                          <a:latin typeface="Arial" panose="020B0604020202020204" pitchFamily="34" charset="0"/>
                        </a:rPr>
                        <a:t>4.111 - Deposit</a:t>
                      </a:r>
                    </a:p>
                  </a:txBody>
                  <a:tcPr marL="101980" marR="5666" marT="5666"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5666" marR="5666" marT="5666"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5666" marR="5666" marT="5666"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($35.00)</a:t>
                      </a:r>
                    </a:p>
                  </a:txBody>
                  <a:tcPr marL="5666" marR="5666" marT="5666"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5666" marR="5666" marT="5666"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($35.00)</a:t>
                      </a:r>
                    </a:p>
                  </a:txBody>
                  <a:tcPr marL="5666" marR="5666" marT="5666" marB="0" anchor="ctr">
                    <a:lnL>
                      <a:noFill/>
                    </a:lnL>
                    <a:lnR>
                      <a:noFill/>
                    </a:lnR>
                    <a:lnT>
                      <a:noFill/>
                    </a:lnT>
                    <a:lnB>
                      <a:noFill/>
                    </a:lnB>
                  </a:tcPr>
                </a:tc>
                <a:extLst>
                  <a:ext uri="{0D108BD9-81ED-4DB2-BD59-A6C34878D82A}">
                    <a16:rowId xmlns:a16="http://schemas.microsoft.com/office/drawing/2014/main" val="4158601201"/>
                  </a:ext>
                </a:extLst>
              </a:tr>
              <a:tr h="250933">
                <a:tc>
                  <a:txBody>
                    <a:bodyPr/>
                    <a:lstStyle/>
                    <a:p>
                      <a:pPr algn="l" fontAlgn="b"/>
                      <a:r>
                        <a:rPr lang="en-US" sz="1400" b="0" i="0" u="none" strike="noStrike">
                          <a:solidFill>
                            <a:srgbClr val="000000"/>
                          </a:solidFill>
                          <a:effectLst/>
                          <a:latin typeface="Arial" panose="020B0604020202020204" pitchFamily="34" charset="0"/>
                        </a:rPr>
                        <a:t>4.113 - Venue</a:t>
                      </a:r>
                    </a:p>
                  </a:txBody>
                  <a:tcPr marL="101980" marR="5666" marT="5666"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5666" marR="5666" marT="5666"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$29,524.67 </a:t>
                      </a:r>
                    </a:p>
                  </a:txBody>
                  <a:tcPr marL="5666" marR="5666" marT="5666"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5666" marR="5666" marT="5666"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5666" marR="5666" marT="5666"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$29,524.67 </a:t>
                      </a:r>
                    </a:p>
                  </a:txBody>
                  <a:tcPr marL="5666" marR="5666" marT="5666" marB="0" anchor="ctr">
                    <a:lnL>
                      <a:noFill/>
                    </a:lnL>
                    <a:lnR>
                      <a:noFill/>
                    </a:lnR>
                    <a:lnT>
                      <a:noFill/>
                    </a:lnT>
                    <a:lnB>
                      <a:noFill/>
                    </a:lnB>
                  </a:tcPr>
                </a:tc>
                <a:extLst>
                  <a:ext uri="{0D108BD9-81ED-4DB2-BD59-A6C34878D82A}">
                    <a16:rowId xmlns:a16="http://schemas.microsoft.com/office/drawing/2014/main" val="1780163136"/>
                  </a:ext>
                </a:extLst>
              </a:tr>
              <a:tr h="250933">
                <a:tc>
                  <a:txBody>
                    <a:bodyPr/>
                    <a:lstStyle/>
                    <a:p>
                      <a:pPr algn="l" fontAlgn="b"/>
                      <a:r>
                        <a:rPr lang="en-US" sz="1400" b="0" i="0" u="none" strike="noStrike">
                          <a:solidFill>
                            <a:srgbClr val="000000"/>
                          </a:solidFill>
                          <a:effectLst/>
                          <a:latin typeface="Arial" panose="020B0604020202020204" pitchFamily="34" charset="0"/>
                        </a:rPr>
                        <a:t>4.12 - Financial Fees</a:t>
                      </a:r>
                    </a:p>
                  </a:txBody>
                  <a:tcPr marL="101980" marR="5666" marT="5666"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5666" marR="5666" marT="5666"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$12,639.57 </a:t>
                      </a:r>
                    </a:p>
                  </a:txBody>
                  <a:tcPr marL="5666" marR="5666" marT="5666"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5666" marR="5666" marT="5666"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5666" marR="5666" marT="5666"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$12,639.57 </a:t>
                      </a:r>
                    </a:p>
                  </a:txBody>
                  <a:tcPr marL="5666" marR="5666" marT="5666" marB="0" anchor="ctr">
                    <a:lnL>
                      <a:noFill/>
                    </a:lnL>
                    <a:lnR>
                      <a:noFill/>
                    </a:lnR>
                    <a:lnT>
                      <a:noFill/>
                    </a:lnT>
                    <a:lnB>
                      <a:noFill/>
                    </a:lnB>
                  </a:tcPr>
                </a:tc>
                <a:extLst>
                  <a:ext uri="{0D108BD9-81ED-4DB2-BD59-A6C34878D82A}">
                    <a16:rowId xmlns:a16="http://schemas.microsoft.com/office/drawing/2014/main" val="1897587444"/>
                  </a:ext>
                </a:extLst>
              </a:tr>
              <a:tr h="250933">
                <a:tc>
                  <a:txBody>
                    <a:bodyPr/>
                    <a:lstStyle/>
                    <a:p>
                      <a:pPr algn="l" fontAlgn="b"/>
                      <a:r>
                        <a:rPr lang="en-US" sz="1400" b="0" i="0" u="none" strike="noStrike">
                          <a:solidFill>
                            <a:srgbClr val="000000"/>
                          </a:solidFill>
                          <a:effectLst/>
                          <a:latin typeface="Arial" panose="020B0604020202020204" pitchFamily="34" charset="0"/>
                        </a:rPr>
                        <a:t>4.13 - Meeting  Planner</a:t>
                      </a:r>
                    </a:p>
                  </a:txBody>
                  <a:tcPr marL="101980" marR="5666" marT="5666"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5666" marR="5666" marT="5666"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$52,702.30 </a:t>
                      </a:r>
                    </a:p>
                  </a:txBody>
                  <a:tcPr marL="5666" marR="5666" marT="5666"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$6,785.00 </a:t>
                      </a:r>
                    </a:p>
                  </a:txBody>
                  <a:tcPr marL="5666" marR="5666" marT="5666"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$25,000.00 </a:t>
                      </a:r>
                    </a:p>
                  </a:txBody>
                  <a:tcPr marL="5666" marR="5666" marT="5666"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$84,487.30 </a:t>
                      </a:r>
                    </a:p>
                  </a:txBody>
                  <a:tcPr marL="5666" marR="5666" marT="5666" marB="0" anchor="ctr">
                    <a:lnL>
                      <a:noFill/>
                    </a:lnL>
                    <a:lnR>
                      <a:noFill/>
                    </a:lnR>
                    <a:lnT>
                      <a:noFill/>
                    </a:lnT>
                    <a:lnB>
                      <a:noFill/>
                    </a:lnB>
                  </a:tcPr>
                </a:tc>
                <a:extLst>
                  <a:ext uri="{0D108BD9-81ED-4DB2-BD59-A6C34878D82A}">
                    <a16:rowId xmlns:a16="http://schemas.microsoft.com/office/drawing/2014/main" val="1357397984"/>
                  </a:ext>
                </a:extLst>
              </a:tr>
              <a:tr h="250933">
                <a:tc>
                  <a:txBody>
                    <a:bodyPr/>
                    <a:lstStyle/>
                    <a:p>
                      <a:pPr algn="l" fontAlgn="b"/>
                      <a:r>
                        <a:rPr lang="en-US" sz="1400" b="0" i="0" u="none" strike="noStrike">
                          <a:solidFill>
                            <a:srgbClr val="000000"/>
                          </a:solidFill>
                          <a:effectLst/>
                          <a:latin typeface="Arial" panose="020B0604020202020204" pitchFamily="34" charset="0"/>
                        </a:rPr>
                        <a:t>4.14 - Food &amp; Beverage</a:t>
                      </a:r>
                    </a:p>
                  </a:txBody>
                  <a:tcPr marL="101980" marR="5666" marT="5666"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5666" marR="5666" marT="5666"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$145,643.01 </a:t>
                      </a:r>
                    </a:p>
                  </a:txBody>
                  <a:tcPr marL="5666" marR="5666" marT="5666"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5666" marR="5666" marT="5666"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5666" marR="5666" marT="5666"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$145,643.01 </a:t>
                      </a:r>
                    </a:p>
                  </a:txBody>
                  <a:tcPr marL="5666" marR="5666" marT="5666" marB="0" anchor="ctr">
                    <a:lnL>
                      <a:noFill/>
                    </a:lnL>
                    <a:lnR>
                      <a:noFill/>
                    </a:lnR>
                    <a:lnT>
                      <a:noFill/>
                    </a:lnT>
                    <a:lnB>
                      <a:noFill/>
                    </a:lnB>
                  </a:tcPr>
                </a:tc>
                <a:extLst>
                  <a:ext uri="{0D108BD9-81ED-4DB2-BD59-A6C34878D82A}">
                    <a16:rowId xmlns:a16="http://schemas.microsoft.com/office/drawing/2014/main" val="2549188777"/>
                  </a:ext>
                </a:extLst>
              </a:tr>
              <a:tr h="250933">
                <a:tc>
                  <a:txBody>
                    <a:bodyPr/>
                    <a:lstStyle/>
                    <a:p>
                      <a:pPr algn="l" fontAlgn="b"/>
                      <a:r>
                        <a:rPr lang="en-US" sz="1400" b="0" i="0" u="none" strike="noStrike">
                          <a:solidFill>
                            <a:srgbClr val="000000"/>
                          </a:solidFill>
                          <a:effectLst/>
                          <a:latin typeface="Arial" panose="020B0604020202020204" pitchFamily="34" charset="0"/>
                        </a:rPr>
                        <a:t>4.15 - Network Services</a:t>
                      </a:r>
                    </a:p>
                  </a:txBody>
                  <a:tcPr marL="101980" marR="5666" marT="5666"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5666" marR="5666" marT="5666"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$40,444.57 </a:t>
                      </a:r>
                    </a:p>
                  </a:txBody>
                  <a:tcPr marL="5666" marR="5666" marT="5666"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5666" marR="5666" marT="5666"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5666" marR="5666" marT="5666"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$40,444.57 </a:t>
                      </a:r>
                    </a:p>
                  </a:txBody>
                  <a:tcPr marL="5666" marR="5666" marT="5666" marB="0" anchor="ctr">
                    <a:lnL>
                      <a:noFill/>
                    </a:lnL>
                    <a:lnR>
                      <a:noFill/>
                    </a:lnR>
                    <a:lnT>
                      <a:noFill/>
                    </a:lnT>
                    <a:lnB>
                      <a:noFill/>
                    </a:lnB>
                  </a:tcPr>
                </a:tc>
                <a:extLst>
                  <a:ext uri="{0D108BD9-81ED-4DB2-BD59-A6C34878D82A}">
                    <a16:rowId xmlns:a16="http://schemas.microsoft.com/office/drawing/2014/main" val="3469169649"/>
                  </a:ext>
                </a:extLst>
              </a:tr>
              <a:tr h="250933">
                <a:tc>
                  <a:txBody>
                    <a:bodyPr/>
                    <a:lstStyle/>
                    <a:p>
                      <a:pPr algn="l" fontAlgn="b"/>
                      <a:r>
                        <a:rPr lang="en-US" sz="1400" b="0" i="0" u="none" strike="noStrike">
                          <a:solidFill>
                            <a:srgbClr val="000000"/>
                          </a:solidFill>
                          <a:effectLst/>
                          <a:latin typeface="Arial" panose="020B0604020202020204" pitchFamily="34" charset="0"/>
                        </a:rPr>
                        <a:t>4.16 - Social</a:t>
                      </a:r>
                    </a:p>
                  </a:txBody>
                  <a:tcPr marL="101980" marR="5666" marT="5666"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5666" marR="5666" marT="5666"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$24,201.67 </a:t>
                      </a:r>
                    </a:p>
                  </a:txBody>
                  <a:tcPr marL="5666" marR="5666" marT="5666"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5666" marR="5666" marT="5666"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5666" marR="5666" marT="5666"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$24,201.67 </a:t>
                      </a:r>
                    </a:p>
                  </a:txBody>
                  <a:tcPr marL="5666" marR="5666" marT="5666" marB="0" anchor="ctr">
                    <a:lnL>
                      <a:noFill/>
                    </a:lnL>
                    <a:lnR>
                      <a:noFill/>
                    </a:lnR>
                    <a:lnT>
                      <a:noFill/>
                    </a:lnT>
                    <a:lnB>
                      <a:noFill/>
                    </a:lnB>
                  </a:tcPr>
                </a:tc>
                <a:extLst>
                  <a:ext uri="{0D108BD9-81ED-4DB2-BD59-A6C34878D82A}">
                    <a16:rowId xmlns:a16="http://schemas.microsoft.com/office/drawing/2014/main" val="3806191065"/>
                  </a:ext>
                </a:extLst>
              </a:tr>
              <a:tr h="250933">
                <a:tc>
                  <a:txBody>
                    <a:bodyPr/>
                    <a:lstStyle/>
                    <a:p>
                      <a:pPr algn="l" fontAlgn="b"/>
                      <a:r>
                        <a:rPr lang="en-US" sz="1400" b="0" i="0" u="none" strike="noStrike">
                          <a:solidFill>
                            <a:srgbClr val="000000"/>
                          </a:solidFill>
                          <a:effectLst/>
                          <a:latin typeface="Arial" panose="020B0604020202020204" pitchFamily="34" charset="0"/>
                        </a:rPr>
                        <a:t>4.17 - Shipping</a:t>
                      </a:r>
                    </a:p>
                  </a:txBody>
                  <a:tcPr marL="101980" marR="5666" marT="5666"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5666" marR="5666" marT="5666"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$1,867.30 </a:t>
                      </a:r>
                    </a:p>
                  </a:txBody>
                  <a:tcPr marL="5666" marR="5666" marT="5666"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5666" marR="5666" marT="5666"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5666" marR="5666" marT="5666"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$1,867.30 </a:t>
                      </a:r>
                    </a:p>
                  </a:txBody>
                  <a:tcPr marL="5666" marR="5666" marT="5666" marB="0" anchor="ctr">
                    <a:lnL>
                      <a:noFill/>
                    </a:lnL>
                    <a:lnR>
                      <a:noFill/>
                    </a:lnR>
                    <a:lnT>
                      <a:noFill/>
                    </a:lnT>
                    <a:lnB>
                      <a:noFill/>
                    </a:lnB>
                  </a:tcPr>
                </a:tc>
                <a:extLst>
                  <a:ext uri="{0D108BD9-81ED-4DB2-BD59-A6C34878D82A}">
                    <a16:rowId xmlns:a16="http://schemas.microsoft.com/office/drawing/2014/main" val="2809272070"/>
                  </a:ext>
                </a:extLst>
              </a:tr>
              <a:tr h="250933">
                <a:tc>
                  <a:txBody>
                    <a:bodyPr/>
                    <a:lstStyle/>
                    <a:p>
                      <a:pPr algn="l" fontAlgn="b"/>
                      <a:r>
                        <a:rPr lang="en-US" sz="1400" b="0" i="0" u="none" strike="noStrike">
                          <a:solidFill>
                            <a:srgbClr val="000000"/>
                          </a:solidFill>
                          <a:effectLst/>
                          <a:latin typeface="Arial" panose="020B0604020202020204" pitchFamily="34" charset="0"/>
                        </a:rPr>
                        <a:t>4.18 - Misc Expense</a:t>
                      </a:r>
                    </a:p>
                  </a:txBody>
                  <a:tcPr marL="101980" marR="5666" marT="5666"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$154.57 </a:t>
                      </a:r>
                    </a:p>
                  </a:txBody>
                  <a:tcPr marL="5666" marR="5666" marT="5666"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$5,562.28 </a:t>
                      </a:r>
                    </a:p>
                  </a:txBody>
                  <a:tcPr marL="5666" marR="5666" marT="5666"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5666" marR="5666" marT="5666"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5666" marR="5666" marT="5666"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dirty="0">
                          <a:solidFill>
                            <a:srgbClr val="000000"/>
                          </a:solidFill>
                          <a:effectLst/>
                          <a:latin typeface="Arial" panose="020B0604020202020204" pitchFamily="34" charset="0"/>
                        </a:rPr>
                        <a:t>$5,716.85 </a:t>
                      </a:r>
                    </a:p>
                  </a:txBody>
                  <a:tcPr marL="5666" marR="5666" marT="5666"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4252677100"/>
                  </a:ext>
                </a:extLst>
              </a:tr>
              <a:tr h="250933">
                <a:tc>
                  <a:txBody>
                    <a:bodyPr/>
                    <a:lstStyle/>
                    <a:p>
                      <a:pPr algn="l" fontAlgn="b"/>
                      <a:r>
                        <a:rPr lang="en-US" sz="1400" b="1" i="0" u="none" strike="noStrike">
                          <a:solidFill>
                            <a:srgbClr val="000000"/>
                          </a:solidFill>
                          <a:effectLst/>
                          <a:latin typeface="Arial" panose="020B0604020202020204" pitchFamily="34" charset="0"/>
                        </a:rPr>
                        <a:t>Total - Expense</a:t>
                      </a:r>
                    </a:p>
                  </a:txBody>
                  <a:tcPr marL="50990" marR="5666" marT="5666"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a:solidFill>
                            <a:srgbClr val="000000"/>
                          </a:solidFill>
                          <a:effectLst/>
                          <a:latin typeface="Arial" panose="020B0604020202020204" pitchFamily="34" charset="0"/>
                        </a:rPr>
                        <a:t>$154.57 </a:t>
                      </a:r>
                    </a:p>
                  </a:txBody>
                  <a:tcPr marL="5666" marR="5666" marT="5666"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a:solidFill>
                            <a:srgbClr val="000000"/>
                          </a:solidFill>
                          <a:effectLst/>
                          <a:latin typeface="Arial" panose="020B0604020202020204" pitchFamily="34" charset="0"/>
                        </a:rPr>
                        <a:t>$312,585.37 </a:t>
                      </a:r>
                    </a:p>
                  </a:txBody>
                  <a:tcPr marL="5666" marR="5666" marT="5666"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a:solidFill>
                            <a:srgbClr val="000000"/>
                          </a:solidFill>
                          <a:effectLst/>
                          <a:latin typeface="Arial" panose="020B0604020202020204" pitchFamily="34" charset="0"/>
                        </a:rPr>
                        <a:t>$6,750.00 </a:t>
                      </a:r>
                    </a:p>
                  </a:txBody>
                  <a:tcPr marL="5666" marR="5666" marT="5666"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a:solidFill>
                            <a:srgbClr val="000000"/>
                          </a:solidFill>
                          <a:effectLst/>
                          <a:latin typeface="Arial" panose="020B0604020202020204" pitchFamily="34" charset="0"/>
                        </a:rPr>
                        <a:t>$25,000.00 </a:t>
                      </a:r>
                    </a:p>
                  </a:txBody>
                  <a:tcPr marL="5666" marR="5666" marT="5666"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dirty="0">
                          <a:solidFill>
                            <a:srgbClr val="000000"/>
                          </a:solidFill>
                          <a:effectLst/>
                          <a:latin typeface="Arial" panose="020B0604020202020204" pitchFamily="34" charset="0"/>
                        </a:rPr>
                        <a:t>$344,489.94 </a:t>
                      </a:r>
                    </a:p>
                  </a:txBody>
                  <a:tcPr marL="5666" marR="5666" marT="5666"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3143224847"/>
                  </a:ext>
                </a:extLst>
              </a:tr>
              <a:tr h="250933">
                <a:tc>
                  <a:txBody>
                    <a:bodyPr/>
                    <a:lstStyle/>
                    <a:p>
                      <a:pPr algn="l" fontAlgn="ctr"/>
                      <a:r>
                        <a:rPr lang="en-US" sz="1400" b="1" i="0" u="none" strike="noStrike">
                          <a:solidFill>
                            <a:srgbClr val="000000"/>
                          </a:solidFill>
                          <a:effectLst/>
                          <a:latin typeface="Arial" panose="020B0604020202020204" pitchFamily="34" charset="0"/>
                        </a:rPr>
                        <a:t>Net Income</a:t>
                      </a:r>
                    </a:p>
                  </a:txBody>
                  <a:tcPr marL="5666" marR="5666" marT="5666"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$2,128.15 </a:t>
                      </a:r>
                    </a:p>
                  </a:txBody>
                  <a:tcPr marL="5666" marR="5666" marT="5666"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($3,661.97)</a:t>
                      </a:r>
                    </a:p>
                  </a:txBody>
                  <a:tcPr marL="5666" marR="5666" marT="5666"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($6,750.00)</a:t>
                      </a:r>
                    </a:p>
                  </a:txBody>
                  <a:tcPr marL="5666" marR="5666" marT="5666"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($25,000.00)</a:t>
                      </a:r>
                    </a:p>
                  </a:txBody>
                  <a:tcPr marL="5666" marR="5666" marT="5666"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dirty="0">
                          <a:solidFill>
                            <a:srgbClr val="000000"/>
                          </a:solidFill>
                          <a:effectLst/>
                          <a:latin typeface="Arial" panose="020B0604020202020204" pitchFamily="34" charset="0"/>
                        </a:rPr>
                        <a:t>($33,283.82)</a:t>
                      </a:r>
                    </a:p>
                  </a:txBody>
                  <a:tcPr marL="5666" marR="5666" marT="5666" marB="0" anchor="ctr">
                    <a:lnL>
                      <a:noFill/>
                    </a:lnL>
                    <a:lnR>
                      <a:noFill/>
                    </a:lnR>
                    <a:lnT w="6350" cap="flat" cmpd="sng" algn="ctr">
                      <a:solidFill>
                        <a:srgbClr val="969696"/>
                      </a:solidFill>
                      <a:prstDash val="dot"/>
                      <a:round/>
                      <a:headEnd type="none" w="med" len="med"/>
                      <a:tailEnd type="none" w="med" len="med"/>
                    </a:lnT>
                    <a:lnB>
                      <a:noFill/>
                    </a:lnB>
                  </a:tcPr>
                </a:tc>
                <a:extLst>
                  <a:ext uri="{0D108BD9-81ED-4DB2-BD59-A6C34878D82A}">
                    <a16:rowId xmlns:a16="http://schemas.microsoft.com/office/drawing/2014/main" val="1448180565"/>
                  </a:ext>
                </a:extLst>
              </a:tr>
            </a:tbl>
          </a:graphicData>
        </a:graphic>
      </p:graphicFrame>
    </p:spTree>
    <p:extLst>
      <p:ext uri="{BB962C8B-B14F-4D97-AF65-F5344CB8AC3E}">
        <p14:creationId xmlns:p14="http://schemas.microsoft.com/office/powerpoint/2010/main" val="110266864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3970DCE-BEB0-49A3-BA69-6F21A2F428DF}"/>
              </a:ext>
            </a:extLst>
          </p:cNvPr>
          <p:cNvSpPr>
            <a:spLocks noGrp="1"/>
          </p:cNvSpPr>
          <p:nvPr>
            <p:ph type="dt" idx="10"/>
          </p:nvPr>
        </p:nvSpPr>
        <p:spPr/>
        <p:txBody>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800" b="1" i="0" u="none" strike="noStrike" kern="1200" cap="none" spc="0" normalizeH="0" baseline="0" noProof="0">
                <a:ln>
                  <a:noFill/>
                </a:ln>
                <a:solidFill>
                  <a:srgbClr val="000000"/>
                </a:solidFill>
                <a:effectLst/>
                <a:uLnTx/>
                <a:uFillTx/>
                <a:latin typeface="Times New Roman" pitchFamily="16" charset="0"/>
                <a:ea typeface="MS Gothic" charset="-128"/>
              </a:rPr>
              <a:t>May 2020</a:t>
            </a:r>
            <a:endParaRPr kumimoji="0" lang="en-GB" sz="1800" b="1" i="0" u="none" strike="noStrike" kern="1200" cap="none" spc="0" normalizeH="0" baseline="0" noProof="0">
              <a:ln>
                <a:noFill/>
              </a:ln>
              <a:solidFill>
                <a:srgbClr val="000000"/>
              </a:solidFill>
              <a:effectLst/>
              <a:uLnTx/>
              <a:uFillTx/>
              <a:latin typeface="Times New Roman" pitchFamily="16" charset="0"/>
              <a:ea typeface="MS Gothic" charset="-128"/>
            </a:endParaRPr>
          </a:p>
        </p:txBody>
      </p:sp>
      <p:sp>
        <p:nvSpPr>
          <p:cNvPr id="3" name="Footer Placeholder 2">
            <a:extLst>
              <a:ext uri="{FF2B5EF4-FFF2-40B4-BE49-F238E27FC236}">
                <a16:creationId xmlns:a16="http://schemas.microsoft.com/office/drawing/2014/main" id="{59F169E7-1A4C-46AE-9291-A92FCAB83324}"/>
              </a:ext>
            </a:extLst>
          </p:cNvPr>
          <p:cNvSpPr>
            <a:spLocks noGrp="1"/>
          </p:cNvSpPr>
          <p:nvPr>
            <p:ph type="ftr" idx="11"/>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rPr>
              <a:t>Ben Rolfe (BCA);   Jon Rosdahl (Qualcomm)</a:t>
            </a:r>
          </a:p>
        </p:txBody>
      </p:sp>
      <p:sp>
        <p:nvSpPr>
          <p:cNvPr id="4" name="Slide Number Placeholder 3">
            <a:extLst>
              <a:ext uri="{FF2B5EF4-FFF2-40B4-BE49-F238E27FC236}">
                <a16:creationId xmlns:a16="http://schemas.microsoft.com/office/drawing/2014/main" id="{A7F3C80A-030E-493E-8D5B-D2967E9E3C91}"/>
              </a:ext>
            </a:extLst>
          </p:cNvPr>
          <p:cNvSpPr>
            <a:spLocks noGrp="1"/>
          </p:cNvSpPr>
          <p:nvPr>
            <p:ph type="sldNum" idx="12"/>
          </p:nvPr>
        </p:nvSpPr>
        <p:spPr/>
        <p:txBody>
          <a:bodyPr/>
          <a:lstStyle/>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rPr>
              <a:t>Slide </a:t>
            </a:r>
            <a:fld id="{F5D8E26B-7BCF-4D25-9C89-0168A6618F18}" type="slidenum">
              <a:rPr kumimoji="0" lang="en-GB" sz="1200" b="0" i="0" u="none" strike="noStrike" kern="1200" cap="none" spc="0" normalizeH="0" baseline="0" noProof="0" smtClean="0">
                <a:ln>
                  <a:noFill/>
                </a:ln>
                <a:solidFill>
                  <a:srgbClr val="000000"/>
                </a:solidFill>
                <a:effectLst/>
                <a:uLnTx/>
                <a:uFillTx/>
                <a:latin typeface="Times New Roman" pitchFamily="16" charset="0"/>
                <a:ea typeface="MS Gothic" charset="-128"/>
              </a:rPr>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15</a:t>
            </a:fld>
            <a:endPar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endParaRPr>
          </a:p>
        </p:txBody>
      </p:sp>
      <p:graphicFrame>
        <p:nvGraphicFramePr>
          <p:cNvPr id="7" name="Table 6">
            <a:extLst>
              <a:ext uri="{FF2B5EF4-FFF2-40B4-BE49-F238E27FC236}">
                <a16:creationId xmlns:a16="http://schemas.microsoft.com/office/drawing/2014/main" id="{43F20A31-67D9-425E-9512-E204D4DB7121}"/>
              </a:ext>
            </a:extLst>
          </p:cNvPr>
          <p:cNvGraphicFramePr>
            <a:graphicFrameLocks noGrp="1"/>
          </p:cNvGraphicFramePr>
          <p:nvPr>
            <p:extLst>
              <p:ext uri="{D42A27DB-BD31-4B8C-83A1-F6EECF244321}">
                <p14:modId xmlns:p14="http://schemas.microsoft.com/office/powerpoint/2010/main" val="1516658461"/>
              </p:ext>
            </p:extLst>
          </p:nvPr>
        </p:nvGraphicFramePr>
        <p:xfrm>
          <a:off x="506412" y="606425"/>
          <a:ext cx="8180387" cy="5731351"/>
        </p:xfrm>
        <a:graphic>
          <a:graphicData uri="http://schemas.openxmlformats.org/drawingml/2006/table">
            <a:tbl>
              <a:tblPr/>
              <a:tblGrid>
                <a:gridCol w="2539813">
                  <a:extLst>
                    <a:ext uri="{9D8B030D-6E8A-4147-A177-3AD203B41FA5}">
                      <a16:colId xmlns:a16="http://schemas.microsoft.com/office/drawing/2014/main" val="259374201"/>
                    </a:ext>
                  </a:extLst>
                </a:gridCol>
                <a:gridCol w="863503">
                  <a:extLst>
                    <a:ext uri="{9D8B030D-6E8A-4147-A177-3AD203B41FA5}">
                      <a16:colId xmlns:a16="http://schemas.microsoft.com/office/drawing/2014/main" val="2052533747"/>
                    </a:ext>
                  </a:extLst>
                </a:gridCol>
                <a:gridCol w="1020504">
                  <a:extLst>
                    <a:ext uri="{9D8B030D-6E8A-4147-A177-3AD203B41FA5}">
                      <a16:colId xmlns:a16="http://schemas.microsoft.com/office/drawing/2014/main" val="108197420"/>
                    </a:ext>
                  </a:extLst>
                </a:gridCol>
                <a:gridCol w="1020504">
                  <a:extLst>
                    <a:ext uri="{9D8B030D-6E8A-4147-A177-3AD203B41FA5}">
                      <a16:colId xmlns:a16="http://schemas.microsoft.com/office/drawing/2014/main" val="3191241072"/>
                    </a:ext>
                  </a:extLst>
                </a:gridCol>
                <a:gridCol w="863503">
                  <a:extLst>
                    <a:ext uri="{9D8B030D-6E8A-4147-A177-3AD203B41FA5}">
                      <a16:colId xmlns:a16="http://schemas.microsoft.com/office/drawing/2014/main" val="811527288"/>
                    </a:ext>
                  </a:extLst>
                </a:gridCol>
                <a:gridCol w="863503">
                  <a:extLst>
                    <a:ext uri="{9D8B030D-6E8A-4147-A177-3AD203B41FA5}">
                      <a16:colId xmlns:a16="http://schemas.microsoft.com/office/drawing/2014/main" val="1504028930"/>
                    </a:ext>
                  </a:extLst>
                </a:gridCol>
                <a:gridCol w="1009057">
                  <a:extLst>
                    <a:ext uri="{9D8B030D-6E8A-4147-A177-3AD203B41FA5}">
                      <a16:colId xmlns:a16="http://schemas.microsoft.com/office/drawing/2014/main" val="871327453"/>
                    </a:ext>
                  </a:extLst>
                </a:gridCol>
              </a:tblGrid>
              <a:tr h="322447">
                <a:tc gridSpan="7">
                  <a:txBody>
                    <a:bodyPr/>
                    <a:lstStyle/>
                    <a:p>
                      <a:pPr algn="ctr" fontAlgn="b"/>
                      <a:r>
                        <a:rPr lang="en-US" sz="1800" b="1" i="0" u="none" strike="noStrike" dirty="0">
                          <a:effectLst/>
                          <a:latin typeface="Arial" panose="020B0604020202020204" pitchFamily="34" charset="0"/>
                        </a:rPr>
                        <a:t>2019 Meeting Income Statement</a:t>
                      </a:r>
                    </a:p>
                  </a:txBody>
                  <a:tcPr marL="6600" marR="6600" marT="6600"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680483631"/>
                  </a:ext>
                </a:extLst>
              </a:tr>
              <a:tr h="499273">
                <a:tc>
                  <a:txBody>
                    <a:bodyPr/>
                    <a:lstStyle/>
                    <a:p>
                      <a:pPr algn="l" fontAlgn="b"/>
                      <a:r>
                        <a:rPr lang="en-US" sz="1400" b="1" i="0" u="none" strike="noStrike" dirty="0">
                          <a:effectLst/>
                          <a:latin typeface="Arial" panose="020B0604020202020204" pitchFamily="34" charset="0"/>
                        </a:rPr>
                        <a:t> </a:t>
                      </a:r>
                    </a:p>
                  </a:txBody>
                  <a:tcPr marL="6600" marR="6600" marT="6600"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2019 Misc.</a:t>
                      </a:r>
                    </a:p>
                  </a:txBody>
                  <a:tcPr marL="6600" marR="6600" marT="6600"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2019-01 </a:t>
                      </a:r>
                      <a:br>
                        <a:rPr lang="en-US" sz="1400" b="1" i="0" u="none" strike="noStrike" dirty="0">
                          <a:effectLst/>
                          <a:latin typeface="Arial" panose="020B0604020202020204" pitchFamily="34" charset="0"/>
                        </a:rPr>
                      </a:br>
                      <a:r>
                        <a:rPr lang="en-US" sz="1400" b="1" i="0" u="none" strike="noStrike" dirty="0">
                          <a:effectLst/>
                          <a:latin typeface="Arial" panose="020B0604020202020204" pitchFamily="34" charset="0"/>
                        </a:rPr>
                        <a:t>St. Louis, MO</a:t>
                      </a:r>
                    </a:p>
                  </a:txBody>
                  <a:tcPr marL="6600" marR="6600" marT="6600"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2019-05 Atlanta, </a:t>
                      </a:r>
                    </a:p>
                    <a:p>
                      <a:pPr algn="r" fontAlgn="b"/>
                      <a:r>
                        <a:rPr lang="en-US" sz="1400" b="1" i="0" u="none" strike="noStrike" dirty="0">
                          <a:effectLst/>
                          <a:latin typeface="Arial" panose="020B0604020202020204" pitchFamily="34" charset="0"/>
                        </a:rPr>
                        <a:t>GA</a:t>
                      </a:r>
                    </a:p>
                  </a:txBody>
                  <a:tcPr marL="6600" marR="6600" marT="6600"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2019-07 Vienna</a:t>
                      </a:r>
                    </a:p>
                  </a:txBody>
                  <a:tcPr marL="6600" marR="6600" marT="6600" marB="0" anchor="b">
                    <a:lnL>
                      <a:noFill/>
                    </a:lnL>
                    <a:lnR>
                      <a:noFill/>
                    </a:lnR>
                    <a:lnT>
                      <a:noFill/>
                    </a:lnT>
                    <a:lnB>
                      <a:noFill/>
                    </a:lnB>
                    <a:solidFill>
                      <a:srgbClr val="D0D0D0"/>
                    </a:solidFill>
                  </a:tcPr>
                </a:tc>
                <a:tc>
                  <a:txBody>
                    <a:bodyPr/>
                    <a:lstStyle/>
                    <a:p>
                      <a:pPr algn="r" fontAlgn="b"/>
                      <a:r>
                        <a:rPr lang="en-US" sz="1400" b="1" i="0" u="none" strike="noStrike">
                          <a:effectLst/>
                          <a:latin typeface="Arial" panose="020B0604020202020204" pitchFamily="34" charset="0"/>
                        </a:rPr>
                        <a:t>2019-09 </a:t>
                      </a:r>
                      <a:br>
                        <a:rPr lang="en-US" sz="1400" b="1" i="0" u="none" strike="noStrike">
                          <a:effectLst/>
                          <a:latin typeface="Arial" panose="020B0604020202020204" pitchFamily="34" charset="0"/>
                        </a:rPr>
                      </a:br>
                      <a:r>
                        <a:rPr lang="en-US" sz="1400" b="1" i="0" u="none" strike="noStrike">
                          <a:effectLst/>
                          <a:latin typeface="Arial" panose="020B0604020202020204" pitchFamily="34" charset="0"/>
                        </a:rPr>
                        <a:t>Hanoi, Vietnam</a:t>
                      </a:r>
                    </a:p>
                  </a:txBody>
                  <a:tcPr marL="6600" marR="6600" marT="6600" marB="0" anchor="b">
                    <a:lnL>
                      <a:noFill/>
                    </a:lnL>
                    <a:lnR>
                      <a:noFill/>
                    </a:lnR>
                    <a:lnT>
                      <a:noFill/>
                    </a:lnT>
                    <a:lnB>
                      <a:noFill/>
                    </a:lnB>
                    <a:solidFill>
                      <a:srgbClr val="D0D0D0"/>
                    </a:solidFill>
                  </a:tcPr>
                </a:tc>
                <a:tc>
                  <a:txBody>
                    <a:bodyPr/>
                    <a:lstStyle/>
                    <a:p>
                      <a:pPr algn="r" fontAlgn="b"/>
                      <a:r>
                        <a:rPr lang="en-US" sz="1400" b="1" i="0" u="none" strike="noStrike">
                          <a:effectLst/>
                          <a:latin typeface="Arial" panose="020B0604020202020204" pitchFamily="34" charset="0"/>
                        </a:rPr>
                        <a:t>Total</a:t>
                      </a:r>
                    </a:p>
                  </a:txBody>
                  <a:tcPr marL="6600" marR="6600" marT="6600" marB="0" anchor="b">
                    <a:lnL>
                      <a:noFill/>
                    </a:lnL>
                    <a:lnR>
                      <a:noFill/>
                    </a:lnR>
                    <a:lnT>
                      <a:noFill/>
                    </a:lnT>
                    <a:lnB>
                      <a:noFill/>
                    </a:lnB>
                    <a:solidFill>
                      <a:srgbClr val="D0D0D0"/>
                    </a:solidFill>
                  </a:tcPr>
                </a:tc>
                <a:extLst>
                  <a:ext uri="{0D108BD9-81ED-4DB2-BD59-A6C34878D82A}">
                    <a16:rowId xmlns:a16="http://schemas.microsoft.com/office/drawing/2014/main" val="3075997528"/>
                  </a:ext>
                </a:extLst>
              </a:tr>
              <a:tr h="250568">
                <a:tc>
                  <a:txBody>
                    <a:bodyPr/>
                    <a:lstStyle/>
                    <a:p>
                      <a:pPr algn="l" fontAlgn="b"/>
                      <a:r>
                        <a:rPr lang="en-US" sz="1400" b="1" i="0" u="none" strike="noStrike">
                          <a:effectLst/>
                          <a:latin typeface="Arial" panose="020B0604020202020204" pitchFamily="34" charset="0"/>
                        </a:rPr>
                        <a:t> </a:t>
                      </a:r>
                    </a:p>
                  </a:txBody>
                  <a:tcPr marL="6600" marR="6600" marT="6600" marB="0" anchor="b">
                    <a:lnL>
                      <a:noFill/>
                    </a:lnL>
                    <a:lnR>
                      <a:noFill/>
                    </a:lnR>
                    <a:lnT>
                      <a:noFill/>
                    </a:lnT>
                    <a:lnB>
                      <a:noFill/>
                    </a:lnB>
                    <a:solidFill>
                      <a:srgbClr val="D0D0D0"/>
                    </a:solidFill>
                  </a:tcPr>
                </a:tc>
                <a:tc>
                  <a:txBody>
                    <a:bodyPr/>
                    <a:lstStyle/>
                    <a:p>
                      <a:pPr algn="r" fontAlgn="b"/>
                      <a:r>
                        <a:rPr lang="en-US" sz="1400" b="1" i="0" u="none" strike="noStrike">
                          <a:effectLst/>
                          <a:latin typeface="Arial" panose="020B0604020202020204" pitchFamily="34" charset="0"/>
                        </a:rPr>
                        <a:t>Amount</a:t>
                      </a:r>
                    </a:p>
                  </a:txBody>
                  <a:tcPr marL="6600" marR="6600" marT="6600"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Amount</a:t>
                      </a:r>
                    </a:p>
                  </a:txBody>
                  <a:tcPr marL="6600" marR="6600" marT="6600"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Amount</a:t>
                      </a:r>
                    </a:p>
                  </a:txBody>
                  <a:tcPr marL="6600" marR="6600" marT="6600"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Amount</a:t>
                      </a:r>
                    </a:p>
                  </a:txBody>
                  <a:tcPr marL="6600" marR="6600" marT="6600"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Amount</a:t>
                      </a:r>
                    </a:p>
                  </a:txBody>
                  <a:tcPr marL="6600" marR="6600" marT="6600"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Amount</a:t>
                      </a:r>
                    </a:p>
                  </a:txBody>
                  <a:tcPr marL="6600" marR="6600" marT="6600" marB="0" anchor="b">
                    <a:lnL>
                      <a:noFill/>
                    </a:lnL>
                    <a:lnR>
                      <a:noFill/>
                    </a:lnR>
                    <a:lnT>
                      <a:noFill/>
                    </a:lnT>
                    <a:lnB>
                      <a:noFill/>
                    </a:lnB>
                    <a:solidFill>
                      <a:srgbClr val="D0D0D0"/>
                    </a:solidFill>
                  </a:tcPr>
                </a:tc>
                <a:extLst>
                  <a:ext uri="{0D108BD9-81ED-4DB2-BD59-A6C34878D82A}">
                    <a16:rowId xmlns:a16="http://schemas.microsoft.com/office/drawing/2014/main" val="2679366624"/>
                  </a:ext>
                </a:extLst>
              </a:tr>
              <a:tr h="231408">
                <a:tc>
                  <a:txBody>
                    <a:bodyPr/>
                    <a:lstStyle/>
                    <a:p>
                      <a:pPr algn="l" fontAlgn="b"/>
                      <a:r>
                        <a:rPr lang="en-US" sz="1400" b="1" i="0" u="none" strike="noStrike" dirty="0">
                          <a:solidFill>
                            <a:srgbClr val="000000"/>
                          </a:solidFill>
                          <a:effectLst/>
                          <a:latin typeface="Arial" panose="020B0604020202020204" pitchFamily="34" charset="0"/>
                        </a:rPr>
                        <a:t>Income</a:t>
                      </a:r>
                    </a:p>
                  </a:txBody>
                  <a:tcPr marL="59403" marR="6600" marT="6600" marB="0" anchor="b">
                    <a:lnL>
                      <a:noFill/>
                    </a:lnL>
                    <a:lnR>
                      <a:noFill/>
                    </a:lnR>
                    <a:lnT>
                      <a:noFill/>
                    </a:lnT>
                    <a:lnB>
                      <a:noFill/>
                    </a:lnB>
                  </a:tcPr>
                </a:tc>
                <a:tc>
                  <a:txBody>
                    <a:bodyPr/>
                    <a:lstStyle/>
                    <a:p>
                      <a:pPr algn="r" fontAlgn="ctr"/>
                      <a:endParaRPr lang="en-US" sz="1200" b="1" i="0" u="none" strike="noStrike" dirty="0">
                        <a:solidFill>
                          <a:srgbClr val="000000"/>
                        </a:solidFill>
                        <a:effectLst/>
                        <a:latin typeface="Arial" panose="020B0604020202020204" pitchFamily="34" charset="0"/>
                      </a:endParaRPr>
                    </a:p>
                  </a:txBody>
                  <a:tcPr marL="6600" marR="6600" marT="6600"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6600" marR="6600" marT="6600"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6600" marR="6600" marT="6600"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6600" marR="6600" marT="6600"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6600" marR="6600" marT="6600"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6600" marR="6600" marT="6600" marB="0" anchor="ctr">
                    <a:lnL>
                      <a:noFill/>
                    </a:lnL>
                    <a:lnR>
                      <a:noFill/>
                    </a:lnR>
                    <a:lnT>
                      <a:noFill/>
                    </a:lnT>
                    <a:lnB>
                      <a:noFill/>
                    </a:lnB>
                  </a:tcPr>
                </a:tc>
                <a:extLst>
                  <a:ext uri="{0D108BD9-81ED-4DB2-BD59-A6C34878D82A}">
                    <a16:rowId xmlns:a16="http://schemas.microsoft.com/office/drawing/2014/main" val="557833736"/>
                  </a:ext>
                </a:extLst>
              </a:tr>
              <a:tr h="250568">
                <a:tc>
                  <a:txBody>
                    <a:bodyPr/>
                    <a:lstStyle/>
                    <a:p>
                      <a:pPr algn="l" fontAlgn="b"/>
                      <a:r>
                        <a:rPr lang="en-US" sz="1400" b="0" i="0" u="none" strike="noStrike" dirty="0">
                          <a:solidFill>
                            <a:srgbClr val="000000"/>
                          </a:solidFill>
                          <a:effectLst/>
                          <a:latin typeface="Arial" panose="020B0604020202020204" pitchFamily="34" charset="0"/>
                        </a:rPr>
                        <a:t>1.20 - Received from Corps.</a:t>
                      </a:r>
                    </a:p>
                  </a:txBody>
                  <a:tcPr marL="118806" marR="6600" marT="6600" marB="0" anchor="b">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$0.00 </a:t>
                      </a:r>
                    </a:p>
                  </a:txBody>
                  <a:tcPr marL="6600" marR="6600" marT="6600"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$0.00 </a:t>
                      </a:r>
                    </a:p>
                  </a:txBody>
                  <a:tcPr marL="6600" marR="6600" marT="6600"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$0.00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$10,000.00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$10,000.00 </a:t>
                      </a:r>
                    </a:p>
                  </a:txBody>
                  <a:tcPr marL="6600" marR="6600" marT="6600" marB="0" anchor="ctr">
                    <a:lnL>
                      <a:noFill/>
                    </a:lnL>
                    <a:lnR>
                      <a:noFill/>
                    </a:lnR>
                    <a:lnT>
                      <a:noFill/>
                    </a:lnT>
                    <a:lnB>
                      <a:noFill/>
                    </a:lnB>
                  </a:tcPr>
                </a:tc>
                <a:extLst>
                  <a:ext uri="{0D108BD9-81ED-4DB2-BD59-A6C34878D82A}">
                    <a16:rowId xmlns:a16="http://schemas.microsoft.com/office/drawing/2014/main" val="1165059969"/>
                  </a:ext>
                </a:extLst>
              </a:tr>
              <a:tr h="250568">
                <a:tc>
                  <a:txBody>
                    <a:bodyPr/>
                    <a:lstStyle/>
                    <a:p>
                      <a:pPr algn="l" fontAlgn="b"/>
                      <a:r>
                        <a:rPr lang="en-US" sz="1400" b="0" i="0" u="none" strike="noStrike" dirty="0">
                          <a:solidFill>
                            <a:srgbClr val="000000"/>
                          </a:solidFill>
                          <a:effectLst/>
                          <a:latin typeface="Arial" panose="020B0604020202020204" pitchFamily="34" charset="0"/>
                        </a:rPr>
                        <a:t>2.11 - Registrations</a:t>
                      </a:r>
                    </a:p>
                  </a:txBody>
                  <a:tcPr marL="118806" marR="6600" marT="6600" marB="0" anchor="b">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6600" marR="6600" marT="6600"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$208,450.00 </a:t>
                      </a:r>
                    </a:p>
                  </a:txBody>
                  <a:tcPr marL="6600" marR="6600" marT="6600"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$222,385.00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$7,700.00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$258,450.00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$696,985.00 </a:t>
                      </a:r>
                    </a:p>
                  </a:txBody>
                  <a:tcPr marL="6600" marR="6600" marT="6600" marB="0" anchor="ctr">
                    <a:lnL>
                      <a:noFill/>
                    </a:lnL>
                    <a:lnR>
                      <a:noFill/>
                    </a:lnR>
                    <a:lnT>
                      <a:noFill/>
                    </a:lnT>
                    <a:lnB>
                      <a:noFill/>
                    </a:lnB>
                  </a:tcPr>
                </a:tc>
                <a:extLst>
                  <a:ext uri="{0D108BD9-81ED-4DB2-BD59-A6C34878D82A}">
                    <a16:rowId xmlns:a16="http://schemas.microsoft.com/office/drawing/2014/main" val="2272893807"/>
                  </a:ext>
                </a:extLst>
              </a:tr>
              <a:tr h="250568">
                <a:tc>
                  <a:txBody>
                    <a:bodyPr/>
                    <a:lstStyle/>
                    <a:p>
                      <a:pPr algn="l" fontAlgn="b"/>
                      <a:r>
                        <a:rPr lang="en-US" sz="1400" b="0" i="0" u="none" strike="noStrike" dirty="0">
                          <a:solidFill>
                            <a:srgbClr val="000000"/>
                          </a:solidFill>
                          <a:effectLst/>
                          <a:latin typeface="Arial" panose="020B0604020202020204" pitchFamily="34" charset="0"/>
                        </a:rPr>
                        <a:t>2.12 - Hotel Commissions</a:t>
                      </a:r>
                    </a:p>
                  </a:txBody>
                  <a:tcPr marL="118806" marR="6600" marT="6600" marB="0" anchor="b">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$26,248.01 </a:t>
                      </a:r>
                    </a:p>
                  </a:txBody>
                  <a:tcPr marL="6600" marR="6600" marT="6600"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$33,410.00 </a:t>
                      </a:r>
                    </a:p>
                  </a:txBody>
                  <a:tcPr marL="6600" marR="6600" marT="6600"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$0.00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$14,577.21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$74,235.22 </a:t>
                      </a:r>
                    </a:p>
                  </a:txBody>
                  <a:tcPr marL="6600" marR="6600" marT="6600" marB="0" anchor="ctr">
                    <a:lnL>
                      <a:noFill/>
                    </a:lnL>
                    <a:lnR>
                      <a:noFill/>
                    </a:lnR>
                    <a:lnT>
                      <a:noFill/>
                    </a:lnT>
                    <a:lnB>
                      <a:noFill/>
                    </a:lnB>
                  </a:tcPr>
                </a:tc>
                <a:extLst>
                  <a:ext uri="{0D108BD9-81ED-4DB2-BD59-A6C34878D82A}">
                    <a16:rowId xmlns:a16="http://schemas.microsoft.com/office/drawing/2014/main" val="1091696381"/>
                  </a:ext>
                </a:extLst>
              </a:tr>
              <a:tr h="250568">
                <a:tc>
                  <a:txBody>
                    <a:bodyPr/>
                    <a:lstStyle/>
                    <a:p>
                      <a:pPr algn="l" fontAlgn="b"/>
                      <a:r>
                        <a:rPr lang="en-US" sz="1400" b="0" i="0" u="none" strike="noStrike" dirty="0">
                          <a:solidFill>
                            <a:srgbClr val="000000"/>
                          </a:solidFill>
                          <a:effectLst/>
                          <a:latin typeface="Arial" panose="020B0604020202020204" pitchFamily="34" charset="0"/>
                        </a:rPr>
                        <a:t>3.40 - IEEE CB Interest</a:t>
                      </a:r>
                    </a:p>
                  </a:txBody>
                  <a:tcPr marL="118806" marR="6600" marT="6600"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panose="020B0604020202020204" pitchFamily="34" charset="0"/>
                        </a:rPr>
                        <a:t>$7,289.88 </a:t>
                      </a:r>
                    </a:p>
                  </a:txBody>
                  <a:tcPr marL="6600" marR="6600" marT="6600"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6600" marR="6600" marT="6600"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6600" marR="6600" marT="6600"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dirty="0">
                          <a:solidFill>
                            <a:srgbClr val="000000"/>
                          </a:solidFill>
                          <a:effectLst/>
                          <a:latin typeface="Arial" panose="020B0604020202020204" pitchFamily="34" charset="0"/>
                        </a:rPr>
                        <a:t>$0.00 </a:t>
                      </a:r>
                    </a:p>
                  </a:txBody>
                  <a:tcPr marL="6600" marR="6600" marT="6600"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dirty="0">
                          <a:solidFill>
                            <a:srgbClr val="000000"/>
                          </a:solidFill>
                          <a:effectLst/>
                          <a:latin typeface="Arial" panose="020B0604020202020204" pitchFamily="34" charset="0"/>
                        </a:rPr>
                        <a:t>$0.00 </a:t>
                      </a:r>
                    </a:p>
                  </a:txBody>
                  <a:tcPr marL="6600" marR="6600" marT="6600"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panose="020B0604020202020204" pitchFamily="34" charset="0"/>
                        </a:rPr>
                        <a:t>$7,289.88 </a:t>
                      </a:r>
                    </a:p>
                  </a:txBody>
                  <a:tcPr marL="6600" marR="6600" marT="6600"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1173155330"/>
                  </a:ext>
                </a:extLst>
              </a:tr>
              <a:tr h="250568">
                <a:tc>
                  <a:txBody>
                    <a:bodyPr/>
                    <a:lstStyle/>
                    <a:p>
                      <a:pPr algn="l" fontAlgn="b"/>
                      <a:r>
                        <a:rPr lang="en-US" sz="1400" b="1" i="0" u="none" strike="noStrike" dirty="0">
                          <a:solidFill>
                            <a:srgbClr val="000000"/>
                          </a:solidFill>
                          <a:effectLst/>
                          <a:latin typeface="Arial" panose="020B0604020202020204" pitchFamily="34" charset="0"/>
                        </a:rPr>
                        <a:t>Total - Income</a:t>
                      </a:r>
                    </a:p>
                  </a:txBody>
                  <a:tcPr marL="59403" marR="6600" marT="6600" marB="0" anchor="b">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panose="020B0604020202020204" pitchFamily="34" charset="0"/>
                        </a:rPr>
                        <a:t>$7,289.88 </a:t>
                      </a:r>
                    </a:p>
                  </a:txBody>
                  <a:tcPr marL="6600" marR="6600" marT="6600"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panose="020B0604020202020204" pitchFamily="34" charset="0"/>
                        </a:rPr>
                        <a:t>$234,698.01 </a:t>
                      </a:r>
                    </a:p>
                  </a:txBody>
                  <a:tcPr marL="6600" marR="6600" marT="6600"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panose="020B0604020202020204" pitchFamily="34" charset="0"/>
                        </a:rPr>
                        <a:t>$255,795.00 </a:t>
                      </a:r>
                    </a:p>
                  </a:txBody>
                  <a:tcPr marL="6600" marR="6600" marT="6600"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200" b="1" i="0" u="none" strike="noStrike" dirty="0">
                          <a:solidFill>
                            <a:srgbClr val="000000"/>
                          </a:solidFill>
                          <a:effectLst/>
                          <a:latin typeface="Arial" panose="020B0604020202020204" pitchFamily="34" charset="0"/>
                        </a:rPr>
                        <a:t>$17,700.00 </a:t>
                      </a:r>
                    </a:p>
                  </a:txBody>
                  <a:tcPr marL="6600" marR="6600" marT="6600"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200" b="1" i="0" u="none" strike="noStrike" dirty="0">
                          <a:solidFill>
                            <a:srgbClr val="000000"/>
                          </a:solidFill>
                          <a:effectLst/>
                          <a:latin typeface="Arial" panose="020B0604020202020204" pitchFamily="34" charset="0"/>
                        </a:rPr>
                        <a:t>$273,027.21 </a:t>
                      </a:r>
                    </a:p>
                  </a:txBody>
                  <a:tcPr marL="6600" marR="6600" marT="6600"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panose="020B0604020202020204" pitchFamily="34" charset="0"/>
                        </a:rPr>
                        <a:t>$788,510.10 </a:t>
                      </a:r>
                    </a:p>
                  </a:txBody>
                  <a:tcPr marL="6600" marR="6600" marT="6600" marB="0" anchor="ctr">
                    <a:lnL>
                      <a:noFill/>
                    </a:lnL>
                    <a:lnR>
                      <a:noFill/>
                    </a:lnR>
                    <a:lnT w="6350" cap="flat" cmpd="sng" algn="ctr">
                      <a:solidFill>
                        <a:srgbClr val="C0C0C0"/>
                      </a:solidFill>
                      <a:prstDash val="dot"/>
                      <a:round/>
                      <a:headEnd type="none" w="med" len="med"/>
                      <a:tailEnd type="none" w="med" len="med"/>
                    </a:lnT>
                    <a:lnB>
                      <a:noFill/>
                    </a:lnB>
                  </a:tcPr>
                </a:tc>
                <a:extLst>
                  <a:ext uri="{0D108BD9-81ED-4DB2-BD59-A6C34878D82A}">
                    <a16:rowId xmlns:a16="http://schemas.microsoft.com/office/drawing/2014/main" val="67675439"/>
                  </a:ext>
                </a:extLst>
              </a:tr>
              <a:tr h="271160">
                <a:tc>
                  <a:txBody>
                    <a:bodyPr/>
                    <a:lstStyle/>
                    <a:p>
                      <a:pPr algn="l" fontAlgn="b"/>
                      <a:r>
                        <a:rPr lang="en-US" sz="1400" b="1" i="0" u="none" strike="noStrike" dirty="0">
                          <a:solidFill>
                            <a:srgbClr val="000000"/>
                          </a:solidFill>
                          <a:effectLst/>
                          <a:latin typeface="Arial" panose="020B0604020202020204" pitchFamily="34" charset="0"/>
                        </a:rPr>
                        <a:t>Expense</a:t>
                      </a:r>
                    </a:p>
                  </a:txBody>
                  <a:tcPr marL="59403" marR="6600" marT="6600" marB="0" anchor="b">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6600" marR="6600" marT="6600"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6600" marR="6600" marT="6600"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6600" marR="6600" marT="6600"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6600" marR="6600" marT="6600" marB="0" anchor="ctr">
                    <a:lnL>
                      <a:noFill/>
                    </a:lnL>
                    <a:lnR>
                      <a:noFill/>
                    </a:lnR>
                    <a:lnT>
                      <a:noFill/>
                    </a:lnT>
                    <a:lnB>
                      <a:noFill/>
                    </a:lnB>
                  </a:tcPr>
                </a:tc>
                <a:tc>
                  <a:txBody>
                    <a:bodyPr/>
                    <a:lstStyle/>
                    <a:p>
                      <a:pPr algn="r" fontAlgn="ctr"/>
                      <a:endParaRPr lang="en-US" sz="1200" b="1" i="0" u="none" strike="noStrike" dirty="0">
                        <a:solidFill>
                          <a:srgbClr val="000000"/>
                        </a:solidFill>
                        <a:effectLst/>
                        <a:latin typeface="Arial" panose="020B0604020202020204" pitchFamily="34" charset="0"/>
                      </a:endParaRPr>
                    </a:p>
                  </a:txBody>
                  <a:tcPr marL="6600" marR="6600" marT="6600"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6600" marR="6600" marT="6600" marB="0" anchor="ctr">
                    <a:lnL>
                      <a:noFill/>
                    </a:lnL>
                    <a:lnR>
                      <a:noFill/>
                    </a:lnR>
                    <a:lnT>
                      <a:noFill/>
                    </a:lnT>
                    <a:lnB>
                      <a:noFill/>
                    </a:lnB>
                  </a:tcPr>
                </a:tc>
                <a:extLst>
                  <a:ext uri="{0D108BD9-81ED-4DB2-BD59-A6C34878D82A}">
                    <a16:rowId xmlns:a16="http://schemas.microsoft.com/office/drawing/2014/main" val="4156042333"/>
                  </a:ext>
                </a:extLst>
              </a:tr>
              <a:tr h="250568">
                <a:tc>
                  <a:txBody>
                    <a:bodyPr/>
                    <a:lstStyle/>
                    <a:p>
                      <a:pPr algn="l" fontAlgn="b"/>
                      <a:r>
                        <a:rPr lang="en-US" sz="1400" b="0" i="0" u="none" strike="noStrike" dirty="0">
                          <a:solidFill>
                            <a:srgbClr val="000000"/>
                          </a:solidFill>
                          <a:effectLst/>
                          <a:latin typeface="Arial" panose="020B0604020202020204" pitchFamily="34" charset="0"/>
                        </a:rPr>
                        <a:t>4.110 - Site Survey</a:t>
                      </a:r>
                    </a:p>
                  </a:txBody>
                  <a:tcPr marL="118806" marR="6600" marT="6600" marB="0" anchor="b">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$1,946.63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6600" marR="6600" marT="6600"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$0.00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$1,946.63 </a:t>
                      </a:r>
                    </a:p>
                  </a:txBody>
                  <a:tcPr marL="6600" marR="6600" marT="6600" marB="0" anchor="ctr">
                    <a:lnL>
                      <a:noFill/>
                    </a:lnL>
                    <a:lnR>
                      <a:noFill/>
                    </a:lnR>
                    <a:lnT>
                      <a:noFill/>
                    </a:lnT>
                    <a:lnB>
                      <a:noFill/>
                    </a:lnB>
                  </a:tcPr>
                </a:tc>
                <a:extLst>
                  <a:ext uri="{0D108BD9-81ED-4DB2-BD59-A6C34878D82A}">
                    <a16:rowId xmlns:a16="http://schemas.microsoft.com/office/drawing/2014/main" val="1060519945"/>
                  </a:ext>
                </a:extLst>
              </a:tr>
              <a:tr h="250568">
                <a:tc>
                  <a:txBody>
                    <a:bodyPr/>
                    <a:lstStyle/>
                    <a:p>
                      <a:pPr algn="l" fontAlgn="b"/>
                      <a:r>
                        <a:rPr lang="en-US" sz="1400" b="0" i="0" u="none" strike="noStrike">
                          <a:solidFill>
                            <a:srgbClr val="000000"/>
                          </a:solidFill>
                          <a:effectLst/>
                          <a:latin typeface="Arial" panose="020B0604020202020204" pitchFamily="34" charset="0"/>
                        </a:rPr>
                        <a:t>4.113 - Venue</a:t>
                      </a:r>
                    </a:p>
                  </a:txBody>
                  <a:tcPr marL="118806" marR="6600" marT="6600" marB="0" anchor="b">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$14,948.26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$19,656.77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$19,610.58 </a:t>
                      </a:r>
                    </a:p>
                  </a:txBody>
                  <a:tcPr marL="6600" marR="6600" marT="6600"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$76,430.88 </a:t>
                      </a:r>
                    </a:p>
                  </a:txBody>
                  <a:tcPr marL="6600" marR="6600" marT="6600"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$130,646.49 </a:t>
                      </a:r>
                    </a:p>
                  </a:txBody>
                  <a:tcPr marL="6600" marR="6600" marT="6600" marB="0" anchor="ctr">
                    <a:lnL>
                      <a:noFill/>
                    </a:lnL>
                    <a:lnR>
                      <a:noFill/>
                    </a:lnR>
                    <a:lnT>
                      <a:noFill/>
                    </a:lnT>
                    <a:lnB>
                      <a:noFill/>
                    </a:lnB>
                  </a:tcPr>
                </a:tc>
                <a:extLst>
                  <a:ext uri="{0D108BD9-81ED-4DB2-BD59-A6C34878D82A}">
                    <a16:rowId xmlns:a16="http://schemas.microsoft.com/office/drawing/2014/main" val="4155213949"/>
                  </a:ext>
                </a:extLst>
              </a:tr>
              <a:tr h="250568">
                <a:tc>
                  <a:txBody>
                    <a:bodyPr/>
                    <a:lstStyle/>
                    <a:p>
                      <a:pPr algn="l" fontAlgn="b"/>
                      <a:r>
                        <a:rPr lang="en-US" sz="1400" b="0" i="0" u="none" strike="noStrike" dirty="0">
                          <a:solidFill>
                            <a:srgbClr val="000000"/>
                          </a:solidFill>
                          <a:effectLst/>
                          <a:latin typeface="Arial" panose="020B0604020202020204" pitchFamily="34" charset="0"/>
                        </a:rPr>
                        <a:t>4.12 - Financial Fees</a:t>
                      </a:r>
                    </a:p>
                  </a:txBody>
                  <a:tcPr marL="118806" marR="6600" marT="6600" marB="0" anchor="b">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$4,790.64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$9,460.17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$10,101.84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$1,313.52 </a:t>
                      </a:r>
                    </a:p>
                  </a:txBody>
                  <a:tcPr marL="6600" marR="6600" marT="6600"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$9,315.05 </a:t>
                      </a:r>
                    </a:p>
                  </a:txBody>
                  <a:tcPr marL="6600" marR="6600" marT="6600"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$34,981.22 </a:t>
                      </a:r>
                    </a:p>
                  </a:txBody>
                  <a:tcPr marL="6600" marR="6600" marT="6600" marB="0" anchor="ctr">
                    <a:lnL>
                      <a:noFill/>
                    </a:lnL>
                    <a:lnR>
                      <a:noFill/>
                    </a:lnR>
                    <a:lnT>
                      <a:noFill/>
                    </a:lnT>
                    <a:lnB>
                      <a:noFill/>
                    </a:lnB>
                  </a:tcPr>
                </a:tc>
                <a:extLst>
                  <a:ext uri="{0D108BD9-81ED-4DB2-BD59-A6C34878D82A}">
                    <a16:rowId xmlns:a16="http://schemas.microsoft.com/office/drawing/2014/main" val="2757383805"/>
                  </a:ext>
                </a:extLst>
              </a:tr>
              <a:tr h="250568">
                <a:tc>
                  <a:txBody>
                    <a:bodyPr/>
                    <a:lstStyle/>
                    <a:p>
                      <a:pPr algn="l" fontAlgn="b"/>
                      <a:r>
                        <a:rPr lang="en-US" sz="1400" b="0" i="0" u="none" strike="noStrike" dirty="0">
                          <a:solidFill>
                            <a:srgbClr val="000000"/>
                          </a:solidFill>
                          <a:effectLst/>
                          <a:latin typeface="Arial" panose="020B0604020202020204" pitchFamily="34" charset="0"/>
                        </a:rPr>
                        <a:t>4.13 - Meeting  Planner</a:t>
                      </a:r>
                    </a:p>
                  </a:txBody>
                  <a:tcPr marL="118806" marR="6600" marT="6600" marB="0" anchor="b">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$50,816.66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$52,729.03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$3,000.00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$39,655.83 </a:t>
                      </a:r>
                    </a:p>
                  </a:txBody>
                  <a:tcPr marL="6600" marR="6600" marT="6600"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$146,201.52 </a:t>
                      </a:r>
                    </a:p>
                  </a:txBody>
                  <a:tcPr marL="6600" marR="6600" marT="6600" marB="0" anchor="ctr">
                    <a:lnL>
                      <a:noFill/>
                    </a:lnL>
                    <a:lnR>
                      <a:noFill/>
                    </a:lnR>
                    <a:lnT>
                      <a:noFill/>
                    </a:lnT>
                    <a:lnB>
                      <a:noFill/>
                    </a:lnB>
                  </a:tcPr>
                </a:tc>
                <a:extLst>
                  <a:ext uri="{0D108BD9-81ED-4DB2-BD59-A6C34878D82A}">
                    <a16:rowId xmlns:a16="http://schemas.microsoft.com/office/drawing/2014/main" val="3666517826"/>
                  </a:ext>
                </a:extLst>
              </a:tr>
              <a:tr h="250568">
                <a:tc>
                  <a:txBody>
                    <a:bodyPr/>
                    <a:lstStyle/>
                    <a:p>
                      <a:pPr algn="l" fontAlgn="b"/>
                      <a:r>
                        <a:rPr lang="en-US" sz="1400" b="0" i="0" u="none" strike="noStrike" dirty="0">
                          <a:solidFill>
                            <a:srgbClr val="000000"/>
                          </a:solidFill>
                          <a:effectLst/>
                          <a:latin typeface="Arial" panose="020B0604020202020204" pitchFamily="34" charset="0"/>
                        </a:rPr>
                        <a:t>4.14 - Food &amp; Beverage</a:t>
                      </a:r>
                    </a:p>
                  </a:txBody>
                  <a:tcPr marL="118806" marR="6600" marT="6600" marB="0" anchor="b">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$109,819.77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$121,097.42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$61,677.00 </a:t>
                      </a:r>
                    </a:p>
                  </a:txBody>
                  <a:tcPr marL="6600" marR="6600" marT="6600"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$292,594.19 </a:t>
                      </a:r>
                    </a:p>
                  </a:txBody>
                  <a:tcPr marL="6600" marR="6600" marT="6600" marB="0" anchor="ctr">
                    <a:lnL>
                      <a:noFill/>
                    </a:lnL>
                    <a:lnR>
                      <a:noFill/>
                    </a:lnR>
                    <a:lnT>
                      <a:noFill/>
                    </a:lnT>
                    <a:lnB>
                      <a:noFill/>
                    </a:lnB>
                  </a:tcPr>
                </a:tc>
                <a:extLst>
                  <a:ext uri="{0D108BD9-81ED-4DB2-BD59-A6C34878D82A}">
                    <a16:rowId xmlns:a16="http://schemas.microsoft.com/office/drawing/2014/main" val="1850898157"/>
                  </a:ext>
                </a:extLst>
              </a:tr>
              <a:tr h="250568">
                <a:tc>
                  <a:txBody>
                    <a:bodyPr/>
                    <a:lstStyle/>
                    <a:p>
                      <a:pPr algn="l" fontAlgn="b"/>
                      <a:r>
                        <a:rPr lang="en-US" sz="1400" b="0" i="0" u="none" strike="noStrike" dirty="0">
                          <a:solidFill>
                            <a:srgbClr val="000000"/>
                          </a:solidFill>
                          <a:effectLst/>
                          <a:latin typeface="Arial" panose="020B0604020202020204" pitchFamily="34" charset="0"/>
                        </a:rPr>
                        <a:t>4.15 - Network Services</a:t>
                      </a:r>
                    </a:p>
                  </a:txBody>
                  <a:tcPr marL="118806" marR="6600" marT="6600" marB="0" anchor="b">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$34,765.03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$38,060.46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$46,446.41 </a:t>
                      </a:r>
                    </a:p>
                  </a:txBody>
                  <a:tcPr marL="6600" marR="6600" marT="6600"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$119,271.90 </a:t>
                      </a:r>
                    </a:p>
                  </a:txBody>
                  <a:tcPr marL="6600" marR="6600" marT="6600" marB="0" anchor="ctr">
                    <a:lnL>
                      <a:noFill/>
                    </a:lnL>
                    <a:lnR>
                      <a:noFill/>
                    </a:lnR>
                    <a:lnT>
                      <a:noFill/>
                    </a:lnT>
                    <a:lnB>
                      <a:noFill/>
                    </a:lnB>
                  </a:tcPr>
                </a:tc>
                <a:extLst>
                  <a:ext uri="{0D108BD9-81ED-4DB2-BD59-A6C34878D82A}">
                    <a16:rowId xmlns:a16="http://schemas.microsoft.com/office/drawing/2014/main" val="694255914"/>
                  </a:ext>
                </a:extLst>
              </a:tr>
              <a:tr h="250568">
                <a:tc>
                  <a:txBody>
                    <a:bodyPr/>
                    <a:lstStyle/>
                    <a:p>
                      <a:pPr algn="l" fontAlgn="b"/>
                      <a:r>
                        <a:rPr lang="en-US" sz="1400" b="0" i="0" u="none" strike="noStrike">
                          <a:solidFill>
                            <a:srgbClr val="000000"/>
                          </a:solidFill>
                          <a:effectLst/>
                          <a:latin typeface="Arial" panose="020B0604020202020204" pitchFamily="34" charset="0"/>
                        </a:rPr>
                        <a:t>4.16 - Social</a:t>
                      </a:r>
                    </a:p>
                  </a:txBody>
                  <a:tcPr marL="118806" marR="6600" marT="6600" marB="0" anchor="b">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$20,398.05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$23,958.20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$34,875.00 </a:t>
                      </a:r>
                    </a:p>
                  </a:txBody>
                  <a:tcPr marL="6600" marR="6600" marT="6600"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$79,231.25 </a:t>
                      </a:r>
                    </a:p>
                  </a:txBody>
                  <a:tcPr marL="6600" marR="6600" marT="6600" marB="0" anchor="ctr">
                    <a:lnL>
                      <a:noFill/>
                    </a:lnL>
                    <a:lnR>
                      <a:noFill/>
                    </a:lnR>
                    <a:lnT>
                      <a:noFill/>
                    </a:lnT>
                    <a:lnB>
                      <a:noFill/>
                    </a:lnB>
                  </a:tcPr>
                </a:tc>
                <a:extLst>
                  <a:ext uri="{0D108BD9-81ED-4DB2-BD59-A6C34878D82A}">
                    <a16:rowId xmlns:a16="http://schemas.microsoft.com/office/drawing/2014/main" val="4143023082"/>
                  </a:ext>
                </a:extLst>
              </a:tr>
              <a:tr h="250568">
                <a:tc>
                  <a:txBody>
                    <a:bodyPr/>
                    <a:lstStyle/>
                    <a:p>
                      <a:pPr algn="l" fontAlgn="b"/>
                      <a:r>
                        <a:rPr lang="en-US" sz="1400" b="0" i="0" u="none" strike="noStrike" dirty="0">
                          <a:solidFill>
                            <a:srgbClr val="000000"/>
                          </a:solidFill>
                          <a:effectLst/>
                          <a:latin typeface="Arial" panose="020B0604020202020204" pitchFamily="34" charset="0"/>
                        </a:rPr>
                        <a:t>4.17 - Shipping</a:t>
                      </a:r>
                    </a:p>
                  </a:txBody>
                  <a:tcPr marL="118806" marR="6600" marT="6600" marB="0" anchor="b">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$2,261.37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$2,953.27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6600" marR="6600" marT="6600"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$5,214.64 </a:t>
                      </a:r>
                    </a:p>
                  </a:txBody>
                  <a:tcPr marL="6600" marR="6600" marT="6600" marB="0" anchor="ctr">
                    <a:lnL>
                      <a:noFill/>
                    </a:lnL>
                    <a:lnR>
                      <a:noFill/>
                    </a:lnR>
                    <a:lnT>
                      <a:noFill/>
                    </a:lnT>
                    <a:lnB>
                      <a:noFill/>
                    </a:lnB>
                  </a:tcPr>
                </a:tc>
                <a:extLst>
                  <a:ext uri="{0D108BD9-81ED-4DB2-BD59-A6C34878D82A}">
                    <a16:rowId xmlns:a16="http://schemas.microsoft.com/office/drawing/2014/main" val="1924229076"/>
                  </a:ext>
                </a:extLst>
              </a:tr>
              <a:tr h="250568">
                <a:tc>
                  <a:txBody>
                    <a:bodyPr/>
                    <a:lstStyle/>
                    <a:p>
                      <a:pPr algn="l" fontAlgn="b"/>
                      <a:r>
                        <a:rPr lang="en-US" sz="1400" b="0" i="0" u="none" strike="noStrike" dirty="0">
                          <a:solidFill>
                            <a:srgbClr val="000000"/>
                          </a:solidFill>
                          <a:effectLst/>
                          <a:latin typeface="Arial" panose="020B0604020202020204" pitchFamily="34" charset="0"/>
                        </a:rPr>
                        <a:t>4.18 - </a:t>
                      </a:r>
                      <a:r>
                        <a:rPr lang="en-US" sz="1400" b="0" i="0" u="none" strike="noStrike" dirty="0" err="1">
                          <a:solidFill>
                            <a:srgbClr val="000000"/>
                          </a:solidFill>
                          <a:effectLst/>
                          <a:latin typeface="Arial" panose="020B0604020202020204" pitchFamily="34" charset="0"/>
                        </a:rPr>
                        <a:t>Misc</a:t>
                      </a:r>
                      <a:r>
                        <a:rPr lang="en-US" sz="1400" b="0" i="0" u="none" strike="noStrike" dirty="0">
                          <a:solidFill>
                            <a:srgbClr val="000000"/>
                          </a:solidFill>
                          <a:effectLst/>
                          <a:latin typeface="Arial" panose="020B0604020202020204" pitchFamily="34" charset="0"/>
                        </a:rPr>
                        <a:t> Expense</a:t>
                      </a:r>
                    </a:p>
                  </a:txBody>
                  <a:tcPr marL="118806" marR="6600" marT="6600"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panose="020B0604020202020204" pitchFamily="34" charset="0"/>
                        </a:rPr>
                        <a:t>$139.42 </a:t>
                      </a:r>
                    </a:p>
                  </a:txBody>
                  <a:tcPr marL="6600" marR="6600" marT="6600"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panose="020B0604020202020204" pitchFamily="34" charset="0"/>
                        </a:rPr>
                        <a:t>$3,949.20 </a:t>
                      </a:r>
                    </a:p>
                  </a:txBody>
                  <a:tcPr marL="6600" marR="6600" marT="6600"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panose="020B0604020202020204" pitchFamily="34" charset="0"/>
                        </a:rPr>
                        <a:t>$5,488.84 </a:t>
                      </a:r>
                    </a:p>
                  </a:txBody>
                  <a:tcPr marL="6600" marR="6600" marT="6600"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panose="020B0604020202020204" pitchFamily="34" charset="0"/>
                        </a:rPr>
                        <a:t>$350.00 </a:t>
                      </a:r>
                    </a:p>
                  </a:txBody>
                  <a:tcPr marL="6600" marR="6600" marT="6600"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panose="020B0604020202020204" pitchFamily="34" charset="0"/>
                        </a:rPr>
                        <a:t>$6,395.50 </a:t>
                      </a:r>
                    </a:p>
                  </a:txBody>
                  <a:tcPr marL="6600" marR="6600" marT="6600"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dirty="0">
                          <a:solidFill>
                            <a:srgbClr val="000000"/>
                          </a:solidFill>
                          <a:effectLst/>
                          <a:latin typeface="Arial" panose="020B0604020202020204" pitchFamily="34" charset="0"/>
                        </a:rPr>
                        <a:t>$16,322.96 </a:t>
                      </a:r>
                    </a:p>
                  </a:txBody>
                  <a:tcPr marL="6600" marR="6600" marT="6600"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2088486148"/>
                  </a:ext>
                </a:extLst>
              </a:tr>
              <a:tr h="250568">
                <a:tc>
                  <a:txBody>
                    <a:bodyPr/>
                    <a:lstStyle/>
                    <a:p>
                      <a:pPr algn="l" fontAlgn="b"/>
                      <a:r>
                        <a:rPr lang="en-US" sz="1400" b="1" i="0" u="none" strike="noStrike" dirty="0">
                          <a:solidFill>
                            <a:srgbClr val="000000"/>
                          </a:solidFill>
                          <a:effectLst/>
                          <a:latin typeface="Arial" panose="020B0604020202020204" pitchFamily="34" charset="0"/>
                        </a:rPr>
                        <a:t>Total - Expense</a:t>
                      </a:r>
                    </a:p>
                  </a:txBody>
                  <a:tcPr marL="59403" marR="6600" marT="6600"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panose="020B0604020202020204" pitchFamily="34" charset="0"/>
                        </a:rPr>
                        <a:t>$4,930.06 </a:t>
                      </a:r>
                    </a:p>
                  </a:txBody>
                  <a:tcPr marL="6600" marR="6600" marT="6600"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panose="020B0604020202020204" pitchFamily="34" charset="0"/>
                        </a:rPr>
                        <a:t>$248,365.14 </a:t>
                      </a:r>
                    </a:p>
                  </a:txBody>
                  <a:tcPr marL="6600" marR="6600" marT="6600"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panose="020B0604020202020204" pitchFamily="34" charset="0"/>
                        </a:rPr>
                        <a:t>$274,045.83 </a:t>
                      </a:r>
                    </a:p>
                  </a:txBody>
                  <a:tcPr marL="6600" marR="6600" marT="6600"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panose="020B0604020202020204" pitchFamily="34" charset="0"/>
                        </a:rPr>
                        <a:t>$24,274.10 </a:t>
                      </a:r>
                    </a:p>
                  </a:txBody>
                  <a:tcPr marL="6600" marR="6600" marT="6600"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panose="020B0604020202020204" pitchFamily="34" charset="0"/>
                        </a:rPr>
                        <a:t>$274,795.67 </a:t>
                      </a:r>
                    </a:p>
                  </a:txBody>
                  <a:tcPr marL="6600" marR="6600" marT="6600"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dirty="0">
                          <a:solidFill>
                            <a:srgbClr val="000000"/>
                          </a:solidFill>
                          <a:effectLst/>
                          <a:latin typeface="Arial" panose="020B0604020202020204" pitchFamily="34" charset="0"/>
                        </a:rPr>
                        <a:t>$826,410.80 </a:t>
                      </a:r>
                    </a:p>
                  </a:txBody>
                  <a:tcPr marL="6600" marR="6600" marT="6600"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4251296431"/>
                  </a:ext>
                </a:extLst>
              </a:tr>
              <a:tr h="250568">
                <a:tc>
                  <a:txBody>
                    <a:bodyPr/>
                    <a:lstStyle/>
                    <a:p>
                      <a:pPr algn="l" fontAlgn="ctr"/>
                      <a:r>
                        <a:rPr lang="en-US" sz="1400" b="1" i="0" u="none" strike="noStrike" dirty="0">
                          <a:solidFill>
                            <a:srgbClr val="000000"/>
                          </a:solidFill>
                          <a:effectLst/>
                          <a:latin typeface="Arial" panose="020B0604020202020204" pitchFamily="34" charset="0"/>
                        </a:rPr>
                        <a:t>Net Income</a:t>
                      </a:r>
                    </a:p>
                  </a:txBody>
                  <a:tcPr marL="6600" marR="6600" marT="6600"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panose="020B0604020202020204" pitchFamily="34" charset="0"/>
                        </a:rPr>
                        <a:t>$2,359.82 </a:t>
                      </a:r>
                    </a:p>
                  </a:txBody>
                  <a:tcPr marL="6600" marR="6600" marT="6600"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panose="020B0604020202020204" pitchFamily="34" charset="0"/>
                        </a:rPr>
                        <a:t>($13,667.13)</a:t>
                      </a:r>
                    </a:p>
                  </a:txBody>
                  <a:tcPr marL="6600" marR="6600" marT="6600"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panose="020B0604020202020204" pitchFamily="34" charset="0"/>
                        </a:rPr>
                        <a:t>($18,250.83)</a:t>
                      </a:r>
                    </a:p>
                  </a:txBody>
                  <a:tcPr marL="6600" marR="6600" marT="6600"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panose="020B0604020202020204" pitchFamily="34" charset="0"/>
                        </a:rPr>
                        <a:t>($6,574.10)</a:t>
                      </a:r>
                    </a:p>
                  </a:txBody>
                  <a:tcPr marL="6600" marR="6600" marT="6600"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panose="020B0604020202020204" pitchFamily="34" charset="0"/>
                        </a:rPr>
                        <a:t>($1,768.46)</a:t>
                      </a:r>
                    </a:p>
                  </a:txBody>
                  <a:tcPr marL="6600" marR="6600" marT="6600"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dirty="0">
                          <a:solidFill>
                            <a:srgbClr val="000000"/>
                          </a:solidFill>
                          <a:effectLst/>
                          <a:latin typeface="Arial" panose="020B0604020202020204" pitchFamily="34" charset="0"/>
                        </a:rPr>
                        <a:t>($37,900.70)</a:t>
                      </a:r>
                    </a:p>
                  </a:txBody>
                  <a:tcPr marL="6600" marR="6600" marT="6600" marB="0" anchor="ctr">
                    <a:lnL>
                      <a:noFill/>
                    </a:lnL>
                    <a:lnR>
                      <a:noFill/>
                    </a:lnR>
                    <a:lnT w="6350" cap="flat" cmpd="sng" algn="ctr">
                      <a:solidFill>
                        <a:srgbClr val="969696"/>
                      </a:solidFill>
                      <a:prstDash val="dot"/>
                      <a:round/>
                      <a:headEnd type="none" w="med" len="med"/>
                      <a:tailEnd type="none" w="med" len="med"/>
                    </a:lnT>
                    <a:lnB>
                      <a:noFill/>
                    </a:lnB>
                  </a:tcPr>
                </a:tc>
                <a:extLst>
                  <a:ext uri="{0D108BD9-81ED-4DB2-BD59-A6C34878D82A}">
                    <a16:rowId xmlns:a16="http://schemas.microsoft.com/office/drawing/2014/main" val="4208877110"/>
                  </a:ext>
                </a:extLst>
              </a:tr>
            </a:tbl>
          </a:graphicData>
        </a:graphic>
      </p:graphicFrame>
    </p:spTree>
    <p:extLst>
      <p:ext uri="{BB962C8B-B14F-4D97-AF65-F5344CB8AC3E}">
        <p14:creationId xmlns:p14="http://schemas.microsoft.com/office/powerpoint/2010/main" val="401310435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p>
            <a:r>
              <a:rPr lang="en-US"/>
              <a:t>May 2020</a:t>
            </a:r>
            <a:endParaRPr lang="en-GB" dirty="0"/>
          </a:p>
        </p:txBody>
      </p:sp>
      <p:sp>
        <p:nvSpPr>
          <p:cNvPr id="3" name="Footer Placeholder 2"/>
          <p:cNvSpPr>
            <a:spLocks noGrp="1"/>
          </p:cNvSpPr>
          <p:nvPr>
            <p:ph type="ftr" idx="11"/>
          </p:nvPr>
        </p:nvSpPr>
        <p:spPr/>
        <p:txBody>
          <a:bodyPr/>
          <a:lstStyle/>
          <a:p>
            <a:r>
              <a:rPr lang="en-GB"/>
              <a:t>Ben Rolfe (BCA);   Jon Rosdahl (Qualcomm)</a:t>
            </a:r>
            <a:endParaRPr lang="en-GB" dirty="0"/>
          </a:p>
        </p:txBody>
      </p:sp>
      <p:sp>
        <p:nvSpPr>
          <p:cNvPr id="4" name="Slide Number Placeholder 3"/>
          <p:cNvSpPr>
            <a:spLocks noGrp="1"/>
          </p:cNvSpPr>
          <p:nvPr>
            <p:ph type="sldNum" idx="12"/>
          </p:nvPr>
        </p:nvSpPr>
        <p:spPr/>
        <p:txBody>
          <a:bodyPr/>
          <a:lstStyle/>
          <a:p>
            <a:r>
              <a:rPr lang="en-GB"/>
              <a:t>Slide </a:t>
            </a:r>
            <a:fld id="{189D7BFD-E160-402F-BBC8-B5B701941DD4}" type="slidenum">
              <a:rPr lang="en-GB" smtClean="0"/>
              <a:pPr/>
              <a:t>16</a:t>
            </a:fld>
            <a:endParaRPr lang="en-GB"/>
          </a:p>
        </p:txBody>
      </p:sp>
      <p:graphicFrame>
        <p:nvGraphicFramePr>
          <p:cNvPr id="5" name="Table 4">
            <a:extLst>
              <a:ext uri="{FF2B5EF4-FFF2-40B4-BE49-F238E27FC236}">
                <a16:creationId xmlns:a16="http://schemas.microsoft.com/office/drawing/2014/main" id="{0C2FB405-DCEC-4165-B20B-FA38141C236B}"/>
              </a:ext>
            </a:extLst>
          </p:cNvPr>
          <p:cNvGraphicFramePr>
            <a:graphicFrameLocks noGrp="1"/>
          </p:cNvGraphicFramePr>
          <p:nvPr>
            <p:extLst>
              <p:ext uri="{D42A27DB-BD31-4B8C-83A1-F6EECF244321}">
                <p14:modId xmlns:p14="http://schemas.microsoft.com/office/powerpoint/2010/main" val="1964214499"/>
              </p:ext>
            </p:extLst>
          </p:nvPr>
        </p:nvGraphicFramePr>
        <p:xfrm>
          <a:off x="696915" y="606426"/>
          <a:ext cx="7837486" cy="5699989"/>
        </p:xfrm>
        <a:graphic>
          <a:graphicData uri="http://schemas.openxmlformats.org/drawingml/2006/table">
            <a:tbl>
              <a:tblPr/>
              <a:tblGrid>
                <a:gridCol w="2274885">
                  <a:extLst>
                    <a:ext uri="{9D8B030D-6E8A-4147-A177-3AD203B41FA5}">
                      <a16:colId xmlns:a16="http://schemas.microsoft.com/office/drawing/2014/main" val="2555257619"/>
                    </a:ext>
                  </a:extLst>
                </a:gridCol>
                <a:gridCol w="990600">
                  <a:extLst>
                    <a:ext uri="{9D8B030D-6E8A-4147-A177-3AD203B41FA5}">
                      <a16:colId xmlns:a16="http://schemas.microsoft.com/office/drawing/2014/main" val="949304152"/>
                    </a:ext>
                  </a:extLst>
                </a:gridCol>
                <a:gridCol w="1143000">
                  <a:extLst>
                    <a:ext uri="{9D8B030D-6E8A-4147-A177-3AD203B41FA5}">
                      <a16:colId xmlns:a16="http://schemas.microsoft.com/office/drawing/2014/main" val="2066330799"/>
                    </a:ext>
                  </a:extLst>
                </a:gridCol>
                <a:gridCol w="1066800">
                  <a:extLst>
                    <a:ext uri="{9D8B030D-6E8A-4147-A177-3AD203B41FA5}">
                      <a16:colId xmlns:a16="http://schemas.microsoft.com/office/drawing/2014/main" val="2969622173"/>
                    </a:ext>
                  </a:extLst>
                </a:gridCol>
                <a:gridCol w="1200151">
                  <a:extLst>
                    <a:ext uri="{9D8B030D-6E8A-4147-A177-3AD203B41FA5}">
                      <a16:colId xmlns:a16="http://schemas.microsoft.com/office/drawing/2014/main" val="1339246078"/>
                    </a:ext>
                  </a:extLst>
                </a:gridCol>
                <a:gridCol w="1162050">
                  <a:extLst>
                    <a:ext uri="{9D8B030D-6E8A-4147-A177-3AD203B41FA5}">
                      <a16:colId xmlns:a16="http://schemas.microsoft.com/office/drawing/2014/main" val="1277787227"/>
                    </a:ext>
                  </a:extLst>
                </a:gridCol>
              </a:tblGrid>
              <a:tr h="345527">
                <a:tc gridSpan="6">
                  <a:txBody>
                    <a:bodyPr/>
                    <a:lstStyle/>
                    <a:p>
                      <a:pPr algn="ctr" fontAlgn="b"/>
                      <a:r>
                        <a:rPr lang="en-US" sz="1800" b="1" i="0" u="none" strike="noStrike" dirty="0">
                          <a:effectLst/>
                          <a:latin typeface="Arial" panose="020B0604020202020204" pitchFamily="34" charset="0"/>
                        </a:rPr>
                        <a:t>2018 Meeting Income Statement</a:t>
                      </a:r>
                    </a:p>
                  </a:txBody>
                  <a:tcPr marL="6954" marR="6954" marT="6954"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300441824"/>
                  </a:ext>
                </a:extLst>
              </a:tr>
              <a:tr h="664617">
                <a:tc>
                  <a:txBody>
                    <a:bodyPr/>
                    <a:lstStyle/>
                    <a:p>
                      <a:pPr algn="l" fontAlgn="b"/>
                      <a:r>
                        <a:rPr lang="en-US" sz="1200" b="1" i="0" u="none" strike="noStrike" dirty="0">
                          <a:effectLst/>
                          <a:latin typeface="Arial" panose="020B0604020202020204" pitchFamily="34" charset="0"/>
                        </a:rPr>
                        <a:t> </a:t>
                      </a:r>
                    </a:p>
                  </a:txBody>
                  <a:tcPr marL="6954" marR="6954" marT="6954"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2018 </a:t>
                      </a:r>
                      <a:r>
                        <a:rPr lang="en-US" sz="1400" b="1" i="0" u="none" strike="noStrike" dirty="0" err="1">
                          <a:effectLst/>
                          <a:latin typeface="Arial" panose="020B0604020202020204" pitchFamily="34" charset="0"/>
                        </a:rPr>
                        <a:t>Misc</a:t>
                      </a:r>
                      <a:endParaRPr lang="en-US" sz="1400" b="1" i="0" u="none" strike="noStrike" dirty="0">
                        <a:effectLst/>
                        <a:latin typeface="Arial" panose="020B0604020202020204" pitchFamily="34" charset="0"/>
                      </a:endParaRPr>
                    </a:p>
                  </a:txBody>
                  <a:tcPr marL="6954" marR="6954" marT="6954"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2018-01</a:t>
                      </a:r>
                      <a:br>
                        <a:rPr lang="en-US" sz="1400" b="1" i="0" u="none" strike="noStrike" dirty="0">
                          <a:effectLst/>
                          <a:latin typeface="Arial" panose="020B0604020202020204" pitchFamily="34" charset="0"/>
                        </a:rPr>
                      </a:br>
                      <a:r>
                        <a:rPr lang="en-US" sz="1400" b="1" i="0" u="none" strike="noStrike" dirty="0">
                          <a:effectLst/>
                          <a:latin typeface="Arial" panose="020B0604020202020204" pitchFamily="34" charset="0"/>
                        </a:rPr>
                        <a:t>Irvine, CA</a:t>
                      </a:r>
                    </a:p>
                  </a:txBody>
                  <a:tcPr marL="6954" marR="6954" marT="6954"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2018-05 </a:t>
                      </a:r>
                      <a:br>
                        <a:rPr lang="en-US" sz="1400" b="1" i="0" u="none" strike="noStrike" dirty="0">
                          <a:effectLst/>
                          <a:latin typeface="Arial" panose="020B0604020202020204" pitchFamily="34" charset="0"/>
                        </a:rPr>
                      </a:br>
                      <a:r>
                        <a:rPr lang="en-US" sz="1400" b="1" i="0" u="none" strike="noStrike" dirty="0">
                          <a:effectLst/>
                          <a:latin typeface="Arial" panose="020B0604020202020204" pitchFamily="34" charset="0"/>
                        </a:rPr>
                        <a:t>Warsaw, Poland</a:t>
                      </a:r>
                    </a:p>
                  </a:txBody>
                  <a:tcPr marL="6954" marR="6954" marT="6954"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2018-09 </a:t>
                      </a:r>
                      <a:br>
                        <a:rPr lang="en-US" sz="1400" b="1" i="0" u="none" strike="noStrike" dirty="0">
                          <a:effectLst/>
                          <a:latin typeface="Arial" panose="020B0604020202020204" pitchFamily="34" charset="0"/>
                        </a:rPr>
                      </a:br>
                      <a:r>
                        <a:rPr lang="en-US" sz="1400" b="1" i="0" u="none" strike="noStrike" dirty="0">
                          <a:effectLst/>
                          <a:latin typeface="Arial" panose="020B0604020202020204" pitchFamily="34" charset="0"/>
                        </a:rPr>
                        <a:t>Waikoloa, HI</a:t>
                      </a:r>
                    </a:p>
                  </a:txBody>
                  <a:tcPr marL="6954" marR="6954" marT="6954"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Total</a:t>
                      </a:r>
                    </a:p>
                  </a:txBody>
                  <a:tcPr marL="6954" marR="6954" marT="6954" marB="0" anchor="b">
                    <a:lnL>
                      <a:noFill/>
                    </a:lnL>
                    <a:lnR>
                      <a:noFill/>
                    </a:lnR>
                    <a:lnT>
                      <a:noFill/>
                    </a:lnT>
                    <a:lnB>
                      <a:noFill/>
                    </a:lnB>
                    <a:solidFill>
                      <a:srgbClr val="D0D0D0"/>
                    </a:solidFill>
                  </a:tcPr>
                </a:tc>
                <a:extLst>
                  <a:ext uri="{0D108BD9-81ED-4DB2-BD59-A6C34878D82A}">
                    <a16:rowId xmlns:a16="http://schemas.microsoft.com/office/drawing/2014/main" val="1630568107"/>
                  </a:ext>
                </a:extLst>
              </a:tr>
              <a:tr h="280167">
                <a:tc>
                  <a:txBody>
                    <a:bodyPr/>
                    <a:lstStyle/>
                    <a:p>
                      <a:pPr algn="l" fontAlgn="ctr"/>
                      <a:endParaRPr lang="en-US" sz="1200" b="1" i="0" u="none" strike="noStrike" kern="1200" dirty="0">
                        <a:solidFill>
                          <a:schemeClr val="tx1"/>
                        </a:solidFill>
                        <a:effectLst/>
                        <a:latin typeface="Arial" panose="020B0604020202020204" pitchFamily="34" charset="0"/>
                        <a:ea typeface="+mn-ea"/>
                        <a:cs typeface="+mn-cs"/>
                      </a:endParaRPr>
                    </a:p>
                  </a:txBody>
                  <a:tcPr marL="6954" marR="6954" marT="6954" marB="0" anchor="ctr">
                    <a:lnL>
                      <a:noFill/>
                    </a:lnL>
                    <a:lnR>
                      <a:noFill/>
                    </a:lnR>
                    <a:lnT>
                      <a:noFill/>
                    </a:lnT>
                    <a:lnB>
                      <a:noFill/>
                    </a:lnB>
                  </a:tcPr>
                </a:tc>
                <a:tc>
                  <a:txBody>
                    <a:bodyPr/>
                    <a:lstStyle/>
                    <a:p>
                      <a:pPr algn="r" fontAlgn="b"/>
                      <a:r>
                        <a:rPr lang="en-US" sz="1400" b="1" i="0" u="none" strike="noStrike" dirty="0">
                          <a:effectLst/>
                          <a:latin typeface="Arial" panose="020B0604020202020204" pitchFamily="34" charset="0"/>
                        </a:rPr>
                        <a:t>Amount</a:t>
                      </a:r>
                    </a:p>
                  </a:txBody>
                  <a:tcPr marL="6954" marR="6954" marT="6954" marB="0" anchor="b">
                    <a:lnL>
                      <a:noFill/>
                    </a:lnL>
                    <a:lnR>
                      <a:noFill/>
                    </a:lnR>
                    <a:lnT>
                      <a:noFill/>
                    </a:lnT>
                    <a:lnB>
                      <a:noFill/>
                    </a:lnB>
                    <a:solidFill>
                      <a:srgbClr val="D0D0D0"/>
                    </a:solidFill>
                  </a:tcPr>
                </a:tc>
                <a:tc>
                  <a:txBody>
                    <a:bodyPr/>
                    <a:lstStyle/>
                    <a:p>
                      <a:pPr algn="r" fontAlgn="b"/>
                      <a:r>
                        <a:rPr lang="en-US" sz="1400" b="1" i="0" u="none" strike="noStrike">
                          <a:effectLst/>
                          <a:latin typeface="Arial" panose="020B0604020202020204" pitchFamily="34" charset="0"/>
                        </a:rPr>
                        <a:t>Amount</a:t>
                      </a:r>
                    </a:p>
                  </a:txBody>
                  <a:tcPr marL="6954" marR="6954" marT="6954"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Amount</a:t>
                      </a:r>
                    </a:p>
                  </a:txBody>
                  <a:tcPr marL="6954" marR="6954" marT="6954"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Amount</a:t>
                      </a:r>
                    </a:p>
                  </a:txBody>
                  <a:tcPr marL="6954" marR="6954" marT="6954"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Amount</a:t>
                      </a:r>
                    </a:p>
                  </a:txBody>
                  <a:tcPr marL="6954" marR="6954" marT="6954" marB="0" anchor="b">
                    <a:lnL>
                      <a:noFill/>
                    </a:lnL>
                    <a:lnR>
                      <a:noFill/>
                    </a:lnR>
                    <a:lnT>
                      <a:noFill/>
                    </a:lnT>
                    <a:lnB>
                      <a:noFill/>
                    </a:lnB>
                    <a:solidFill>
                      <a:srgbClr val="D0D0D0"/>
                    </a:solidFill>
                  </a:tcPr>
                </a:tc>
                <a:extLst>
                  <a:ext uri="{0D108BD9-81ED-4DB2-BD59-A6C34878D82A}">
                    <a16:rowId xmlns:a16="http://schemas.microsoft.com/office/drawing/2014/main" val="3201929425"/>
                  </a:ext>
                </a:extLst>
              </a:tr>
              <a:tr h="278462">
                <a:tc>
                  <a:txBody>
                    <a:bodyPr/>
                    <a:lstStyle/>
                    <a:p>
                      <a:pPr algn="l" fontAlgn="b"/>
                      <a:r>
                        <a:rPr lang="en-US" sz="1200" b="1" i="0" u="none" strike="noStrike" dirty="0">
                          <a:solidFill>
                            <a:srgbClr val="000000"/>
                          </a:solidFill>
                          <a:effectLst/>
                          <a:latin typeface="Arial" panose="020B0604020202020204" pitchFamily="34" charset="0"/>
                        </a:rPr>
                        <a:t>Income</a:t>
                      </a:r>
                    </a:p>
                  </a:txBody>
                  <a:tcPr marL="62588" marR="6954" marT="6954" marB="0" anchor="b">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6954" marR="6954" marT="6954"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6954" marR="6954" marT="6954"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6954" marR="6954" marT="6954"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6954" marR="6954" marT="6954" marB="0" anchor="ctr">
                    <a:lnL>
                      <a:noFill/>
                    </a:lnL>
                    <a:lnR>
                      <a:noFill/>
                    </a:lnR>
                    <a:lnT>
                      <a:noFill/>
                    </a:lnT>
                    <a:lnB>
                      <a:noFill/>
                    </a:lnB>
                  </a:tcPr>
                </a:tc>
                <a:tc>
                  <a:txBody>
                    <a:bodyPr/>
                    <a:lstStyle/>
                    <a:p>
                      <a:pPr algn="r" fontAlgn="ctr"/>
                      <a:endParaRPr lang="en-US" sz="1400" b="1" i="0" u="none" strike="noStrike" dirty="0">
                        <a:solidFill>
                          <a:srgbClr val="000000"/>
                        </a:solidFill>
                        <a:effectLst/>
                        <a:latin typeface="Arial" panose="020B0604020202020204" pitchFamily="34" charset="0"/>
                      </a:endParaRPr>
                    </a:p>
                  </a:txBody>
                  <a:tcPr marL="6954" marR="6954" marT="6954" marB="0" anchor="ctr">
                    <a:lnL>
                      <a:noFill/>
                    </a:lnL>
                    <a:lnR>
                      <a:noFill/>
                    </a:lnR>
                    <a:lnT>
                      <a:noFill/>
                    </a:lnT>
                    <a:lnB>
                      <a:noFill/>
                    </a:lnB>
                  </a:tcPr>
                </a:tc>
                <a:extLst>
                  <a:ext uri="{0D108BD9-81ED-4DB2-BD59-A6C34878D82A}">
                    <a16:rowId xmlns:a16="http://schemas.microsoft.com/office/drawing/2014/main" val="1761072185"/>
                  </a:ext>
                </a:extLst>
              </a:tr>
              <a:tr h="265849">
                <a:tc>
                  <a:txBody>
                    <a:bodyPr/>
                    <a:lstStyle/>
                    <a:p>
                      <a:pPr algn="l" fontAlgn="b"/>
                      <a:r>
                        <a:rPr lang="en-US" sz="1400" b="0" i="0" u="none" strike="noStrike" dirty="0">
                          <a:solidFill>
                            <a:srgbClr val="000000"/>
                          </a:solidFill>
                          <a:effectLst/>
                          <a:latin typeface="Arial" panose="020B0604020202020204" pitchFamily="34" charset="0"/>
                        </a:rPr>
                        <a:t>2.11 – Registrations</a:t>
                      </a:r>
                    </a:p>
                  </a:txBody>
                  <a:tcPr marL="125177" marR="6954" marT="6954" marB="0" anchor="b">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$9,692.47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$229,401.00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$271,975.00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$204,100.00 </a:t>
                      </a:r>
                    </a:p>
                  </a:txBody>
                  <a:tcPr marL="6954" marR="6954" marT="695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$715,168.47 </a:t>
                      </a:r>
                    </a:p>
                  </a:txBody>
                  <a:tcPr marL="6954" marR="6954" marT="6954" marB="0" anchor="ctr">
                    <a:lnL>
                      <a:noFill/>
                    </a:lnL>
                    <a:lnR>
                      <a:noFill/>
                    </a:lnR>
                    <a:lnT>
                      <a:noFill/>
                    </a:lnT>
                    <a:lnB>
                      <a:noFill/>
                    </a:lnB>
                  </a:tcPr>
                </a:tc>
                <a:extLst>
                  <a:ext uri="{0D108BD9-81ED-4DB2-BD59-A6C34878D82A}">
                    <a16:rowId xmlns:a16="http://schemas.microsoft.com/office/drawing/2014/main" val="637222127"/>
                  </a:ext>
                </a:extLst>
              </a:tr>
              <a:tr h="265849">
                <a:tc>
                  <a:txBody>
                    <a:bodyPr/>
                    <a:lstStyle/>
                    <a:p>
                      <a:pPr algn="l" fontAlgn="b"/>
                      <a:r>
                        <a:rPr lang="en-US" sz="1400" b="0" i="0" u="none" strike="noStrike" dirty="0">
                          <a:solidFill>
                            <a:srgbClr val="000000"/>
                          </a:solidFill>
                          <a:effectLst/>
                          <a:latin typeface="Arial" panose="020B0604020202020204" pitchFamily="34" charset="0"/>
                        </a:rPr>
                        <a:t>2.12 - Hotel Commissions</a:t>
                      </a:r>
                    </a:p>
                  </a:txBody>
                  <a:tcPr marL="125177" marR="6954" marT="6954" marB="0" anchor="b">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$0.00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$27,029.84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$18,580.73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$29,898.48 </a:t>
                      </a:r>
                    </a:p>
                  </a:txBody>
                  <a:tcPr marL="6954" marR="6954" marT="695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$75,509.05 </a:t>
                      </a:r>
                    </a:p>
                  </a:txBody>
                  <a:tcPr marL="6954" marR="6954" marT="6954" marB="0" anchor="ctr">
                    <a:lnL>
                      <a:noFill/>
                    </a:lnL>
                    <a:lnR>
                      <a:noFill/>
                    </a:lnR>
                    <a:lnT>
                      <a:noFill/>
                    </a:lnT>
                    <a:lnB>
                      <a:noFill/>
                    </a:lnB>
                  </a:tcPr>
                </a:tc>
                <a:extLst>
                  <a:ext uri="{0D108BD9-81ED-4DB2-BD59-A6C34878D82A}">
                    <a16:rowId xmlns:a16="http://schemas.microsoft.com/office/drawing/2014/main" val="1701046827"/>
                  </a:ext>
                </a:extLst>
              </a:tr>
              <a:tr h="264903">
                <a:tc>
                  <a:txBody>
                    <a:bodyPr/>
                    <a:lstStyle/>
                    <a:p>
                      <a:pPr algn="l" fontAlgn="b"/>
                      <a:r>
                        <a:rPr lang="en-US" sz="1400" b="0" i="0" u="none" strike="noStrike" dirty="0">
                          <a:solidFill>
                            <a:srgbClr val="000000"/>
                          </a:solidFill>
                          <a:effectLst/>
                          <a:latin typeface="Arial" panose="020B0604020202020204" pitchFamily="34" charset="0"/>
                        </a:rPr>
                        <a:t>3.40 - IEEE CB Interest</a:t>
                      </a:r>
                      <a:endParaRPr lang="en-US" sz="1200" b="0" i="0" u="none" strike="noStrike" dirty="0">
                        <a:solidFill>
                          <a:srgbClr val="000000"/>
                        </a:solidFill>
                        <a:effectLst/>
                        <a:latin typeface="Arial" panose="020B0604020202020204" pitchFamily="34" charset="0"/>
                      </a:endParaRPr>
                    </a:p>
                  </a:txBody>
                  <a:tcPr marL="125177" marR="6954" marT="6954"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dirty="0">
                          <a:solidFill>
                            <a:srgbClr val="000000"/>
                          </a:solidFill>
                          <a:effectLst/>
                          <a:latin typeface="Arial" panose="020B0604020202020204" pitchFamily="34" charset="0"/>
                        </a:rPr>
                        <a:t>$5,558.51 </a:t>
                      </a:r>
                    </a:p>
                  </a:txBody>
                  <a:tcPr marL="6954" marR="6954" marT="695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dirty="0">
                          <a:solidFill>
                            <a:srgbClr val="000000"/>
                          </a:solidFill>
                          <a:effectLst/>
                          <a:latin typeface="Arial" panose="020B0604020202020204" pitchFamily="34" charset="0"/>
                        </a:rPr>
                        <a:t>$0.00 </a:t>
                      </a:r>
                    </a:p>
                  </a:txBody>
                  <a:tcPr marL="6954" marR="6954" marT="695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6954" marR="6954" marT="695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6954" marR="6954" marT="695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dirty="0">
                          <a:solidFill>
                            <a:srgbClr val="000000"/>
                          </a:solidFill>
                          <a:effectLst/>
                          <a:latin typeface="Arial" panose="020B0604020202020204" pitchFamily="34" charset="0"/>
                        </a:rPr>
                        <a:t>$5,558.51 </a:t>
                      </a:r>
                    </a:p>
                  </a:txBody>
                  <a:tcPr marL="6954" marR="6954" marT="6954"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3428181090"/>
                  </a:ext>
                </a:extLst>
              </a:tr>
              <a:tr h="228600">
                <a:tc>
                  <a:txBody>
                    <a:bodyPr/>
                    <a:lstStyle/>
                    <a:p>
                      <a:pPr algn="l" fontAlgn="b"/>
                      <a:r>
                        <a:rPr lang="en-US" sz="1400" b="1" i="0" u="none" strike="noStrike" dirty="0">
                          <a:solidFill>
                            <a:srgbClr val="000000"/>
                          </a:solidFill>
                          <a:effectLst/>
                          <a:latin typeface="Arial" panose="020B0604020202020204" pitchFamily="34" charset="0"/>
                        </a:rPr>
                        <a:t>Total - Income</a:t>
                      </a:r>
                    </a:p>
                  </a:txBody>
                  <a:tcPr marL="62588" marR="6954" marT="6954" marB="0" anchor="b">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$15,250.98 </a:t>
                      </a:r>
                    </a:p>
                  </a:txBody>
                  <a:tcPr marL="6954" marR="6954" marT="6954"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$256,430.84 </a:t>
                      </a:r>
                    </a:p>
                  </a:txBody>
                  <a:tcPr marL="6954" marR="6954" marT="6954"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$290,555.73 </a:t>
                      </a:r>
                    </a:p>
                  </a:txBody>
                  <a:tcPr marL="6954" marR="6954" marT="6954"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$233,998.48 </a:t>
                      </a:r>
                    </a:p>
                  </a:txBody>
                  <a:tcPr marL="6954" marR="6954" marT="6954"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400" b="1" i="0" u="none" strike="noStrike" dirty="0">
                          <a:solidFill>
                            <a:srgbClr val="000000"/>
                          </a:solidFill>
                          <a:effectLst/>
                          <a:latin typeface="Arial" panose="020B0604020202020204" pitchFamily="34" charset="0"/>
                        </a:rPr>
                        <a:t>$796,236.03 </a:t>
                      </a:r>
                    </a:p>
                  </a:txBody>
                  <a:tcPr marL="6954" marR="6954" marT="6954" marB="0" anchor="ctr">
                    <a:lnL>
                      <a:noFill/>
                    </a:lnL>
                    <a:lnR>
                      <a:noFill/>
                    </a:lnR>
                    <a:lnT w="6350" cap="flat" cmpd="sng" algn="ctr">
                      <a:solidFill>
                        <a:srgbClr val="C0C0C0"/>
                      </a:solidFill>
                      <a:prstDash val="dot"/>
                      <a:round/>
                      <a:headEnd type="none" w="med" len="med"/>
                      <a:tailEnd type="none" w="med" len="med"/>
                    </a:lnT>
                    <a:lnB>
                      <a:noFill/>
                    </a:lnB>
                  </a:tcPr>
                </a:tc>
                <a:extLst>
                  <a:ext uri="{0D108BD9-81ED-4DB2-BD59-A6C34878D82A}">
                    <a16:rowId xmlns:a16="http://schemas.microsoft.com/office/drawing/2014/main" val="926979420"/>
                  </a:ext>
                </a:extLst>
              </a:tr>
              <a:tr h="304800">
                <a:tc>
                  <a:txBody>
                    <a:bodyPr/>
                    <a:lstStyle/>
                    <a:p>
                      <a:pPr algn="l" fontAlgn="b"/>
                      <a:r>
                        <a:rPr lang="en-US" sz="1400" b="1" i="0" u="none" strike="noStrike" dirty="0">
                          <a:solidFill>
                            <a:srgbClr val="000000"/>
                          </a:solidFill>
                          <a:effectLst/>
                          <a:latin typeface="Arial" panose="020B0604020202020204" pitchFamily="34" charset="0"/>
                        </a:rPr>
                        <a:t>Expense</a:t>
                      </a:r>
                    </a:p>
                  </a:txBody>
                  <a:tcPr marL="62588" marR="6954" marT="6954" marB="0" anchor="b">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6954" marR="6954" marT="6954"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6954" marR="6954" marT="6954"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6954" marR="6954" marT="6954"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6954" marR="6954" marT="6954" marB="0" anchor="ctr">
                    <a:lnL>
                      <a:noFill/>
                    </a:lnL>
                    <a:lnR>
                      <a:noFill/>
                    </a:lnR>
                    <a:lnT>
                      <a:noFill/>
                    </a:lnT>
                    <a:lnB>
                      <a:noFill/>
                    </a:lnB>
                  </a:tcPr>
                </a:tc>
                <a:tc>
                  <a:txBody>
                    <a:bodyPr/>
                    <a:lstStyle/>
                    <a:p>
                      <a:pPr algn="r" fontAlgn="ctr"/>
                      <a:endParaRPr lang="en-US" sz="1400" b="1" i="0" u="none" strike="noStrike" dirty="0">
                        <a:solidFill>
                          <a:srgbClr val="000000"/>
                        </a:solidFill>
                        <a:effectLst/>
                        <a:latin typeface="Arial" panose="020B0604020202020204" pitchFamily="34" charset="0"/>
                      </a:endParaRPr>
                    </a:p>
                  </a:txBody>
                  <a:tcPr marL="6954" marR="6954" marT="6954" marB="0" anchor="ctr">
                    <a:lnL>
                      <a:noFill/>
                    </a:lnL>
                    <a:lnR>
                      <a:noFill/>
                    </a:lnR>
                    <a:lnT>
                      <a:noFill/>
                    </a:lnT>
                    <a:lnB>
                      <a:noFill/>
                    </a:lnB>
                  </a:tcPr>
                </a:tc>
                <a:extLst>
                  <a:ext uri="{0D108BD9-81ED-4DB2-BD59-A6C34878D82A}">
                    <a16:rowId xmlns:a16="http://schemas.microsoft.com/office/drawing/2014/main" val="228613903"/>
                  </a:ext>
                </a:extLst>
              </a:tr>
              <a:tr h="278462">
                <a:tc>
                  <a:txBody>
                    <a:bodyPr/>
                    <a:lstStyle/>
                    <a:p>
                      <a:pPr algn="l" fontAlgn="b"/>
                      <a:r>
                        <a:rPr lang="en-US" sz="1400" b="0" i="0" u="none" strike="noStrike" dirty="0">
                          <a:solidFill>
                            <a:srgbClr val="000000"/>
                          </a:solidFill>
                          <a:effectLst/>
                          <a:latin typeface="Arial" panose="020B0604020202020204" pitchFamily="34" charset="0"/>
                        </a:rPr>
                        <a:t>4.113 - Venue</a:t>
                      </a:r>
                    </a:p>
                  </a:txBody>
                  <a:tcPr marL="125177" marR="6954" marT="6954" marB="0" anchor="b">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$0.00 </a:t>
                      </a:r>
                    </a:p>
                  </a:txBody>
                  <a:tcPr marL="6954" marR="6954" marT="695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$21,998.13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$74,375.00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$20,418.26 </a:t>
                      </a:r>
                    </a:p>
                  </a:txBody>
                  <a:tcPr marL="6954" marR="6954" marT="695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$116,791.39 </a:t>
                      </a:r>
                    </a:p>
                  </a:txBody>
                  <a:tcPr marL="6954" marR="6954" marT="6954" marB="0" anchor="ctr">
                    <a:lnL>
                      <a:noFill/>
                    </a:lnL>
                    <a:lnR>
                      <a:noFill/>
                    </a:lnR>
                    <a:lnT>
                      <a:noFill/>
                    </a:lnT>
                    <a:lnB>
                      <a:noFill/>
                    </a:lnB>
                  </a:tcPr>
                </a:tc>
                <a:extLst>
                  <a:ext uri="{0D108BD9-81ED-4DB2-BD59-A6C34878D82A}">
                    <a16:rowId xmlns:a16="http://schemas.microsoft.com/office/drawing/2014/main" val="3085617682"/>
                  </a:ext>
                </a:extLst>
              </a:tr>
              <a:tr h="278462">
                <a:tc>
                  <a:txBody>
                    <a:bodyPr/>
                    <a:lstStyle/>
                    <a:p>
                      <a:pPr algn="l" fontAlgn="b"/>
                      <a:r>
                        <a:rPr lang="en-US" sz="1400" b="0" i="0" u="none" strike="noStrike" dirty="0">
                          <a:solidFill>
                            <a:srgbClr val="000000"/>
                          </a:solidFill>
                          <a:effectLst/>
                          <a:latin typeface="Arial" panose="020B0604020202020204" pitchFamily="34" charset="0"/>
                        </a:rPr>
                        <a:t>4.12 - Financial Fees</a:t>
                      </a:r>
                    </a:p>
                  </a:txBody>
                  <a:tcPr marL="125177" marR="6954" marT="6954"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$3,172.65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$10,460.72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$10,815.18 </a:t>
                      </a:r>
                    </a:p>
                  </a:txBody>
                  <a:tcPr marL="6954" marR="6954" marT="695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$9,582.23 </a:t>
                      </a:r>
                    </a:p>
                  </a:txBody>
                  <a:tcPr marL="6954" marR="6954" marT="695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$34,030.78 </a:t>
                      </a:r>
                    </a:p>
                  </a:txBody>
                  <a:tcPr marL="6954" marR="6954" marT="6954" marB="0" anchor="ctr">
                    <a:lnL>
                      <a:noFill/>
                    </a:lnL>
                    <a:lnR>
                      <a:noFill/>
                    </a:lnR>
                    <a:lnT>
                      <a:noFill/>
                    </a:lnT>
                    <a:lnB>
                      <a:noFill/>
                    </a:lnB>
                  </a:tcPr>
                </a:tc>
                <a:extLst>
                  <a:ext uri="{0D108BD9-81ED-4DB2-BD59-A6C34878D82A}">
                    <a16:rowId xmlns:a16="http://schemas.microsoft.com/office/drawing/2014/main" val="1984523729"/>
                  </a:ext>
                </a:extLst>
              </a:tr>
              <a:tr h="278462">
                <a:tc>
                  <a:txBody>
                    <a:bodyPr/>
                    <a:lstStyle/>
                    <a:p>
                      <a:pPr algn="l" fontAlgn="b"/>
                      <a:r>
                        <a:rPr lang="en-US" sz="1400" b="0" i="0" u="none" strike="noStrike" dirty="0">
                          <a:solidFill>
                            <a:srgbClr val="000000"/>
                          </a:solidFill>
                          <a:effectLst/>
                          <a:latin typeface="Arial" panose="020B0604020202020204" pitchFamily="34" charset="0"/>
                        </a:rPr>
                        <a:t>4.13 - Meeting  Planner</a:t>
                      </a:r>
                    </a:p>
                  </a:txBody>
                  <a:tcPr marL="125177" marR="6954" marT="6954"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$44,271.69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$36,309.56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$45,651.01 </a:t>
                      </a:r>
                    </a:p>
                  </a:txBody>
                  <a:tcPr marL="6954" marR="6954" marT="695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$126,232.26 </a:t>
                      </a:r>
                    </a:p>
                  </a:txBody>
                  <a:tcPr marL="6954" marR="6954" marT="6954" marB="0" anchor="ctr">
                    <a:lnL>
                      <a:noFill/>
                    </a:lnL>
                    <a:lnR>
                      <a:noFill/>
                    </a:lnR>
                    <a:lnT>
                      <a:noFill/>
                    </a:lnT>
                    <a:lnB>
                      <a:noFill/>
                    </a:lnB>
                  </a:tcPr>
                </a:tc>
                <a:extLst>
                  <a:ext uri="{0D108BD9-81ED-4DB2-BD59-A6C34878D82A}">
                    <a16:rowId xmlns:a16="http://schemas.microsoft.com/office/drawing/2014/main" val="2535608436"/>
                  </a:ext>
                </a:extLst>
              </a:tr>
              <a:tr h="278462">
                <a:tc>
                  <a:txBody>
                    <a:bodyPr/>
                    <a:lstStyle/>
                    <a:p>
                      <a:pPr algn="l" fontAlgn="b"/>
                      <a:r>
                        <a:rPr lang="en-US" sz="1400" b="0" i="0" u="none" strike="noStrike" dirty="0">
                          <a:solidFill>
                            <a:srgbClr val="000000"/>
                          </a:solidFill>
                          <a:effectLst/>
                          <a:latin typeface="Arial" panose="020B0604020202020204" pitchFamily="34" charset="0"/>
                        </a:rPr>
                        <a:t>4.14 - Food &amp; Beverage</a:t>
                      </a:r>
                    </a:p>
                  </a:txBody>
                  <a:tcPr marL="125177" marR="6954" marT="6954"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6954" marR="6954" marT="695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$113,654.62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$82,350.00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$109,462.83 </a:t>
                      </a:r>
                    </a:p>
                  </a:txBody>
                  <a:tcPr marL="6954" marR="6954" marT="695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$305,467.45 </a:t>
                      </a:r>
                    </a:p>
                  </a:txBody>
                  <a:tcPr marL="6954" marR="6954" marT="6954" marB="0" anchor="ctr">
                    <a:lnL>
                      <a:noFill/>
                    </a:lnL>
                    <a:lnR>
                      <a:noFill/>
                    </a:lnR>
                    <a:lnT>
                      <a:noFill/>
                    </a:lnT>
                    <a:lnB>
                      <a:noFill/>
                    </a:lnB>
                  </a:tcPr>
                </a:tc>
                <a:extLst>
                  <a:ext uri="{0D108BD9-81ED-4DB2-BD59-A6C34878D82A}">
                    <a16:rowId xmlns:a16="http://schemas.microsoft.com/office/drawing/2014/main" val="1882962380"/>
                  </a:ext>
                </a:extLst>
              </a:tr>
              <a:tr h="278462">
                <a:tc>
                  <a:txBody>
                    <a:bodyPr/>
                    <a:lstStyle/>
                    <a:p>
                      <a:pPr algn="l" fontAlgn="b"/>
                      <a:r>
                        <a:rPr lang="en-US" sz="1400" b="0" i="0" u="none" strike="noStrike" dirty="0">
                          <a:solidFill>
                            <a:srgbClr val="000000"/>
                          </a:solidFill>
                          <a:effectLst/>
                          <a:latin typeface="Arial" panose="020B0604020202020204" pitchFamily="34" charset="0"/>
                        </a:rPr>
                        <a:t>4.15 - Network Services</a:t>
                      </a:r>
                    </a:p>
                  </a:txBody>
                  <a:tcPr marL="125177" marR="6954" marT="6954"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$49,500.24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$35,148.80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$32,417.75 </a:t>
                      </a:r>
                    </a:p>
                  </a:txBody>
                  <a:tcPr marL="6954" marR="6954" marT="695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$117,066.79 </a:t>
                      </a:r>
                    </a:p>
                  </a:txBody>
                  <a:tcPr marL="6954" marR="6954" marT="6954" marB="0" anchor="ctr">
                    <a:lnL>
                      <a:noFill/>
                    </a:lnL>
                    <a:lnR>
                      <a:noFill/>
                    </a:lnR>
                    <a:lnT>
                      <a:noFill/>
                    </a:lnT>
                    <a:lnB>
                      <a:noFill/>
                    </a:lnB>
                  </a:tcPr>
                </a:tc>
                <a:extLst>
                  <a:ext uri="{0D108BD9-81ED-4DB2-BD59-A6C34878D82A}">
                    <a16:rowId xmlns:a16="http://schemas.microsoft.com/office/drawing/2014/main" val="2225249004"/>
                  </a:ext>
                </a:extLst>
              </a:tr>
              <a:tr h="278462">
                <a:tc>
                  <a:txBody>
                    <a:bodyPr/>
                    <a:lstStyle/>
                    <a:p>
                      <a:pPr algn="l" fontAlgn="b"/>
                      <a:r>
                        <a:rPr lang="en-US" sz="1400" b="0" i="0" u="none" strike="noStrike" dirty="0">
                          <a:solidFill>
                            <a:srgbClr val="000000"/>
                          </a:solidFill>
                          <a:effectLst/>
                          <a:latin typeface="Arial" panose="020B0604020202020204" pitchFamily="34" charset="0"/>
                        </a:rPr>
                        <a:t>4.16 - Social</a:t>
                      </a:r>
                    </a:p>
                  </a:txBody>
                  <a:tcPr marL="125177" marR="6954" marT="6954"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$19,049.98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$24,390.00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$23,859.22 </a:t>
                      </a:r>
                    </a:p>
                  </a:txBody>
                  <a:tcPr marL="6954" marR="6954" marT="695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$67,299.20 </a:t>
                      </a:r>
                    </a:p>
                  </a:txBody>
                  <a:tcPr marL="6954" marR="6954" marT="6954" marB="0" anchor="ctr">
                    <a:lnL>
                      <a:noFill/>
                    </a:lnL>
                    <a:lnR>
                      <a:noFill/>
                    </a:lnR>
                    <a:lnT>
                      <a:noFill/>
                    </a:lnT>
                    <a:lnB>
                      <a:noFill/>
                    </a:lnB>
                  </a:tcPr>
                </a:tc>
                <a:extLst>
                  <a:ext uri="{0D108BD9-81ED-4DB2-BD59-A6C34878D82A}">
                    <a16:rowId xmlns:a16="http://schemas.microsoft.com/office/drawing/2014/main" val="154367777"/>
                  </a:ext>
                </a:extLst>
              </a:tr>
              <a:tr h="278462">
                <a:tc>
                  <a:txBody>
                    <a:bodyPr/>
                    <a:lstStyle/>
                    <a:p>
                      <a:pPr algn="l" fontAlgn="b"/>
                      <a:r>
                        <a:rPr lang="en-US" sz="1400" b="0" i="0" u="none" strike="noStrike" dirty="0">
                          <a:solidFill>
                            <a:srgbClr val="000000"/>
                          </a:solidFill>
                          <a:effectLst/>
                          <a:latin typeface="Arial" panose="020B0604020202020204" pitchFamily="34" charset="0"/>
                        </a:rPr>
                        <a:t>4.17 - Shipping</a:t>
                      </a:r>
                    </a:p>
                  </a:txBody>
                  <a:tcPr marL="125177" marR="6954" marT="6954"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$10.00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$1,518.52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$5,157.59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$4,234.22 </a:t>
                      </a:r>
                    </a:p>
                  </a:txBody>
                  <a:tcPr marL="6954" marR="6954" marT="695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$10,920.33 </a:t>
                      </a:r>
                    </a:p>
                  </a:txBody>
                  <a:tcPr marL="6954" marR="6954" marT="6954" marB="0" anchor="ctr">
                    <a:lnL>
                      <a:noFill/>
                    </a:lnL>
                    <a:lnR>
                      <a:noFill/>
                    </a:lnR>
                    <a:lnT>
                      <a:noFill/>
                    </a:lnT>
                    <a:lnB>
                      <a:noFill/>
                    </a:lnB>
                  </a:tcPr>
                </a:tc>
                <a:extLst>
                  <a:ext uri="{0D108BD9-81ED-4DB2-BD59-A6C34878D82A}">
                    <a16:rowId xmlns:a16="http://schemas.microsoft.com/office/drawing/2014/main" val="2020633589"/>
                  </a:ext>
                </a:extLst>
              </a:tr>
              <a:tr h="278462">
                <a:tc>
                  <a:txBody>
                    <a:bodyPr/>
                    <a:lstStyle/>
                    <a:p>
                      <a:pPr algn="l" fontAlgn="b"/>
                      <a:r>
                        <a:rPr lang="en-US" sz="1400" b="0" i="0" u="none" strike="noStrike" dirty="0">
                          <a:solidFill>
                            <a:srgbClr val="000000"/>
                          </a:solidFill>
                          <a:effectLst/>
                          <a:latin typeface="Arial" panose="020B0604020202020204" pitchFamily="34" charset="0"/>
                        </a:rPr>
                        <a:t>4.18 - </a:t>
                      </a:r>
                      <a:r>
                        <a:rPr lang="en-US" sz="1400" b="0" i="0" u="none" strike="noStrike" dirty="0" err="1">
                          <a:solidFill>
                            <a:srgbClr val="000000"/>
                          </a:solidFill>
                          <a:effectLst/>
                          <a:latin typeface="Arial" panose="020B0604020202020204" pitchFamily="34" charset="0"/>
                        </a:rPr>
                        <a:t>Misc</a:t>
                      </a:r>
                      <a:r>
                        <a:rPr lang="en-US" sz="1400" b="0" i="0" u="none" strike="noStrike" dirty="0">
                          <a:solidFill>
                            <a:srgbClr val="000000"/>
                          </a:solidFill>
                          <a:effectLst/>
                          <a:latin typeface="Arial" panose="020B0604020202020204" pitchFamily="34" charset="0"/>
                        </a:rPr>
                        <a:t> Expense</a:t>
                      </a:r>
                    </a:p>
                  </a:txBody>
                  <a:tcPr marL="125177" marR="6954" marT="6954"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$155.72 </a:t>
                      </a:r>
                    </a:p>
                  </a:txBody>
                  <a:tcPr marL="6954" marR="6954" marT="695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$6,412.30 </a:t>
                      </a:r>
                    </a:p>
                  </a:txBody>
                  <a:tcPr marL="6954" marR="6954" marT="695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$8,348.50 </a:t>
                      </a:r>
                    </a:p>
                  </a:txBody>
                  <a:tcPr marL="6954" marR="6954" marT="695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$6,792.03 </a:t>
                      </a:r>
                    </a:p>
                  </a:txBody>
                  <a:tcPr marL="6954" marR="6954" marT="695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dirty="0">
                          <a:solidFill>
                            <a:srgbClr val="000000"/>
                          </a:solidFill>
                          <a:effectLst/>
                          <a:latin typeface="Arial" panose="020B0604020202020204" pitchFamily="34" charset="0"/>
                        </a:rPr>
                        <a:t>$21,708.55 </a:t>
                      </a:r>
                    </a:p>
                  </a:txBody>
                  <a:tcPr marL="6954" marR="6954" marT="6954"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1933351672"/>
                  </a:ext>
                </a:extLst>
              </a:tr>
              <a:tr h="265849">
                <a:tc>
                  <a:txBody>
                    <a:bodyPr/>
                    <a:lstStyle/>
                    <a:p>
                      <a:pPr algn="l" fontAlgn="b"/>
                      <a:r>
                        <a:rPr lang="en-US" sz="1400" b="1" i="0" u="none" strike="noStrike" dirty="0">
                          <a:solidFill>
                            <a:srgbClr val="000000"/>
                          </a:solidFill>
                          <a:effectLst/>
                          <a:latin typeface="Arial" panose="020B0604020202020204" pitchFamily="34" charset="0"/>
                        </a:rPr>
                        <a:t>Total - Expense</a:t>
                      </a:r>
                    </a:p>
                  </a:txBody>
                  <a:tcPr marL="62588" marR="6954" marT="6954"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a:solidFill>
                            <a:srgbClr val="000000"/>
                          </a:solidFill>
                          <a:effectLst/>
                          <a:latin typeface="Arial" panose="020B0604020202020204" pitchFamily="34" charset="0"/>
                        </a:rPr>
                        <a:t>$3,338.37 </a:t>
                      </a:r>
                    </a:p>
                  </a:txBody>
                  <a:tcPr marL="6954" marR="6954" marT="695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a:solidFill>
                            <a:srgbClr val="000000"/>
                          </a:solidFill>
                          <a:effectLst/>
                          <a:latin typeface="Arial" panose="020B0604020202020204" pitchFamily="34" charset="0"/>
                        </a:rPr>
                        <a:t>$266,866.20 </a:t>
                      </a:r>
                    </a:p>
                  </a:txBody>
                  <a:tcPr marL="6954" marR="6954" marT="695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a:solidFill>
                            <a:srgbClr val="000000"/>
                          </a:solidFill>
                          <a:effectLst/>
                          <a:latin typeface="Arial" panose="020B0604020202020204" pitchFamily="34" charset="0"/>
                        </a:rPr>
                        <a:t>$276,894.63 </a:t>
                      </a:r>
                    </a:p>
                  </a:txBody>
                  <a:tcPr marL="6954" marR="6954" marT="695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dirty="0">
                          <a:solidFill>
                            <a:srgbClr val="000000"/>
                          </a:solidFill>
                          <a:effectLst/>
                          <a:latin typeface="Arial" panose="020B0604020202020204" pitchFamily="34" charset="0"/>
                        </a:rPr>
                        <a:t>$252,417.55 </a:t>
                      </a:r>
                    </a:p>
                  </a:txBody>
                  <a:tcPr marL="6954" marR="6954" marT="695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dirty="0">
                          <a:solidFill>
                            <a:srgbClr val="000000"/>
                          </a:solidFill>
                          <a:effectLst/>
                          <a:latin typeface="Arial" panose="020B0604020202020204" pitchFamily="34" charset="0"/>
                        </a:rPr>
                        <a:t>$799,516.75 </a:t>
                      </a:r>
                    </a:p>
                  </a:txBody>
                  <a:tcPr marL="6954" marR="6954" marT="695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1585181588"/>
                  </a:ext>
                </a:extLst>
              </a:tr>
              <a:tr h="307670">
                <a:tc>
                  <a:txBody>
                    <a:bodyPr/>
                    <a:lstStyle/>
                    <a:p>
                      <a:pPr algn="l" fontAlgn="ctr"/>
                      <a:r>
                        <a:rPr lang="en-US" sz="1400" b="1" i="0" u="none" strike="noStrike" dirty="0">
                          <a:solidFill>
                            <a:srgbClr val="000000"/>
                          </a:solidFill>
                          <a:effectLst/>
                          <a:latin typeface="Arial" panose="020B0604020202020204" pitchFamily="34" charset="0"/>
                        </a:rPr>
                        <a:t>Net Income</a:t>
                      </a:r>
                    </a:p>
                  </a:txBody>
                  <a:tcPr marL="6954" marR="6954" marT="695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$11,912.61 </a:t>
                      </a:r>
                    </a:p>
                  </a:txBody>
                  <a:tcPr marL="6954" marR="6954" marT="695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($10,435.36)</a:t>
                      </a:r>
                    </a:p>
                  </a:txBody>
                  <a:tcPr marL="6954" marR="6954" marT="695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$13,661.10 </a:t>
                      </a:r>
                    </a:p>
                  </a:txBody>
                  <a:tcPr marL="6954" marR="6954" marT="695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dirty="0">
                          <a:solidFill>
                            <a:srgbClr val="000000"/>
                          </a:solidFill>
                          <a:effectLst/>
                          <a:latin typeface="Arial" panose="020B0604020202020204" pitchFamily="34" charset="0"/>
                        </a:rPr>
                        <a:t>($18,419.07)</a:t>
                      </a:r>
                    </a:p>
                  </a:txBody>
                  <a:tcPr marL="6954" marR="6954" marT="695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dirty="0">
                          <a:solidFill>
                            <a:srgbClr val="000000"/>
                          </a:solidFill>
                          <a:effectLst/>
                          <a:latin typeface="Arial" panose="020B0604020202020204" pitchFamily="34" charset="0"/>
                        </a:rPr>
                        <a:t>($3,280.72)</a:t>
                      </a:r>
                    </a:p>
                  </a:txBody>
                  <a:tcPr marL="6954" marR="6954" marT="6954" marB="0" anchor="ctr">
                    <a:lnL>
                      <a:noFill/>
                    </a:lnL>
                    <a:lnR>
                      <a:noFill/>
                    </a:lnR>
                    <a:lnT w="6350" cap="flat" cmpd="sng" algn="ctr">
                      <a:solidFill>
                        <a:srgbClr val="969696"/>
                      </a:solidFill>
                      <a:prstDash val="dot"/>
                      <a:round/>
                      <a:headEnd type="none" w="med" len="med"/>
                      <a:tailEnd type="none" w="med" len="med"/>
                    </a:lnT>
                    <a:lnB>
                      <a:noFill/>
                    </a:lnB>
                  </a:tcPr>
                </a:tc>
                <a:extLst>
                  <a:ext uri="{0D108BD9-81ED-4DB2-BD59-A6C34878D82A}">
                    <a16:rowId xmlns:a16="http://schemas.microsoft.com/office/drawing/2014/main" val="887623554"/>
                  </a:ext>
                </a:extLst>
              </a:tr>
            </a:tbl>
          </a:graphicData>
        </a:graphic>
      </p:graphicFrame>
    </p:spTree>
    <p:extLst>
      <p:ext uri="{BB962C8B-B14F-4D97-AF65-F5344CB8AC3E}">
        <p14:creationId xmlns:p14="http://schemas.microsoft.com/office/powerpoint/2010/main" val="184831886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p>
            <a:r>
              <a:rPr lang="en-US"/>
              <a:t>May 2020</a:t>
            </a:r>
            <a:endParaRPr lang="en-GB" dirty="0"/>
          </a:p>
        </p:txBody>
      </p:sp>
      <p:sp>
        <p:nvSpPr>
          <p:cNvPr id="3" name="Footer Placeholder 2"/>
          <p:cNvSpPr>
            <a:spLocks noGrp="1"/>
          </p:cNvSpPr>
          <p:nvPr>
            <p:ph type="ftr" idx="11"/>
          </p:nvPr>
        </p:nvSpPr>
        <p:spPr/>
        <p:txBody>
          <a:bodyPr/>
          <a:lstStyle/>
          <a:p>
            <a:r>
              <a:rPr lang="en-GB"/>
              <a:t>Ben Rolfe (BCA);   Jon Rosdahl (Qualcomm)</a:t>
            </a:r>
            <a:endParaRPr lang="en-GB" dirty="0"/>
          </a:p>
        </p:txBody>
      </p:sp>
      <p:sp>
        <p:nvSpPr>
          <p:cNvPr id="4" name="Slide Number Placeholder 3"/>
          <p:cNvSpPr>
            <a:spLocks noGrp="1"/>
          </p:cNvSpPr>
          <p:nvPr>
            <p:ph type="sldNum" idx="12"/>
          </p:nvPr>
        </p:nvSpPr>
        <p:spPr/>
        <p:txBody>
          <a:bodyPr/>
          <a:lstStyle/>
          <a:p>
            <a:r>
              <a:rPr lang="en-GB"/>
              <a:t>Slide </a:t>
            </a:r>
            <a:fld id="{189D7BFD-E160-402F-BBC8-B5B701941DD4}" type="slidenum">
              <a:rPr lang="en-GB" smtClean="0"/>
              <a:pPr/>
              <a:t>17</a:t>
            </a:fld>
            <a:endParaRPr lang="en-GB"/>
          </a:p>
        </p:txBody>
      </p:sp>
      <p:graphicFrame>
        <p:nvGraphicFramePr>
          <p:cNvPr id="6" name="Table 5">
            <a:extLst>
              <a:ext uri="{FF2B5EF4-FFF2-40B4-BE49-F238E27FC236}">
                <a16:creationId xmlns:a16="http://schemas.microsoft.com/office/drawing/2014/main" id="{9A483C7A-66A1-4E94-8AB3-E184C0E1895C}"/>
              </a:ext>
            </a:extLst>
          </p:cNvPr>
          <p:cNvGraphicFramePr>
            <a:graphicFrameLocks noGrp="1"/>
          </p:cNvGraphicFramePr>
          <p:nvPr>
            <p:extLst>
              <p:ext uri="{D42A27DB-BD31-4B8C-83A1-F6EECF244321}">
                <p14:modId xmlns:p14="http://schemas.microsoft.com/office/powerpoint/2010/main" val="3875250720"/>
              </p:ext>
            </p:extLst>
          </p:nvPr>
        </p:nvGraphicFramePr>
        <p:xfrm>
          <a:off x="457200" y="557032"/>
          <a:ext cx="8229600" cy="5714862"/>
        </p:xfrm>
        <a:graphic>
          <a:graphicData uri="http://schemas.openxmlformats.org/drawingml/2006/table">
            <a:tbl>
              <a:tblPr/>
              <a:tblGrid>
                <a:gridCol w="2819400">
                  <a:extLst>
                    <a:ext uri="{9D8B030D-6E8A-4147-A177-3AD203B41FA5}">
                      <a16:colId xmlns:a16="http://schemas.microsoft.com/office/drawing/2014/main" val="1756851896"/>
                    </a:ext>
                  </a:extLst>
                </a:gridCol>
                <a:gridCol w="838200">
                  <a:extLst>
                    <a:ext uri="{9D8B030D-6E8A-4147-A177-3AD203B41FA5}">
                      <a16:colId xmlns:a16="http://schemas.microsoft.com/office/drawing/2014/main" val="1290645799"/>
                    </a:ext>
                  </a:extLst>
                </a:gridCol>
                <a:gridCol w="1143000">
                  <a:extLst>
                    <a:ext uri="{9D8B030D-6E8A-4147-A177-3AD203B41FA5}">
                      <a16:colId xmlns:a16="http://schemas.microsoft.com/office/drawing/2014/main" val="1635933446"/>
                    </a:ext>
                  </a:extLst>
                </a:gridCol>
                <a:gridCol w="1182595">
                  <a:extLst>
                    <a:ext uri="{9D8B030D-6E8A-4147-A177-3AD203B41FA5}">
                      <a16:colId xmlns:a16="http://schemas.microsoft.com/office/drawing/2014/main" val="3051318727"/>
                    </a:ext>
                  </a:extLst>
                </a:gridCol>
                <a:gridCol w="1039107">
                  <a:extLst>
                    <a:ext uri="{9D8B030D-6E8A-4147-A177-3AD203B41FA5}">
                      <a16:colId xmlns:a16="http://schemas.microsoft.com/office/drawing/2014/main" val="3332776343"/>
                    </a:ext>
                  </a:extLst>
                </a:gridCol>
                <a:gridCol w="1207298">
                  <a:extLst>
                    <a:ext uri="{9D8B030D-6E8A-4147-A177-3AD203B41FA5}">
                      <a16:colId xmlns:a16="http://schemas.microsoft.com/office/drawing/2014/main" val="758425882"/>
                    </a:ext>
                  </a:extLst>
                </a:gridCol>
              </a:tblGrid>
              <a:tr h="412564">
                <a:tc gridSpan="6">
                  <a:txBody>
                    <a:bodyPr/>
                    <a:lstStyle/>
                    <a:p>
                      <a:pPr algn="ctr" fontAlgn="b"/>
                      <a:r>
                        <a:rPr lang="en-US" sz="1800" b="1" i="0" u="none" strike="noStrike" dirty="0">
                          <a:effectLst/>
                          <a:latin typeface="Arial" panose="020B0604020202020204" pitchFamily="34" charset="0"/>
                        </a:rPr>
                        <a:t>2017 Meeting Income Statement</a:t>
                      </a:r>
                    </a:p>
                  </a:txBody>
                  <a:tcPr marL="7144" marR="7144" marT="7144"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487904541"/>
                  </a:ext>
                </a:extLst>
              </a:tr>
              <a:tr h="579995">
                <a:tc>
                  <a:txBody>
                    <a:bodyPr/>
                    <a:lstStyle/>
                    <a:p>
                      <a:pPr algn="l" fontAlgn="b"/>
                      <a:r>
                        <a:rPr lang="en-US" sz="1200" b="1" i="0" u="none" strike="noStrike">
                          <a:effectLst/>
                          <a:latin typeface="Arial" panose="020B0604020202020204" pitchFamily="34" charset="0"/>
                        </a:rPr>
                        <a:t> </a:t>
                      </a:r>
                    </a:p>
                  </a:txBody>
                  <a:tcPr marL="7144" marR="7144" marT="7144" marB="0" anchor="b">
                    <a:lnL>
                      <a:noFill/>
                    </a:lnL>
                    <a:lnR>
                      <a:noFill/>
                    </a:lnR>
                    <a:lnT>
                      <a:noFill/>
                    </a:lnT>
                    <a:lnB>
                      <a:noFill/>
                    </a:lnB>
                    <a:solidFill>
                      <a:srgbClr val="D0D0D0"/>
                    </a:solidFill>
                  </a:tcPr>
                </a:tc>
                <a:tc>
                  <a:txBody>
                    <a:bodyPr/>
                    <a:lstStyle/>
                    <a:p>
                      <a:pPr algn="r" fontAlgn="b"/>
                      <a:r>
                        <a:rPr lang="en-US" sz="1200" b="1" i="0" u="none" strike="noStrike" dirty="0">
                          <a:effectLst/>
                          <a:latin typeface="Arial" panose="020B0604020202020204" pitchFamily="34" charset="0"/>
                        </a:rPr>
                        <a:t>2017 Misc.</a:t>
                      </a:r>
                    </a:p>
                  </a:txBody>
                  <a:tcPr marL="7144" marR="7144" marT="7144" marB="0" anchor="b">
                    <a:lnL>
                      <a:noFill/>
                    </a:lnL>
                    <a:lnR>
                      <a:noFill/>
                    </a:lnR>
                    <a:lnT>
                      <a:noFill/>
                    </a:lnT>
                    <a:lnB>
                      <a:noFill/>
                    </a:lnB>
                    <a:solidFill>
                      <a:srgbClr val="D0D0D0"/>
                    </a:solidFill>
                  </a:tcPr>
                </a:tc>
                <a:tc>
                  <a:txBody>
                    <a:bodyPr/>
                    <a:lstStyle/>
                    <a:p>
                      <a:pPr algn="r" fontAlgn="b"/>
                      <a:r>
                        <a:rPr lang="en-US" sz="1200" b="1" i="0" u="none" strike="noStrike" dirty="0">
                          <a:effectLst/>
                          <a:latin typeface="Arial" panose="020B0604020202020204" pitchFamily="34" charset="0"/>
                        </a:rPr>
                        <a:t>2017-01 </a:t>
                      </a:r>
                      <a:br>
                        <a:rPr lang="en-US" sz="1200" b="1" i="0" u="none" strike="noStrike" dirty="0">
                          <a:effectLst/>
                          <a:latin typeface="Arial" panose="020B0604020202020204" pitchFamily="34" charset="0"/>
                        </a:rPr>
                      </a:br>
                      <a:r>
                        <a:rPr lang="en-US" sz="1200" b="1" i="0" u="none" strike="noStrike" dirty="0">
                          <a:effectLst/>
                          <a:latin typeface="Arial" panose="020B0604020202020204" pitchFamily="34" charset="0"/>
                        </a:rPr>
                        <a:t>Atlanta, GA</a:t>
                      </a:r>
                    </a:p>
                  </a:txBody>
                  <a:tcPr marL="7144" marR="7144" marT="7144" marB="0" anchor="b">
                    <a:lnL>
                      <a:noFill/>
                    </a:lnL>
                    <a:lnR>
                      <a:noFill/>
                    </a:lnR>
                    <a:lnT>
                      <a:noFill/>
                    </a:lnT>
                    <a:lnB>
                      <a:noFill/>
                    </a:lnB>
                    <a:solidFill>
                      <a:srgbClr val="D0D0D0"/>
                    </a:solidFill>
                  </a:tcPr>
                </a:tc>
                <a:tc>
                  <a:txBody>
                    <a:bodyPr/>
                    <a:lstStyle/>
                    <a:p>
                      <a:pPr algn="r" fontAlgn="b"/>
                      <a:r>
                        <a:rPr lang="en-US" sz="1200" b="1" i="0" u="none" strike="noStrike" dirty="0">
                          <a:effectLst/>
                          <a:latin typeface="Arial" panose="020B0604020202020204" pitchFamily="34" charset="0"/>
                        </a:rPr>
                        <a:t>2017-05 </a:t>
                      </a:r>
                      <a:br>
                        <a:rPr lang="en-US" sz="1200" b="1" i="0" u="none" strike="noStrike" dirty="0">
                          <a:effectLst/>
                          <a:latin typeface="Arial" panose="020B0604020202020204" pitchFamily="34" charset="0"/>
                        </a:rPr>
                      </a:br>
                      <a:r>
                        <a:rPr lang="en-US" sz="1200" b="1" i="0" u="none" strike="noStrike" dirty="0">
                          <a:effectLst/>
                          <a:latin typeface="Arial" panose="020B0604020202020204" pitchFamily="34" charset="0"/>
                        </a:rPr>
                        <a:t>Daejeon, Korea</a:t>
                      </a:r>
                    </a:p>
                  </a:txBody>
                  <a:tcPr marL="7144" marR="7144" marT="7144" marB="0" anchor="b">
                    <a:lnL>
                      <a:noFill/>
                    </a:lnL>
                    <a:lnR>
                      <a:noFill/>
                    </a:lnR>
                    <a:lnT>
                      <a:noFill/>
                    </a:lnT>
                    <a:lnB>
                      <a:noFill/>
                    </a:lnB>
                    <a:solidFill>
                      <a:srgbClr val="D0D0D0"/>
                    </a:solidFill>
                  </a:tcPr>
                </a:tc>
                <a:tc>
                  <a:txBody>
                    <a:bodyPr/>
                    <a:lstStyle/>
                    <a:p>
                      <a:pPr algn="r" fontAlgn="b"/>
                      <a:r>
                        <a:rPr lang="en-US" sz="1200" b="1" i="0" u="none" strike="noStrike">
                          <a:effectLst/>
                          <a:latin typeface="Arial" panose="020B0604020202020204" pitchFamily="34" charset="0"/>
                        </a:rPr>
                        <a:t>2017-09 </a:t>
                      </a:r>
                      <a:br>
                        <a:rPr lang="en-US" sz="1200" b="1" i="0" u="none" strike="noStrike">
                          <a:effectLst/>
                          <a:latin typeface="Arial" panose="020B0604020202020204" pitchFamily="34" charset="0"/>
                        </a:rPr>
                      </a:br>
                      <a:r>
                        <a:rPr lang="en-US" sz="1200" b="1" i="0" u="none" strike="noStrike">
                          <a:effectLst/>
                          <a:latin typeface="Arial" panose="020B0604020202020204" pitchFamily="34" charset="0"/>
                        </a:rPr>
                        <a:t>Waikoloa, HI</a:t>
                      </a:r>
                    </a:p>
                  </a:txBody>
                  <a:tcPr marL="7144" marR="7144" marT="7144" marB="0" anchor="b">
                    <a:lnL>
                      <a:noFill/>
                    </a:lnL>
                    <a:lnR>
                      <a:noFill/>
                    </a:lnR>
                    <a:lnT>
                      <a:noFill/>
                    </a:lnT>
                    <a:lnB>
                      <a:noFill/>
                    </a:lnB>
                    <a:solidFill>
                      <a:srgbClr val="D0D0D0"/>
                    </a:solidFill>
                  </a:tcPr>
                </a:tc>
                <a:tc>
                  <a:txBody>
                    <a:bodyPr/>
                    <a:lstStyle/>
                    <a:p>
                      <a:pPr algn="r" fontAlgn="b"/>
                      <a:r>
                        <a:rPr lang="en-US" sz="1200" b="1" i="0" u="none" strike="noStrike">
                          <a:effectLst/>
                          <a:latin typeface="Arial" panose="020B0604020202020204" pitchFamily="34" charset="0"/>
                        </a:rPr>
                        <a:t>Total</a:t>
                      </a:r>
                    </a:p>
                  </a:txBody>
                  <a:tcPr marL="7144" marR="7144" marT="7144" marB="0" anchor="b">
                    <a:lnL>
                      <a:noFill/>
                    </a:lnL>
                    <a:lnR>
                      <a:noFill/>
                    </a:lnR>
                    <a:lnT>
                      <a:noFill/>
                    </a:lnT>
                    <a:lnB>
                      <a:noFill/>
                    </a:lnB>
                    <a:solidFill>
                      <a:srgbClr val="D0D0D0"/>
                    </a:solidFill>
                  </a:tcPr>
                </a:tc>
                <a:extLst>
                  <a:ext uri="{0D108BD9-81ED-4DB2-BD59-A6C34878D82A}">
                    <a16:rowId xmlns:a16="http://schemas.microsoft.com/office/drawing/2014/main" val="2073086254"/>
                  </a:ext>
                </a:extLst>
              </a:tr>
              <a:tr h="257853">
                <a:tc>
                  <a:txBody>
                    <a:bodyPr/>
                    <a:lstStyle/>
                    <a:p>
                      <a:pPr algn="l" fontAlgn="b"/>
                      <a:r>
                        <a:rPr lang="en-US" sz="1200" b="1" i="0" u="none" strike="noStrike">
                          <a:effectLst/>
                          <a:latin typeface="Arial" panose="020B0604020202020204" pitchFamily="34" charset="0"/>
                        </a:rPr>
                        <a:t> </a:t>
                      </a:r>
                    </a:p>
                  </a:txBody>
                  <a:tcPr marL="7144" marR="7144" marT="7144" marB="0" anchor="b">
                    <a:lnL>
                      <a:noFill/>
                    </a:lnL>
                    <a:lnR>
                      <a:noFill/>
                    </a:lnR>
                    <a:lnT>
                      <a:noFill/>
                    </a:lnT>
                    <a:lnB>
                      <a:noFill/>
                    </a:lnB>
                    <a:solidFill>
                      <a:srgbClr val="D0D0D0"/>
                    </a:solidFill>
                  </a:tcPr>
                </a:tc>
                <a:tc>
                  <a:txBody>
                    <a:bodyPr/>
                    <a:lstStyle/>
                    <a:p>
                      <a:pPr algn="r" fontAlgn="b"/>
                      <a:r>
                        <a:rPr lang="en-US" sz="1200" b="1" i="0" u="none" strike="noStrike">
                          <a:effectLst/>
                          <a:latin typeface="Arial" panose="020B0604020202020204" pitchFamily="34" charset="0"/>
                        </a:rPr>
                        <a:t>Amount</a:t>
                      </a:r>
                    </a:p>
                  </a:txBody>
                  <a:tcPr marL="7144" marR="7144" marT="7144" marB="0" anchor="b">
                    <a:lnL>
                      <a:noFill/>
                    </a:lnL>
                    <a:lnR>
                      <a:noFill/>
                    </a:lnR>
                    <a:lnT>
                      <a:noFill/>
                    </a:lnT>
                    <a:lnB>
                      <a:noFill/>
                    </a:lnB>
                    <a:solidFill>
                      <a:srgbClr val="D0D0D0"/>
                    </a:solidFill>
                  </a:tcPr>
                </a:tc>
                <a:tc>
                  <a:txBody>
                    <a:bodyPr/>
                    <a:lstStyle/>
                    <a:p>
                      <a:pPr algn="r" fontAlgn="b"/>
                      <a:r>
                        <a:rPr lang="en-US" sz="1200" b="1" i="0" u="none" strike="noStrike">
                          <a:effectLst/>
                          <a:latin typeface="Arial" panose="020B0604020202020204" pitchFamily="34" charset="0"/>
                        </a:rPr>
                        <a:t>Amount</a:t>
                      </a:r>
                    </a:p>
                  </a:txBody>
                  <a:tcPr marL="7144" marR="7144" marT="7144" marB="0" anchor="b">
                    <a:lnL>
                      <a:noFill/>
                    </a:lnL>
                    <a:lnR>
                      <a:noFill/>
                    </a:lnR>
                    <a:lnT>
                      <a:noFill/>
                    </a:lnT>
                    <a:lnB>
                      <a:noFill/>
                    </a:lnB>
                    <a:solidFill>
                      <a:srgbClr val="D0D0D0"/>
                    </a:solidFill>
                  </a:tcPr>
                </a:tc>
                <a:tc>
                  <a:txBody>
                    <a:bodyPr/>
                    <a:lstStyle/>
                    <a:p>
                      <a:pPr algn="r" fontAlgn="b"/>
                      <a:r>
                        <a:rPr lang="en-US" sz="1200" b="1" i="0" u="none" strike="noStrike">
                          <a:effectLst/>
                          <a:latin typeface="Arial" panose="020B0604020202020204" pitchFamily="34" charset="0"/>
                        </a:rPr>
                        <a:t>Amount</a:t>
                      </a:r>
                    </a:p>
                  </a:txBody>
                  <a:tcPr marL="7144" marR="7144" marT="7144" marB="0" anchor="b">
                    <a:lnL>
                      <a:noFill/>
                    </a:lnL>
                    <a:lnR>
                      <a:noFill/>
                    </a:lnR>
                    <a:lnT>
                      <a:noFill/>
                    </a:lnT>
                    <a:lnB>
                      <a:noFill/>
                    </a:lnB>
                    <a:solidFill>
                      <a:srgbClr val="D0D0D0"/>
                    </a:solidFill>
                  </a:tcPr>
                </a:tc>
                <a:tc>
                  <a:txBody>
                    <a:bodyPr/>
                    <a:lstStyle/>
                    <a:p>
                      <a:pPr algn="r" fontAlgn="b"/>
                      <a:r>
                        <a:rPr lang="en-US" sz="1200" b="1" i="0" u="none" strike="noStrike">
                          <a:effectLst/>
                          <a:latin typeface="Arial" panose="020B0604020202020204" pitchFamily="34" charset="0"/>
                        </a:rPr>
                        <a:t>Amount</a:t>
                      </a:r>
                    </a:p>
                  </a:txBody>
                  <a:tcPr marL="7144" marR="7144" marT="7144" marB="0" anchor="b">
                    <a:lnL>
                      <a:noFill/>
                    </a:lnL>
                    <a:lnR>
                      <a:noFill/>
                    </a:lnR>
                    <a:lnT>
                      <a:noFill/>
                    </a:lnT>
                    <a:lnB>
                      <a:noFill/>
                    </a:lnB>
                    <a:solidFill>
                      <a:srgbClr val="D0D0D0"/>
                    </a:solidFill>
                  </a:tcPr>
                </a:tc>
                <a:tc>
                  <a:txBody>
                    <a:bodyPr/>
                    <a:lstStyle/>
                    <a:p>
                      <a:pPr algn="r" fontAlgn="b"/>
                      <a:r>
                        <a:rPr lang="en-US" sz="1200" b="1" i="0" u="none" strike="noStrike">
                          <a:effectLst/>
                          <a:latin typeface="Arial" panose="020B0604020202020204" pitchFamily="34" charset="0"/>
                        </a:rPr>
                        <a:t>Amount</a:t>
                      </a:r>
                    </a:p>
                  </a:txBody>
                  <a:tcPr marL="7144" marR="7144" marT="7144" marB="0" anchor="b">
                    <a:lnL>
                      <a:noFill/>
                    </a:lnL>
                    <a:lnR>
                      <a:noFill/>
                    </a:lnR>
                    <a:lnT>
                      <a:noFill/>
                    </a:lnT>
                    <a:lnB>
                      <a:noFill/>
                    </a:lnB>
                    <a:solidFill>
                      <a:srgbClr val="D0D0D0"/>
                    </a:solidFill>
                  </a:tcPr>
                </a:tc>
                <a:extLst>
                  <a:ext uri="{0D108BD9-81ED-4DB2-BD59-A6C34878D82A}">
                    <a16:rowId xmlns:a16="http://schemas.microsoft.com/office/drawing/2014/main" val="3644572273"/>
                  </a:ext>
                </a:extLst>
              </a:tr>
              <a:tr h="201344">
                <a:tc>
                  <a:txBody>
                    <a:bodyPr/>
                    <a:lstStyle/>
                    <a:p>
                      <a:pPr algn="l" fontAlgn="b"/>
                      <a:r>
                        <a:rPr lang="en-US" sz="1400" b="1" i="0" u="none" strike="noStrike" dirty="0">
                          <a:solidFill>
                            <a:srgbClr val="000000"/>
                          </a:solidFill>
                          <a:effectLst/>
                          <a:latin typeface="Arial" panose="020B0604020202020204" pitchFamily="34" charset="0"/>
                        </a:rPr>
                        <a:t>Income</a:t>
                      </a:r>
                    </a:p>
                  </a:txBody>
                  <a:tcPr marL="64294" marR="7144" marT="7144" marB="0" anchor="b">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7144" marR="7144" marT="7144" marB="0" anchor="ctr">
                    <a:lnL>
                      <a:noFill/>
                    </a:lnL>
                    <a:lnR>
                      <a:noFill/>
                    </a:lnR>
                    <a:lnT>
                      <a:noFill/>
                    </a:lnT>
                    <a:lnB>
                      <a:noFill/>
                    </a:lnB>
                  </a:tcPr>
                </a:tc>
                <a:tc>
                  <a:txBody>
                    <a:bodyPr/>
                    <a:lstStyle/>
                    <a:p>
                      <a:pPr algn="r" fontAlgn="ctr"/>
                      <a:endParaRPr lang="en-US" sz="1200" b="1" i="0" u="none" strike="noStrike" dirty="0">
                        <a:solidFill>
                          <a:srgbClr val="000000"/>
                        </a:solidFill>
                        <a:effectLst/>
                        <a:latin typeface="Arial" panose="020B0604020202020204" pitchFamily="34" charset="0"/>
                      </a:endParaRPr>
                    </a:p>
                  </a:txBody>
                  <a:tcPr marL="7144" marR="7144" marT="7144" marB="0" anchor="ctr">
                    <a:lnL>
                      <a:noFill/>
                    </a:lnL>
                    <a:lnR>
                      <a:noFill/>
                    </a:lnR>
                    <a:lnT>
                      <a:noFill/>
                    </a:lnT>
                    <a:lnB>
                      <a:noFill/>
                    </a:lnB>
                  </a:tcPr>
                </a:tc>
                <a:tc>
                  <a:txBody>
                    <a:bodyPr/>
                    <a:lstStyle/>
                    <a:p>
                      <a:pPr algn="r" fontAlgn="ctr"/>
                      <a:endParaRPr lang="en-US" sz="1200" b="1" i="0" u="none" strike="noStrike" dirty="0">
                        <a:solidFill>
                          <a:srgbClr val="000000"/>
                        </a:solidFill>
                        <a:effectLst/>
                        <a:latin typeface="Arial" panose="020B0604020202020204" pitchFamily="34" charset="0"/>
                      </a:endParaRPr>
                    </a:p>
                  </a:txBody>
                  <a:tcPr marL="7144" marR="7144" marT="7144"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7144" marR="7144" marT="7144" marB="0" anchor="ctr">
                    <a:lnL>
                      <a:noFill/>
                    </a:lnL>
                    <a:lnR>
                      <a:noFill/>
                    </a:lnR>
                    <a:lnT>
                      <a:noFill/>
                    </a:lnT>
                    <a:lnB>
                      <a:noFill/>
                    </a:lnB>
                  </a:tcPr>
                </a:tc>
                <a:tc>
                  <a:txBody>
                    <a:bodyPr/>
                    <a:lstStyle/>
                    <a:p>
                      <a:pPr algn="r" fontAlgn="ctr"/>
                      <a:endParaRPr lang="en-US" sz="1200" b="1" i="0" u="none" strike="noStrike" dirty="0">
                        <a:solidFill>
                          <a:srgbClr val="000000"/>
                        </a:solidFill>
                        <a:effectLst/>
                        <a:latin typeface="Arial" panose="020B0604020202020204" pitchFamily="34" charset="0"/>
                      </a:endParaRPr>
                    </a:p>
                  </a:txBody>
                  <a:tcPr marL="7144" marR="7144" marT="7144" marB="0" anchor="ctr">
                    <a:lnL>
                      <a:noFill/>
                    </a:lnL>
                    <a:lnR>
                      <a:noFill/>
                    </a:lnR>
                    <a:lnT>
                      <a:noFill/>
                    </a:lnT>
                    <a:lnB>
                      <a:noFill/>
                    </a:lnB>
                  </a:tcPr>
                </a:tc>
                <a:extLst>
                  <a:ext uri="{0D108BD9-81ED-4DB2-BD59-A6C34878D82A}">
                    <a16:rowId xmlns:a16="http://schemas.microsoft.com/office/drawing/2014/main" val="1397233571"/>
                  </a:ext>
                </a:extLst>
              </a:tr>
              <a:tr h="230345">
                <a:tc>
                  <a:txBody>
                    <a:bodyPr/>
                    <a:lstStyle/>
                    <a:p>
                      <a:pPr algn="l" fontAlgn="b"/>
                      <a:r>
                        <a:rPr lang="en-US" sz="1400" b="0" i="0" u="none" strike="noStrike" dirty="0">
                          <a:solidFill>
                            <a:srgbClr val="000000"/>
                          </a:solidFill>
                          <a:effectLst/>
                          <a:latin typeface="Arial" panose="020B0604020202020204" pitchFamily="34" charset="0"/>
                        </a:rPr>
                        <a:t>1.20 - Received from Corp.</a:t>
                      </a:r>
                    </a:p>
                  </a:txBody>
                  <a:tcPr marL="128588" marR="7144" marT="7144" marB="0" anchor="b">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$0.00 </a:t>
                      </a:r>
                    </a:p>
                  </a:txBody>
                  <a:tcPr marL="7144" marR="7144" marT="714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$0.00 </a:t>
                      </a:r>
                    </a:p>
                  </a:txBody>
                  <a:tcPr marL="7144" marR="7144" marT="714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$30,500.00 </a:t>
                      </a:r>
                    </a:p>
                  </a:txBody>
                  <a:tcPr marL="7144" marR="7144" marT="714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7144" marR="7144" marT="714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$30,500.00 </a:t>
                      </a:r>
                    </a:p>
                  </a:txBody>
                  <a:tcPr marL="7144" marR="7144" marT="7144" marB="0" anchor="ctr">
                    <a:lnL>
                      <a:noFill/>
                    </a:lnL>
                    <a:lnR>
                      <a:noFill/>
                    </a:lnR>
                    <a:lnT>
                      <a:noFill/>
                    </a:lnT>
                    <a:lnB>
                      <a:noFill/>
                    </a:lnB>
                  </a:tcPr>
                </a:tc>
                <a:extLst>
                  <a:ext uri="{0D108BD9-81ED-4DB2-BD59-A6C34878D82A}">
                    <a16:rowId xmlns:a16="http://schemas.microsoft.com/office/drawing/2014/main" val="2744181228"/>
                  </a:ext>
                </a:extLst>
              </a:tr>
              <a:tr h="257853">
                <a:tc>
                  <a:txBody>
                    <a:bodyPr/>
                    <a:lstStyle/>
                    <a:p>
                      <a:pPr algn="l" fontAlgn="b"/>
                      <a:r>
                        <a:rPr lang="en-US" sz="1400" b="0" i="0" u="none" strike="noStrike" dirty="0">
                          <a:solidFill>
                            <a:srgbClr val="000000"/>
                          </a:solidFill>
                          <a:effectLst/>
                          <a:latin typeface="Arial" panose="020B0604020202020204" pitchFamily="34" charset="0"/>
                        </a:rPr>
                        <a:t>2.11 - Registrations</a:t>
                      </a:r>
                    </a:p>
                  </a:txBody>
                  <a:tcPr marL="128588" marR="7144" marT="7144"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7144" marR="7144" marT="714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$216,701.00 </a:t>
                      </a:r>
                    </a:p>
                  </a:txBody>
                  <a:tcPr marL="7144" marR="7144" marT="714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$200,600.00 </a:t>
                      </a:r>
                    </a:p>
                  </a:txBody>
                  <a:tcPr marL="7144" marR="7144" marT="714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$188,650.00 </a:t>
                      </a:r>
                    </a:p>
                  </a:txBody>
                  <a:tcPr marL="7144" marR="7144" marT="714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$605,951.00 </a:t>
                      </a:r>
                    </a:p>
                  </a:txBody>
                  <a:tcPr marL="7144" marR="7144" marT="7144" marB="0" anchor="ctr">
                    <a:lnL>
                      <a:noFill/>
                    </a:lnL>
                    <a:lnR>
                      <a:noFill/>
                    </a:lnR>
                    <a:lnT>
                      <a:noFill/>
                    </a:lnT>
                    <a:lnB>
                      <a:noFill/>
                    </a:lnB>
                  </a:tcPr>
                </a:tc>
                <a:extLst>
                  <a:ext uri="{0D108BD9-81ED-4DB2-BD59-A6C34878D82A}">
                    <a16:rowId xmlns:a16="http://schemas.microsoft.com/office/drawing/2014/main" val="1061421170"/>
                  </a:ext>
                </a:extLst>
              </a:tr>
              <a:tr h="257853">
                <a:tc>
                  <a:txBody>
                    <a:bodyPr/>
                    <a:lstStyle/>
                    <a:p>
                      <a:pPr algn="l" fontAlgn="b"/>
                      <a:r>
                        <a:rPr lang="en-US" sz="1400" b="0" i="0" u="none" strike="noStrike" dirty="0">
                          <a:solidFill>
                            <a:srgbClr val="000000"/>
                          </a:solidFill>
                          <a:effectLst/>
                          <a:latin typeface="Arial" panose="020B0604020202020204" pitchFamily="34" charset="0"/>
                        </a:rPr>
                        <a:t>2.12 - Hotel Commissions</a:t>
                      </a:r>
                    </a:p>
                  </a:txBody>
                  <a:tcPr marL="128588" marR="7144" marT="7144"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7144" marR="7144" marT="714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$25,987.40 </a:t>
                      </a:r>
                    </a:p>
                  </a:txBody>
                  <a:tcPr marL="7144" marR="7144" marT="714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$0.00 </a:t>
                      </a:r>
                    </a:p>
                  </a:txBody>
                  <a:tcPr marL="7144" marR="7144" marT="714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$27,626.46 </a:t>
                      </a:r>
                    </a:p>
                  </a:txBody>
                  <a:tcPr marL="7144" marR="7144" marT="714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$53,613.86 </a:t>
                      </a:r>
                    </a:p>
                  </a:txBody>
                  <a:tcPr marL="7144" marR="7144" marT="7144" marB="0" anchor="ctr">
                    <a:lnL>
                      <a:noFill/>
                    </a:lnL>
                    <a:lnR>
                      <a:noFill/>
                    </a:lnR>
                    <a:lnT>
                      <a:noFill/>
                    </a:lnT>
                    <a:lnB>
                      <a:noFill/>
                    </a:lnB>
                  </a:tcPr>
                </a:tc>
                <a:extLst>
                  <a:ext uri="{0D108BD9-81ED-4DB2-BD59-A6C34878D82A}">
                    <a16:rowId xmlns:a16="http://schemas.microsoft.com/office/drawing/2014/main" val="2216279670"/>
                  </a:ext>
                </a:extLst>
              </a:tr>
              <a:tr h="257853">
                <a:tc>
                  <a:txBody>
                    <a:bodyPr/>
                    <a:lstStyle/>
                    <a:p>
                      <a:pPr algn="l" fontAlgn="b"/>
                      <a:r>
                        <a:rPr lang="en-US" sz="1400" b="0" i="0" u="none" strike="noStrike" dirty="0">
                          <a:solidFill>
                            <a:srgbClr val="000000"/>
                          </a:solidFill>
                          <a:effectLst/>
                          <a:latin typeface="Arial" panose="020B0604020202020204" pitchFamily="34" charset="0"/>
                        </a:rPr>
                        <a:t>3.40 - IEEE CB Account Interest</a:t>
                      </a:r>
                    </a:p>
                  </a:txBody>
                  <a:tcPr marL="128588" marR="7144" marT="7144"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$2,678.78 </a:t>
                      </a:r>
                    </a:p>
                  </a:txBody>
                  <a:tcPr marL="7144" marR="7144" marT="714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7144" marR="7144" marT="714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$0.00 </a:t>
                      </a:r>
                    </a:p>
                  </a:txBody>
                  <a:tcPr marL="7144" marR="7144" marT="714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$0.00 </a:t>
                      </a:r>
                    </a:p>
                  </a:txBody>
                  <a:tcPr marL="7144" marR="7144" marT="714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$2,678.78 </a:t>
                      </a:r>
                    </a:p>
                  </a:txBody>
                  <a:tcPr marL="7144" marR="7144" marT="7144" marB="0" anchor="ctr">
                    <a:lnL>
                      <a:noFill/>
                    </a:lnL>
                    <a:lnR>
                      <a:noFill/>
                    </a:lnR>
                    <a:lnT>
                      <a:noFill/>
                    </a:lnT>
                    <a:lnB>
                      <a:noFill/>
                    </a:lnB>
                  </a:tcPr>
                </a:tc>
                <a:extLst>
                  <a:ext uri="{0D108BD9-81ED-4DB2-BD59-A6C34878D82A}">
                    <a16:rowId xmlns:a16="http://schemas.microsoft.com/office/drawing/2014/main" val="367320589"/>
                  </a:ext>
                </a:extLst>
              </a:tr>
              <a:tr h="257853">
                <a:tc>
                  <a:txBody>
                    <a:bodyPr/>
                    <a:lstStyle/>
                    <a:p>
                      <a:pPr algn="l" fontAlgn="b"/>
                      <a:r>
                        <a:rPr lang="en-US" sz="1400" b="0" i="0" u="none" strike="noStrike" dirty="0">
                          <a:solidFill>
                            <a:srgbClr val="000000"/>
                          </a:solidFill>
                          <a:effectLst/>
                          <a:latin typeface="Arial" panose="020B0604020202020204" pitchFamily="34" charset="0"/>
                        </a:rPr>
                        <a:t>3.96 - Miscellaneous Income</a:t>
                      </a:r>
                    </a:p>
                  </a:txBody>
                  <a:tcPr marL="128588" marR="7144" marT="7144"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7144" marR="7144" marT="714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$69,810.00 </a:t>
                      </a:r>
                    </a:p>
                  </a:txBody>
                  <a:tcPr marL="7144" marR="7144" marT="714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dirty="0">
                          <a:solidFill>
                            <a:srgbClr val="000000"/>
                          </a:solidFill>
                          <a:effectLst/>
                          <a:latin typeface="Arial" panose="020B0604020202020204" pitchFamily="34" charset="0"/>
                        </a:rPr>
                        <a:t>$0.00 </a:t>
                      </a:r>
                    </a:p>
                  </a:txBody>
                  <a:tcPr marL="7144" marR="7144" marT="714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7144" marR="7144" marT="714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dirty="0">
                          <a:solidFill>
                            <a:srgbClr val="000000"/>
                          </a:solidFill>
                          <a:effectLst/>
                          <a:latin typeface="Arial" panose="020B0604020202020204" pitchFamily="34" charset="0"/>
                        </a:rPr>
                        <a:t>$69,810.00 </a:t>
                      </a:r>
                    </a:p>
                  </a:txBody>
                  <a:tcPr marL="7144" marR="7144" marT="7144"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1729330336"/>
                  </a:ext>
                </a:extLst>
              </a:tr>
              <a:tr h="206143">
                <a:tc>
                  <a:txBody>
                    <a:bodyPr/>
                    <a:lstStyle/>
                    <a:p>
                      <a:pPr algn="l" fontAlgn="b"/>
                      <a:r>
                        <a:rPr lang="en-US" sz="1400" b="1" i="0" u="none" strike="noStrike" dirty="0">
                          <a:solidFill>
                            <a:srgbClr val="000000"/>
                          </a:solidFill>
                          <a:effectLst/>
                          <a:latin typeface="Arial" panose="020B0604020202020204" pitchFamily="34" charset="0"/>
                        </a:rPr>
                        <a:t>Total - Income</a:t>
                      </a:r>
                    </a:p>
                  </a:txBody>
                  <a:tcPr marL="64294" marR="7144" marT="7144" marB="0" anchor="b">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$2,678.78 </a:t>
                      </a:r>
                    </a:p>
                  </a:txBody>
                  <a:tcPr marL="7144" marR="7144" marT="7144"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$312,498.40 </a:t>
                      </a:r>
                    </a:p>
                  </a:txBody>
                  <a:tcPr marL="7144" marR="7144" marT="7144"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$231,100.00 </a:t>
                      </a:r>
                    </a:p>
                  </a:txBody>
                  <a:tcPr marL="7144" marR="7144" marT="7144"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400" b="1" i="0" u="none" strike="noStrike" dirty="0">
                          <a:solidFill>
                            <a:srgbClr val="000000"/>
                          </a:solidFill>
                          <a:effectLst/>
                          <a:latin typeface="Arial" panose="020B0604020202020204" pitchFamily="34" charset="0"/>
                        </a:rPr>
                        <a:t>$216,276.46 </a:t>
                      </a:r>
                    </a:p>
                  </a:txBody>
                  <a:tcPr marL="7144" marR="7144" marT="7144"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400" b="1" i="0" u="none" strike="noStrike" dirty="0">
                          <a:solidFill>
                            <a:srgbClr val="000000"/>
                          </a:solidFill>
                          <a:effectLst/>
                          <a:latin typeface="Arial" panose="020B0604020202020204" pitchFamily="34" charset="0"/>
                        </a:rPr>
                        <a:t>$762,553.64 </a:t>
                      </a:r>
                    </a:p>
                  </a:txBody>
                  <a:tcPr marL="7144" marR="7144" marT="7144" marB="0" anchor="ctr">
                    <a:lnL>
                      <a:noFill/>
                    </a:lnL>
                    <a:lnR>
                      <a:noFill/>
                    </a:lnR>
                    <a:lnT w="6350" cap="flat" cmpd="sng" algn="ctr">
                      <a:solidFill>
                        <a:srgbClr val="C0C0C0"/>
                      </a:solidFill>
                      <a:prstDash val="dot"/>
                      <a:round/>
                      <a:headEnd type="none" w="med" len="med"/>
                      <a:tailEnd type="none" w="med" len="med"/>
                    </a:lnT>
                    <a:lnB>
                      <a:noFill/>
                    </a:lnB>
                  </a:tcPr>
                </a:tc>
                <a:extLst>
                  <a:ext uri="{0D108BD9-81ED-4DB2-BD59-A6C34878D82A}">
                    <a16:rowId xmlns:a16="http://schemas.microsoft.com/office/drawing/2014/main" val="3214157592"/>
                  </a:ext>
                </a:extLst>
              </a:tr>
              <a:tr h="176890">
                <a:tc>
                  <a:txBody>
                    <a:bodyPr/>
                    <a:lstStyle/>
                    <a:p>
                      <a:pPr algn="l" fontAlgn="b"/>
                      <a:r>
                        <a:rPr lang="en-US" sz="1400" b="1" i="0" u="none" strike="noStrike" dirty="0">
                          <a:solidFill>
                            <a:srgbClr val="000000"/>
                          </a:solidFill>
                          <a:effectLst/>
                          <a:latin typeface="Arial" panose="020B0604020202020204" pitchFamily="34" charset="0"/>
                        </a:rPr>
                        <a:t>Expense</a:t>
                      </a:r>
                    </a:p>
                  </a:txBody>
                  <a:tcPr marL="64294" marR="7144" marT="7144" marB="0" anchor="b">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7144" marR="7144" marT="7144"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7144" marR="7144" marT="7144"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7144" marR="7144" marT="7144"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7144" marR="7144" marT="7144" marB="0" anchor="ctr">
                    <a:lnL>
                      <a:noFill/>
                    </a:lnL>
                    <a:lnR>
                      <a:noFill/>
                    </a:lnR>
                    <a:lnT>
                      <a:noFill/>
                    </a:lnT>
                    <a:lnB>
                      <a:noFill/>
                    </a:lnB>
                  </a:tcPr>
                </a:tc>
                <a:tc>
                  <a:txBody>
                    <a:bodyPr/>
                    <a:lstStyle/>
                    <a:p>
                      <a:pPr algn="r" fontAlgn="ctr"/>
                      <a:endParaRPr lang="en-US" sz="1400" b="1" i="0" u="none" strike="noStrike" dirty="0">
                        <a:solidFill>
                          <a:srgbClr val="000000"/>
                        </a:solidFill>
                        <a:effectLst/>
                        <a:latin typeface="Arial" panose="020B0604020202020204" pitchFamily="34" charset="0"/>
                      </a:endParaRPr>
                    </a:p>
                  </a:txBody>
                  <a:tcPr marL="7144" marR="7144" marT="7144" marB="0" anchor="ctr">
                    <a:lnL>
                      <a:noFill/>
                    </a:lnL>
                    <a:lnR>
                      <a:noFill/>
                    </a:lnR>
                    <a:lnT>
                      <a:noFill/>
                    </a:lnT>
                    <a:lnB>
                      <a:noFill/>
                    </a:lnB>
                  </a:tcPr>
                </a:tc>
                <a:extLst>
                  <a:ext uri="{0D108BD9-81ED-4DB2-BD59-A6C34878D82A}">
                    <a16:rowId xmlns:a16="http://schemas.microsoft.com/office/drawing/2014/main" val="41646160"/>
                  </a:ext>
                </a:extLst>
              </a:tr>
              <a:tr h="257853">
                <a:tc>
                  <a:txBody>
                    <a:bodyPr/>
                    <a:lstStyle/>
                    <a:p>
                      <a:pPr algn="l" fontAlgn="b"/>
                      <a:r>
                        <a:rPr lang="en-US" sz="1400" b="0" i="0" u="none" strike="noStrike" dirty="0">
                          <a:solidFill>
                            <a:srgbClr val="000000"/>
                          </a:solidFill>
                          <a:effectLst/>
                          <a:latin typeface="Arial" panose="020B0604020202020204" pitchFamily="34" charset="0"/>
                        </a:rPr>
                        <a:t>4.113 - Venue</a:t>
                      </a:r>
                    </a:p>
                  </a:txBody>
                  <a:tcPr marL="128588" marR="7144" marT="7144"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7144" marR="7144" marT="714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$15,630.90 </a:t>
                      </a:r>
                    </a:p>
                  </a:txBody>
                  <a:tcPr marL="7144" marR="7144" marT="714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$44,703.85 </a:t>
                      </a:r>
                    </a:p>
                  </a:txBody>
                  <a:tcPr marL="7144" marR="7144" marT="714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$20,899.57 </a:t>
                      </a:r>
                    </a:p>
                  </a:txBody>
                  <a:tcPr marL="7144" marR="7144" marT="714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$81,234.32 </a:t>
                      </a:r>
                    </a:p>
                  </a:txBody>
                  <a:tcPr marL="7144" marR="7144" marT="7144" marB="0" anchor="ctr">
                    <a:lnL>
                      <a:noFill/>
                    </a:lnL>
                    <a:lnR>
                      <a:noFill/>
                    </a:lnR>
                    <a:lnT>
                      <a:noFill/>
                    </a:lnT>
                    <a:lnB>
                      <a:noFill/>
                    </a:lnB>
                  </a:tcPr>
                </a:tc>
                <a:extLst>
                  <a:ext uri="{0D108BD9-81ED-4DB2-BD59-A6C34878D82A}">
                    <a16:rowId xmlns:a16="http://schemas.microsoft.com/office/drawing/2014/main" val="2661976300"/>
                  </a:ext>
                </a:extLst>
              </a:tr>
              <a:tr h="257853">
                <a:tc>
                  <a:txBody>
                    <a:bodyPr/>
                    <a:lstStyle/>
                    <a:p>
                      <a:pPr algn="l" fontAlgn="b"/>
                      <a:r>
                        <a:rPr lang="en-US" sz="1400" b="0" i="0" u="none" strike="noStrike" dirty="0">
                          <a:solidFill>
                            <a:srgbClr val="000000"/>
                          </a:solidFill>
                          <a:effectLst/>
                          <a:latin typeface="Arial" panose="020B0604020202020204" pitchFamily="34" charset="0"/>
                        </a:rPr>
                        <a:t>4.12 - Financial Fees</a:t>
                      </a:r>
                    </a:p>
                  </a:txBody>
                  <a:tcPr marL="128588" marR="7144" marT="7144" marB="0" anchor="b">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$0.00 </a:t>
                      </a:r>
                    </a:p>
                  </a:txBody>
                  <a:tcPr marL="7144" marR="7144" marT="714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$4,763.20 </a:t>
                      </a:r>
                    </a:p>
                  </a:txBody>
                  <a:tcPr marL="7144" marR="7144" marT="714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$14,969.00 </a:t>
                      </a:r>
                    </a:p>
                  </a:txBody>
                  <a:tcPr marL="7144" marR="7144" marT="714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$8,828.25 </a:t>
                      </a:r>
                    </a:p>
                  </a:txBody>
                  <a:tcPr marL="7144" marR="7144" marT="714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$28,560.45 </a:t>
                      </a:r>
                    </a:p>
                  </a:txBody>
                  <a:tcPr marL="7144" marR="7144" marT="7144" marB="0" anchor="ctr">
                    <a:lnL>
                      <a:noFill/>
                    </a:lnL>
                    <a:lnR>
                      <a:noFill/>
                    </a:lnR>
                    <a:lnT>
                      <a:noFill/>
                    </a:lnT>
                    <a:lnB>
                      <a:noFill/>
                    </a:lnB>
                  </a:tcPr>
                </a:tc>
                <a:extLst>
                  <a:ext uri="{0D108BD9-81ED-4DB2-BD59-A6C34878D82A}">
                    <a16:rowId xmlns:a16="http://schemas.microsoft.com/office/drawing/2014/main" val="3226426966"/>
                  </a:ext>
                </a:extLst>
              </a:tr>
              <a:tr h="257853">
                <a:tc>
                  <a:txBody>
                    <a:bodyPr/>
                    <a:lstStyle/>
                    <a:p>
                      <a:pPr algn="l" fontAlgn="b"/>
                      <a:r>
                        <a:rPr lang="en-US" sz="1400" b="0" i="0" u="none" strike="noStrike" dirty="0">
                          <a:solidFill>
                            <a:srgbClr val="000000"/>
                          </a:solidFill>
                          <a:effectLst/>
                          <a:latin typeface="Arial" panose="020B0604020202020204" pitchFamily="34" charset="0"/>
                        </a:rPr>
                        <a:t>4.13 - Meeting  Planner</a:t>
                      </a:r>
                    </a:p>
                  </a:txBody>
                  <a:tcPr marL="128588" marR="7144" marT="7144"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7144" marR="7144" marT="714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$47,235.53 </a:t>
                      </a:r>
                    </a:p>
                  </a:txBody>
                  <a:tcPr marL="7144" marR="7144" marT="714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$45,255.00 </a:t>
                      </a:r>
                    </a:p>
                  </a:txBody>
                  <a:tcPr marL="7144" marR="7144" marT="714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$47,733.13 </a:t>
                      </a:r>
                    </a:p>
                  </a:txBody>
                  <a:tcPr marL="7144" marR="7144" marT="714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$140,223.66 </a:t>
                      </a:r>
                    </a:p>
                  </a:txBody>
                  <a:tcPr marL="7144" marR="7144" marT="7144" marB="0" anchor="ctr">
                    <a:lnL>
                      <a:noFill/>
                    </a:lnL>
                    <a:lnR>
                      <a:noFill/>
                    </a:lnR>
                    <a:lnT>
                      <a:noFill/>
                    </a:lnT>
                    <a:lnB>
                      <a:noFill/>
                    </a:lnB>
                  </a:tcPr>
                </a:tc>
                <a:extLst>
                  <a:ext uri="{0D108BD9-81ED-4DB2-BD59-A6C34878D82A}">
                    <a16:rowId xmlns:a16="http://schemas.microsoft.com/office/drawing/2014/main" val="1599969978"/>
                  </a:ext>
                </a:extLst>
              </a:tr>
              <a:tr h="257853">
                <a:tc>
                  <a:txBody>
                    <a:bodyPr/>
                    <a:lstStyle/>
                    <a:p>
                      <a:pPr algn="l" fontAlgn="b"/>
                      <a:r>
                        <a:rPr lang="en-US" sz="1400" b="0" i="0" u="none" strike="noStrike" dirty="0">
                          <a:solidFill>
                            <a:srgbClr val="000000"/>
                          </a:solidFill>
                          <a:effectLst/>
                          <a:latin typeface="Arial" panose="020B0604020202020204" pitchFamily="34" charset="0"/>
                        </a:rPr>
                        <a:t>4.14 - Food &amp; Beverage</a:t>
                      </a:r>
                    </a:p>
                  </a:txBody>
                  <a:tcPr marL="128588" marR="7144" marT="7144"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7144" marR="7144" marT="714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$114,318.11 </a:t>
                      </a:r>
                    </a:p>
                  </a:txBody>
                  <a:tcPr marL="7144" marR="7144" marT="714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$42,940.00 </a:t>
                      </a:r>
                    </a:p>
                  </a:txBody>
                  <a:tcPr marL="7144" marR="7144" marT="714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$92,152.42 </a:t>
                      </a:r>
                    </a:p>
                  </a:txBody>
                  <a:tcPr marL="7144" marR="7144" marT="714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$249,410.53 </a:t>
                      </a:r>
                    </a:p>
                  </a:txBody>
                  <a:tcPr marL="7144" marR="7144" marT="7144" marB="0" anchor="ctr">
                    <a:lnL>
                      <a:noFill/>
                    </a:lnL>
                    <a:lnR>
                      <a:noFill/>
                    </a:lnR>
                    <a:lnT>
                      <a:noFill/>
                    </a:lnT>
                    <a:lnB>
                      <a:noFill/>
                    </a:lnB>
                  </a:tcPr>
                </a:tc>
                <a:extLst>
                  <a:ext uri="{0D108BD9-81ED-4DB2-BD59-A6C34878D82A}">
                    <a16:rowId xmlns:a16="http://schemas.microsoft.com/office/drawing/2014/main" val="4240747773"/>
                  </a:ext>
                </a:extLst>
              </a:tr>
              <a:tr h="257853">
                <a:tc>
                  <a:txBody>
                    <a:bodyPr/>
                    <a:lstStyle/>
                    <a:p>
                      <a:pPr algn="l" fontAlgn="b"/>
                      <a:r>
                        <a:rPr lang="en-US" sz="1400" b="0" i="0" u="none" strike="noStrike" dirty="0">
                          <a:solidFill>
                            <a:srgbClr val="000000"/>
                          </a:solidFill>
                          <a:effectLst/>
                          <a:latin typeface="Arial" panose="020B0604020202020204" pitchFamily="34" charset="0"/>
                        </a:rPr>
                        <a:t>4.15 - Network Services</a:t>
                      </a:r>
                    </a:p>
                  </a:txBody>
                  <a:tcPr marL="128588" marR="7144" marT="7144"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7144" marR="7144" marT="714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$32,925.72 </a:t>
                      </a:r>
                    </a:p>
                  </a:txBody>
                  <a:tcPr marL="7144" marR="7144" marT="714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$30,613.05 </a:t>
                      </a:r>
                    </a:p>
                  </a:txBody>
                  <a:tcPr marL="7144" marR="7144" marT="714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$37,841.50 </a:t>
                      </a:r>
                    </a:p>
                  </a:txBody>
                  <a:tcPr marL="7144" marR="7144" marT="714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$101,380.27 </a:t>
                      </a:r>
                    </a:p>
                  </a:txBody>
                  <a:tcPr marL="7144" marR="7144" marT="7144" marB="0" anchor="ctr">
                    <a:lnL>
                      <a:noFill/>
                    </a:lnL>
                    <a:lnR>
                      <a:noFill/>
                    </a:lnR>
                    <a:lnT>
                      <a:noFill/>
                    </a:lnT>
                    <a:lnB>
                      <a:noFill/>
                    </a:lnB>
                  </a:tcPr>
                </a:tc>
                <a:extLst>
                  <a:ext uri="{0D108BD9-81ED-4DB2-BD59-A6C34878D82A}">
                    <a16:rowId xmlns:a16="http://schemas.microsoft.com/office/drawing/2014/main" val="862471044"/>
                  </a:ext>
                </a:extLst>
              </a:tr>
              <a:tr h="257853">
                <a:tc>
                  <a:txBody>
                    <a:bodyPr/>
                    <a:lstStyle/>
                    <a:p>
                      <a:pPr algn="l" fontAlgn="b"/>
                      <a:r>
                        <a:rPr lang="en-US" sz="1400" b="0" i="0" u="none" strike="noStrike" dirty="0">
                          <a:solidFill>
                            <a:srgbClr val="000000"/>
                          </a:solidFill>
                          <a:effectLst/>
                          <a:latin typeface="Arial" panose="020B0604020202020204" pitchFamily="34" charset="0"/>
                        </a:rPr>
                        <a:t>4.16 - Social</a:t>
                      </a:r>
                    </a:p>
                  </a:txBody>
                  <a:tcPr marL="128588" marR="7144" marT="7144"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7144" marR="7144" marT="714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$22,415.04 </a:t>
                      </a:r>
                    </a:p>
                  </a:txBody>
                  <a:tcPr marL="7144" marR="7144" marT="714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$17,550.00 </a:t>
                      </a:r>
                    </a:p>
                  </a:txBody>
                  <a:tcPr marL="7144" marR="7144" marT="714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$21,687.36 </a:t>
                      </a:r>
                    </a:p>
                  </a:txBody>
                  <a:tcPr marL="7144" marR="7144" marT="714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$61,652.40 </a:t>
                      </a:r>
                    </a:p>
                  </a:txBody>
                  <a:tcPr marL="7144" marR="7144" marT="7144" marB="0" anchor="ctr">
                    <a:lnL>
                      <a:noFill/>
                    </a:lnL>
                    <a:lnR>
                      <a:noFill/>
                    </a:lnR>
                    <a:lnT>
                      <a:noFill/>
                    </a:lnT>
                    <a:lnB>
                      <a:noFill/>
                    </a:lnB>
                  </a:tcPr>
                </a:tc>
                <a:extLst>
                  <a:ext uri="{0D108BD9-81ED-4DB2-BD59-A6C34878D82A}">
                    <a16:rowId xmlns:a16="http://schemas.microsoft.com/office/drawing/2014/main" val="1889979785"/>
                  </a:ext>
                </a:extLst>
              </a:tr>
              <a:tr h="257853">
                <a:tc>
                  <a:txBody>
                    <a:bodyPr/>
                    <a:lstStyle/>
                    <a:p>
                      <a:pPr algn="l" fontAlgn="b"/>
                      <a:r>
                        <a:rPr lang="en-US" sz="1400" b="0" i="0" u="none" strike="noStrike" dirty="0">
                          <a:solidFill>
                            <a:srgbClr val="000000"/>
                          </a:solidFill>
                          <a:effectLst/>
                          <a:latin typeface="Arial" panose="020B0604020202020204" pitchFamily="34" charset="0"/>
                        </a:rPr>
                        <a:t>4.17 - Shipping</a:t>
                      </a:r>
                    </a:p>
                  </a:txBody>
                  <a:tcPr marL="128588" marR="7144" marT="7144"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$80.33 </a:t>
                      </a:r>
                    </a:p>
                  </a:txBody>
                  <a:tcPr marL="7144" marR="7144" marT="714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$3,159.50 </a:t>
                      </a:r>
                    </a:p>
                  </a:txBody>
                  <a:tcPr marL="7144" marR="7144" marT="714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$10,000.00 </a:t>
                      </a:r>
                    </a:p>
                  </a:txBody>
                  <a:tcPr marL="7144" marR="7144" marT="714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$4,392.61 </a:t>
                      </a:r>
                    </a:p>
                  </a:txBody>
                  <a:tcPr marL="7144" marR="7144" marT="714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$17,632.44 </a:t>
                      </a:r>
                    </a:p>
                  </a:txBody>
                  <a:tcPr marL="7144" marR="7144" marT="7144" marB="0" anchor="ctr">
                    <a:lnL>
                      <a:noFill/>
                    </a:lnL>
                    <a:lnR>
                      <a:noFill/>
                    </a:lnR>
                    <a:lnT>
                      <a:noFill/>
                    </a:lnT>
                    <a:lnB>
                      <a:noFill/>
                    </a:lnB>
                  </a:tcPr>
                </a:tc>
                <a:extLst>
                  <a:ext uri="{0D108BD9-81ED-4DB2-BD59-A6C34878D82A}">
                    <a16:rowId xmlns:a16="http://schemas.microsoft.com/office/drawing/2014/main" val="3482631193"/>
                  </a:ext>
                </a:extLst>
              </a:tr>
              <a:tr h="257853">
                <a:tc>
                  <a:txBody>
                    <a:bodyPr/>
                    <a:lstStyle/>
                    <a:p>
                      <a:pPr algn="l" fontAlgn="b"/>
                      <a:r>
                        <a:rPr lang="en-US" sz="1400" b="0" i="0" u="none" strike="noStrike" dirty="0">
                          <a:solidFill>
                            <a:srgbClr val="000000"/>
                          </a:solidFill>
                          <a:effectLst/>
                          <a:latin typeface="Arial" panose="020B0604020202020204" pitchFamily="34" charset="0"/>
                        </a:rPr>
                        <a:t>4.18 - </a:t>
                      </a:r>
                      <a:r>
                        <a:rPr lang="en-US" sz="1400" b="0" i="0" u="none" strike="noStrike" dirty="0" err="1">
                          <a:solidFill>
                            <a:srgbClr val="000000"/>
                          </a:solidFill>
                          <a:effectLst/>
                          <a:latin typeface="Arial" panose="020B0604020202020204" pitchFamily="34" charset="0"/>
                        </a:rPr>
                        <a:t>Misc</a:t>
                      </a:r>
                      <a:r>
                        <a:rPr lang="en-US" sz="1400" b="0" i="0" u="none" strike="noStrike" dirty="0">
                          <a:solidFill>
                            <a:srgbClr val="000000"/>
                          </a:solidFill>
                          <a:effectLst/>
                          <a:latin typeface="Arial" panose="020B0604020202020204" pitchFamily="34" charset="0"/>
                        </a:rPr>
                        <a:t> Expense</a:t>
                      </a:r>
                    </a:p>
                  </a:txBody>
                  <a:tcPr marL="128588" marR="7144" marT="7144"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7144" marR="7144" marT="714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$1,060.00 </a:t>
                      </a:r>
                    </a:p>
                  </a:txBody>
                  <a:tcPr marL="7144" marR="7144" marT="714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$7,402.50 </a:t>
                      </a:r>
                    </a:p>
                  </a:txBody>
                  <a:tcPr marL="7144" marR="7144" marT="714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$1,145.83 </a:t>
                      </a:r>
                    </a:p>
                  </a:txBody>
                  <a:tcPr marL="7144" marR="7144" marT="714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dirty="0">
                          <a:solidFill>
                            <a:srgbClr val="000000"/>
                          </a:solidFill>
                          <a:effectLst/>
                          <a:latin typeface="Arial" panose="020B0604020202020204" pitchFamily="34" charset="0"/>
                        </a:rPr>
                        <a:t>$9,608.33 </a:t>
                      </a:r>
                    </a:p>
                  </a:txBody>
                  <a:tcPr marL="7144" marR="7144" marT="7144"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156486364"/>
                  </a:ext>
                </a:extLst>
              </a:tr>
              <a:tr h="216911">
                <a:tc>
                  <a:txBody>
                    <a:bodyPr/>
                    <a:lstStyle/>
                    <a:p>
                      <a:pPr algn="l" fontAlgn="b"/>
                      <a:r>
                        <a:rPr lang="en-US" sz="1400" b="1" i="0" u="none" strike="noStrike" dirty="0">
                          <a:solidFill>
                            <a:srgbClr val="000000"/>
                          </a:solidFill>
                          <a:effectLst/>
                          <a:latin typeface="Arial" panose="020B0604020202020204" pitchFamily="34" charset="0"/>
                        </a:rPr>
                        <a:t>Total – Expense</a:t>
                      </a:r>
                    </a:p>
                  </a:txBody>
                  <a:tcPr marL="64294" marR="7144" marT="7144"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dirty="0">
                          <a:solidFill>
                            <a:srgbClr val="000000"/>
                          </a:solidFill>
                          <a:effectLst/>
                          <a:latin typeface="Arial" panose="020B0604020202020204" pitchFamily="34" charset="0"/>
                        </a:rPr>
                        <a:t>$80.33 </a:t>
                      </a:r>
                    </a:p>
                  </a:txBody>
                  <a:tcPr marL="7144" marR="7144" marT="714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dirty="0">
                          <a:solidFill>
                            <a:srgbClr val="000000"/>
                          </a:solidFill>
                          <a:effectLst/>
                          <a:latin typeface="Arial" panose="020B0604020202020204" pitchFamily="34" charset="0"/>
                        </a:rPr>
                        <a:t>$241,508.00 </a:t>
                      </a:r>
                    </a:p>
                  </a:txBody>
                  <a:tcPr marL="7144" marR="7144" marT="714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dirty="0">
                          <a:solidFill>
                            <a:srgbClr val="000000"/>
                          </a:solidFill>
                          <a:effectLst/>
                          <a:latin typeface="Arial" panose="020B0604020202020204" pitchFamily="34" charset="0"/>
                        </a:rPr>
                        <a:t>$213,433.40 </a:t>
                      </a:r>
                    </a:p>
                  </a:txBody>
                  <a:tcPr marL="7144" marR="7144" marT="714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dirty="0">
                          <a:solidFill>
                            <a:srgbClr val="000000"/>
                          </a:solidFill>
                          <a:effectLst/>
                          <a:latin typeface="Arial" panose="020B0604020202020204" pitchFamily="34" charset="0"/>
                        </a:rPr>
                        <a:t>$234,680.67 </a:t>
                      </a:r>
                    </a:p>
                  </a:txBody>
                  <a:tcPr marL="7144" marR="7144" marT="714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dirty="0">
                          <a:solidFill>
                            <a:srgbClr val="000000"/>
                          </a:solidFill>
                          <a:effectLst/>
                          <a:latin typeface="Arial" panose="020B0604020202020204" pitchFamily="34" charset="0"/>
                        </a:rPr>
                        <a:t>$689,702.40 </a:t>
                      </a:r>
                    </a:p>
                  </a:txBody>
                  <a:tcPr marL="7144" marR="7144" marT="714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2052464616"/>
                  </a:ext>
                </a:extLst>
              </a:tr>
              <a:tr h="257853">
                <a:tc>
                  <a:txBody>
                    <a:bodyPr/>
                    <a:lstStyle/>
                    <a:p>
                      <a:pPr algn="l" fontAlgn="ctr"/>
                      <a:r>
                        <a:rPr lang="en-US" sz="1400" b="1" i="0" u="none" strike="noStrike" dirty="0">
                          <a:solidFill>
                            <a:srgbClr val="000000"/>
                          </a:solidFill>
                          <a:effectLst/>
                          <a:latin typeface="Arial" panose="020B0604020202020204" pitchFamily="34" charset="0"/>
                        </a:rPr>
                        <a:t>Net Ordinary Income</a:t>
                      </a:r>
                    </a:p>
                  </a:txBody>
                  <a:tcPr marL="7144" marR="7144" marT="714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$2,598.45 </a:t>
                      </a:r>
                    </a:p>
                  </a:txBody>
                  <a:tcPr marL="7144" marR="7144" marT="714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dirty="0">
                          <a:solidFill>
                            <a:srgbClr val="000000"/>
                          </a:solidFill>
                          <a:effectLst/>
                          <a:latin typeface="Arial" panose="020B0604020202020204" pitchFamily="34" charset="0"/>
                        </a:rPr>
                        <a:t>$70,990.40 </a:t>
                      </a:r>
                    </a:p>
                  </a:txBody>
                  <a:tcPr marL="7144" marR="7144" marT="714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dirty="0">
                          <a:solidFill>
                            <a:srgbClr val="000000"/>
                          </a:solidFill>
                          <a:effectLst/>
                          <a:latin typeface="Arial" panose="020B0604020202020204" pitchFamily="34" charset="0"/>
                        </a:rPr>
                        <a:t>$17,666.60 </a:t>
                      </a:r>
                    </a:p>
                  </a:txBody>
                  <a:tcPr marL="7144" marR="7144" marT="714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dirty="0">
                          <a:solidFill>
                            <a:srgbClr val="000000"/>
                          </a:solidFill>
                          <a:effectLst/>
                          <a:latin typeface="Arial" panose="020B0604020202020204" pitchFamily="34" charset="0"/>
                        </a:rPr>
                        <a:t>($18,404.21)</a:t>
                      </a:r>
                    </a:p>
                  </a:txBody>
                  <a:tcPr marL="7144" marR="7144" marT="714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dirty="0">
                          <a:solidFill>
                            <a:srgbClr val="000000"/>
                          </a:solidFill>
                          <a:effectLst/>
                          <a:latin typeface="Arial" panose="020B0604020202020204" pitchFamily="34" charset="0"/>
                        </a:rPr>
                        <a:t>$72,851.24 </a:t>
                      </a:r>
                    </a:p>
                  </a:txBody>
                  <a:tcPr marL="7144" marR="7144" marT="7144" marB="0" anchor="ctr">
                    <a:lnL>
                      <a:noFill/>
                    </a:lnL>
                    <a:lnR>
                      <a:noFill/>
                    </a:lnR>
                    <a:lnT w="6350" cap="flat" cmpd="sng" algn="ctr">
                      <a:solidFill>
                        <a:srgbClr val="969696"/>
                      </a:solidFill>
                      <a:prstDash val="dot"/>
                      <a:round/>
                      <a:headEnd type="none" w="med" len="med"/>
                      <a:tailEnd type="none" w="med" len="med"/>
                    </a:lnT>
                    <a:lnB>
                      <a:noFill/>
                    </a:lnB>
                  </a:tcPr>
                </a:tc>
                <a:extLst>
                  <a:ext uri="{0D108BD9-81ED-4DB2-BD59-A6C34878D82A}">
                    <a16:rowId xmlns:a16="http://schemas.microsoft.com/office/drawing/2014/main" val="1398238283"/>
                  </a:ext>
                </a:extLst>
              </a:tr>
            </a:tbl>
          </a:graphicData>
        </a:graphic>
      </p:graphicFrame>
    </p:spTree>
    <p:extLst>
      <p:ext uri="{BB962C8B-B14F-4D97-AF65-F5344CB8AC3E}">
        <p14:creationId xmlns:p14="http://schemas.microsoft.com/office/powerpoint/2010/main" val="158870732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p>
            <a:r>
              <a:rPr lang="en-US"/>
              <a:t>May 2020</a:t>
            </a:r>
            <a:endParaRPr lang="en-GB" dirty="0"/>
          </a:p>
        </p:txBody>
      </p:sp>
      <p:sp>
        <p:nvSpPr>
          <p:cNvPr id="3" name="Footer Placeholder 2"/>
          <p:cNvSpPr>
            <a:spLocks noGrp="1"/>
          </p:cNvSpPr>
          <p:nvPr>
            <p:ph type="ftr" idx="11"/>
          </p:nvPr>
        </p:nvSpPr>
        <p:spPr/>
        <p:txBody>
          <a:bodyPr/>
          <a:lstStyle/>
          <a:p>
            <a:r>
              <a:rPr lang="en-GB"/>
              <a:t>Ben Rolfe (BCA);   Jon Rosdahl (Qualcomm)</a:t>
            </a:r>
            <a:endParaRPr lang="en-GB" dirty="0"/>
          </a:p>
        </p:txBody>
      </p:sp>
      <p:sp>
        <p:nvSpPr>
          <p:cNvPr id="4" name="Slide Number Placeholder 3"/>
          <p:cNvSpPr>
            <a:spLocks noGrp="1"/>
          </p:cNvSpPr>
          <p:nvPr>
            <p:ph type="sldNum" idx="12"/>
          </p:nvPr>
        </p:nvSpPr>
        <p:spPr/>
        <p:txBody>
          <a:bodyPr/>
          <a:lstStyle/>
          <a:p>
            <a:r>
              <a:rPr lang="en-GB"/>
              <a:t>Slide </a:t>
            </a:r>
            <a:fld id="{189D7BFD-E160-402F-BBC8-B5B701941DD4}" type="slidenum">
              <a:rPr lang="en-GB" smtClean="0"/>
              <a:pPr/>
              <a:t>18</a:t>
            </a:fld>
            <a:endParaRPr lang="en-GB"/>
          </a:p>
        </p:txBody>
      </p:sp>
      <p:sp>
        <p:nvSpPr>
          <p:cNvPr id="5" name="TextBox 4"/>
          <p:cNvSpPr txBox="1"/>
          <p:nvPr/>
        </p:nvSpPr>
        <p:spPr>
          <a:xfrm>
            <a:off x="1714500" y="1309264"/>
            <a:ext cx="5835254" cy="369332"/>
          </a:xfrm>
          <a:prstGeom prst="rect">
            <a:avLst/>
          </a:prstGeom>
          <a:noFill/>
        </p:spPr>
        <p:txBody>
          <a:bodyPr wrap="square" rtlCol="0">
            <a:spAutoFit/>
          </a:bodyPr>
          <a:lstStyle/>
          <a:p>
            <a:pPr algn="ctr"/>
            <a:r>
              <a:rPr lang="en-US" sz="1800" dirty="0">
                <a:solidFill>
                  <a:schemeClr val="tx1"/>
                </a:solidFill>
              </a:rPr>
              <a:t>2016 Meeting Income Report</a:t>
            </a:r>
          </a:p>
        </p:txBody>
      </p:sp>
      <p:graphicFrame>
        <p:nvGraphicFramePr>
          <p:cNvPr id="10" name="Table 9"/>
          <p:cNvGraphicFramePr>
            <a:graphicFrameLocks noGrp="1"/>
          </p:cNvGraphicFramePr>
          <p:nvPr>
            <p:extLst>
              <p:ext uri="{D42A27DB-BD31-4B8C-83A1-F6EECF244321}">
                <p14:modId xmlns:p14="http://schemas.microsoft.com/office/powerpoint/2010/main" val="3012898040"/>
              </p:ext>
            </p:extLst>
          </p:nvPr>
        </p:nvGraphicFramePr>
        <p:xfrm>
          <a:off x="696912" y="1068090"/>
          <a:ext cx="7845425" cy="5256500"/>
        </p:xfrm>
        <a:graphic>
          <a:graphicData uri="http://schemas.openxmlformats.org/drawingml/2006/table">
            <a:tbl>
              <a:tblPr/>
              <a:tblGrid>
                <a:gridCol w="2322246">
                  <a:extLst>
                    <a:ext uri="{9D8B030D-6E8A-4147-A177-3AD203B41FA5}">
                      <a16:colId xmlns:a16="http://schemas.microsoft.com/office/drawing/2014/main" val="72951079"/>
                    </a:ext>
                  </a:extLst>
                </a:gridCol>
                <a:gridCol w="801568">
                  <a:extLst>
                    <a:ext uri="{9D8B030D-6E8A-4147-A177-3AD203B41FA5}">
                      <a16:colId xmlns:a16="http://schemas.microsoft.com/office/drawing/2014/main" val="779621269"/>
                    </a:ext>
                  </a:extLst>
                </a:gridCol>
                <a:gridCol w="1110968">
                  <a:extLst>
                    <a:ext uri="{9D8B030D-6E8A-4147-A177-3AD203B41FA5}">
                      <a16:colId xmlns:a16="http://schemas.microsoft.com/office/drawing/2014/main" val="1774276530"/>
                    </a:ext>
                  </a:extLst>
                </a:gridCol>
                <a:gridCol w="1323174">
                  <a:extLst>
                    <a:ext uri="{9D8B030D-6E8A-4147-A177-3AD203B41FA5}">
                      <a16:colId xmlns:a16="http://schemas.microsoft.com/office/drawing/2014/main" val="2672037831"/>
                    </a:ext>
                  </a:extLst>
                </a:gridCol>
                <a:gridCol w="1323174">
                  <a:extLst>
                    <a:ext uri="{9D8B030D-6E8A-4147-A177-3AD203B41FA5}">
                      <a16:colId xmlns:a16="http://schemas.microsoft.com/office/drawing/2014/main" val="1414050561"/>
                    </a:ext>
                  </a:extLst>
                </a:gridCol>
                <a:gridCol w="964295">
                  <a:extLst>
                    <a:ext uri="{9D8B030D-6E8A-4147-A177-3AD203B41FA5}">
                      <a16:colId xmlns:a16="http://schemas.microsoft.com/office/drawing/2014/main" val="1167857142"/>
                    </a:ext>
                  </a:extLst>
                </a:gridCol>
              </a:tblGrid>
              <a:tr h="226610">
                <a:tc rowSpan="2">
                  <a:txBody>
                    <a:bodyPr/>
                    <a:lstStyle/>
                    <a:p>
                      <a:pPr algn="l" fontAlgn="b"/>
                      <a:r>
                        <a:rPr lang="en-US" sz="1200" b="0" i="0" u="none" strike="noStrike" dirty="0">
                          <a:solidFill>
                            <a:srgbClr val="000000"/>
                          </a:solidFill>
                          <a:effectLst/>
                          <a:latin typeface="Arial" panose="020B0604020202020204" pitchFamily="34" charset="0"/>
                        </a:rPr>
                        <a:t> </a:t>
                      </a:r>
                    </a:p>
                  </a:txBody>
                  <a:tcPr marL="6073" marR="6073" marT="6073" marB="0" anchor="b">
                    <a:lnL>
                      <a:noFill/>
                    </a:lnL>
                    <a:lnR>
                      <a:noFill/>
                    </a:lnR>
                    <a:lnT>
                      <a:noFill/>
                    </a:lnT>
                    <a:lnB>
                      <a:noFill/>
                    </a:lnB>
                    <a:solidFill>
                      <a:srgbClr val="D0D0D0"/>
                    </a:solidFill>
                  </a:tcPr>
                </a:tc>
                <a:tc>
                  <a:txBody>
                    <a:bodyPr/>
                    <a:lstStyle/>
                    <a:p>
                      <a:pPr algn="r" rtl="0" fontAlgn="b"/>
                      <a:r>
                        <a:rPr lang="en-US" sz="1200" b="1" i="0" u="none" strike="noStrike" dirty="0">
                          <a:solidFill>
                            <a:srgbClr val="000000"/>
                          </a:solidFill>
                          <a:effectLst/>
                          <a:latin typeface="Arial" panose="020B0604020202020204" pitchFamily="34" charset="0"/>
                        </a:rPr>
                        <a:t>2016</a:t>
                      </a:r>
                    </a:p>
                  </a:txBody>
                  <a:tcPr marL="6073" marR="6073" marT="6073"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2016-01</a:t>
                      </a:r>
                    </a:p>
                  </a:txBody>
                  <a:tcPr marL="6073" marR="6073" marT="6073"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2016-05</a:t>
                      </a:r>
                    </a:p>
                  </a:txBody>
                  <a:tcPr marL="6073" marR="6073" marT="6073"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2016-09</a:t>
                      </a:r>
                    </a:p>
                  </a:txBody>
                  <a:tcPr marL="6073" marR="6073" marT="6073" marB="0" anchor="b">
                    <a:lnL>
                      <a:noFill/>
                    </a:lnL>
                    <a:lnR>
                      <a:noFill/>
                    </a:lnR>
                    <a:lnT>
                      <a:noFill/>
                    </a:lnT>
                    <a:lnB>
                      <a:noFill/>
                    </a:lnB>
                    <a:solidFill>
                      <a:srgbClr val="D0D0D0"/>
                    </a:solidFill>
                  </a:tcPr>
                </a:tc>
                <a:tc rowSpan="2">
                  <a:txBody>
                    <a:bodyPr/>
                    <a:lstStyle/>
                    <a:p>
                      <a:pPr algn="r" rtl="0" fontAlgn="b"/>
                      <a:r>
                        <a:rPr lang="en-US" sz="1200" b="1" i="0" u="none" strike="noStrike">
                          <a:solidFill>
                            <a:srgbClr val="000000"/>
                          </a:solidFill>
                          <a:effectLst/>
                          <a:latin typeface="Arial" panose="020B0604020202020204" pitchFamily="34" charset="0"/>
                        </a:rPr>
                        <a:t>Total</a:t>
                      </a:r>
                    </a:p>
                  </a:txBody>
                  <a:tcPr marL="6073" marR="6073" marT="6073" marB="0" anchor="b">
                    <a:lnL>
                      <a:noFill/>
                    </a:lnL>
                    <a:lnR>
                      <a:noFill/>
                    </a:lnR>
                    <a:lnT>
                      <a:noFill/>
                    </a:lnT>
                    <a:lnB>
                      <a:noFill/>
                    </a:lnB>
                    <a:solidFill>
                      <a:srgbClr val="D0D0D0"/>
                    </a:solidFill>
                  </a:tcPr>
                </a:tc>
                <a:extLst>
                  <a:ext uri="{0D108BD9-81ED-4DB2-BD59-A6C34878D82A}">
                    <a16:rowId xmlns:a16="http://schemas.microsoft.com/office/drawing/2014/main" val="2949193915"/>
                  </a:ext>
                </a:extLst>
              </a:tr>
              <a:tr h="226610">
                <a:tc vMerge="1">
                  <a:txBody>
                    <a:bodyPr/>
                    <a:lstStyle/>
                    <a:p>
                      <a:endParaRPr lang="en-US"/>
                    </a:p>
                  </a:txBody>
                  <a:tcPr/>
                </a:tc>
                <a:tc>
                  <a:txBody>
                    <a:bodyPr/>
                    <a:lstStyle/>
                    <a:p>
                      <a:pPr algn="r" rtl="0" fontAlgn="b"/>
                      <a:r>
                        <a:rPr lang="en-US" sz="1200" b="1" i="0" u="none" strike="noStrike" dirty="0">
                          <a:solidFill>
                            <a:srgbClr val="000000"/>
                          </a:solidFill>
                          <a:effectLst/>
                          <a:latin typeface="Arial" panose="020B0604020202020204" pitchFamily="34" charset="0"/>
                        </a:rPr>
                        <a:t>Misc.</a:t>
                      </a:r>
                    </a:p>
                  </a:txBody>
                  <a:tcPr marL="6073" marR="6073" marT="6073"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 Atlanta, GA</a:t>
                      </a:r>
                    </a:p>
                  </a:txBody>
                  <a:tcPr marL="6073" marR="6073" marT="6073"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Waikoloa, HI</a:t>
                      </a:r>
                    </a:p>
                  </a:txBody>
                  <a:tcPr marL="6073" marR="6073" marT="6073"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Warsaw, Poland</a:t>
                      </a:r>
                    </a:p>
                  </a:txBody>
                  <a:tcPr marL="6073" marR="6073" marT="6073" marB="0" anchor="b">
                    <a:lnL>
                      <a:noFill/>
                    </a:lnL>
                    <a:lnR>
                      <a:noFill/>
                    </a:lnR>
                    <a:lnT>
                      <a:noFill/>
                    </a:lnT>
                    <a:lnB>
                      <a:noFill/>
                    </a:lnB>
                    <a:solidFill>
                      <a:srgbClr val="D0D0D0"/>
                    </a:solidFill>
                  </a:tcPr>
                </a:tc>
                <a:tc vMerge="1">
                  <a:txBody>
                    <a:bodyPr/>
                    <a:lstStyle/>
                    <a:p>
                      <a:endParaRPr lang="en-US"/>
                    </a:p>
                  </a:txBody>
                  <a:tcPr/>
                </a:tc>
                <a:extLst>
                  <a:ext uri="{0D108BD9-81ED-4DB2-BD59-A6C34878D82A}">
                    <a16:rowId xmlns:a16="http://schemas.microsoft.com/office/drawing/2014/main" val="904805499"/>
                  </a:ext>
                </a:extLst>
              </a:tr>
              <a:tr h="226610">
                <a:tc>
                  <a:txBody>
                    <a:bodyPr/>
                    <a:lstStyle/>
                    <a:p>
                      <a:pPr algn="l" rtl="0" fontAlgn="b"/>
                      <a:r>
                        <a:rPr lang="en-US" sz="1200" b="1" i="0" u="none" strike="noStrike">
                          <a:solidFill>
                            <a:srgbClr val="000000"/>
                          </a:solidFill>
                          <a:effectLst/>
                          <a:latin typeface="Arial" panose="020B0604020202020204" pitchFamily="34" charset="0"/>
                        </a:rPr>
                        <a:t> </a:t>
                      </a:r>
                    </a:p>
                  </a:txBody>
                  <a:tcPr marL="6073" marR="6073" marT="6073"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Amount</a:t>
                      </a:r>
                    </a:p>
                  </a:txBody>
                  <a:tcPr marL="6073" marR="6073" marT="6073"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Amount</a:t>
                      </a:r>
                    </a:p>
                  </a:txBody>
                  <a:tcPr marL="6073" marR="6073" marT="6073"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Amount</a:t>
                      </a:r>
                    </a:p>
                  </a:txBody>
                  <a:tcPr marL="6073" marR="6073" marT="6073" marB="0" anchor="b">
                    <a:lnL>
                      <a:noFill/>
                    </a:lnL>
                    <a:lnR>
                      <a:noFill/>
                    </a:lnR>
                    <a:lnT>
                      <a:noFill/>
                    </a:lnT>
                    <a:lnB>
                      <a:noFill/>
                    </a:lnB>
                    <a:solidFill>
                      <a:srgbClr val="D0D0D0"/>
                    </a:solidFill>
                  </a:tcPr>
                </a:tc>
                <a:tc>
                  <a:txBody>
                    <a:bodyPr/>
                    <a:lstStyle/>
                    <a:p>
                      <a:pPr algn="r" rtl="0" fontAlgn="b"/>
                      <a:r>
                        <a:rPr lang="en-US" sz="1200" b="1" i="0" u="none" strike="noStrike" dirty="0">
                          <a:solidFill>
                            <a:srgbClr val="000000"/>
                          </a:solidFill>
                          <a:effectLst/>
                          <a:latin typeface="Arial" panose="020B0604020202020204" pitchFamily="34" charset="0"/>
                        </a:rPr>
                        <a:t>Amount</a:t>
                      </a:r>
                    </a:p>
                  </a:txBody>
                  <a:tcPr marL="6073" marR="6073" marT="6073" marB="0" anchor="b">
                    <a:lnL>
                      <a:noFill/>
                    </a:lnL>
                    <a:lnR>
                      <a:noFill/>
                    </a:lnR>
                    <a:lnT>
                      <a:noFill/>
                    </a:lnT>
                    <a:lnB>
                      <a:noFill/>
                    </a:lnB>
                    <a:solidFill>
                      <a:srgbClr val="D0D0D0"/>
                    </a:solidFill>
                  </a:tcPr>
                </a:tc>
                <a:tc>
                  <a:txBody>
                    <a:bodyPr/>
                    <a:lstStyle/>
                    <a:p>
                      <a:pPr algn="r" rtl="0" fontAlgn="b"/>
                      <a:r>
                        <a:rPr lang="en-US" sz="1200" b="1" i="0" u="none" strike="noStrike" dirty="0">
                          <a:solidFill>
                            <a:srgbClr val="000000"/>
                          </a:solidFill>
                          <a:effectLst/>
                          <a:latin typeface="Arial" panose="020B0604020202020204" pitchFamily="34" charset="0"/>
                        </a:rPr>
                        <a:t>Amount</a:t>
                      </a:r>
                    </a:p>
                  </a:txBody>
                  <a:tcPr marL="6073" marR="6073" marT="6073" marB="0" anchor="b">
                    <a:lnL>
                      <a:noFill/>
                    </a:lnL>
                    <a:lnR>
                      <a:noFill/>
                    </a:lnR>
                    <a:lnT>
                      <a:noFill/>
                    </a:lnT>
                    <a:lnB>
                      <a:noFill/>
                    </a:lnB>
                    <a:solidFill>
                      <a:srgbClr val="D0D0D0"/>
                    </a:solidFill>
                  </a:tcPr>
                </a:tc>
                <a:extLst>
                  <a:ext uri="{0D108BD9-81ED-4DB2-BD59-A6C34878D82A}">
                    <a16:rowId xmlns:a16="http://schemas.microsoft.com/office/drawing/2014/main" val="1069424017"/>
                  </a:ext>
                </a:extLst>
              </a:tr>
              <a:tr h="226610">
                <a:tc>
                  <a:txBody>
                    <a:bodyPr/>
                    <a:lstStyle/>
                    <a:p>
                      <a:pPr algn="l" rtl="0" fontAlgn="b"/>
                      <a:r>
                        <a:rPr lang="en-US" sz="1200" b="1" i="0" u="none" strike="noStrike" dirty="0">
                          <a:solidFill>
                            <a:srgbClr val="000000"/>
                          </a:solidFill>
                          <a:effectLst/>
                          <a:latin typeface="Arial" panose="020B0604020202020204" pitchFamily="34" charset="0"/>
                        </a:rPr>
                        <a:t>Income</a:t>
                      </a:r>
                    </a:p>
                  </a:txBody>
                  <a:tcPr marL="6073" marR="6073" marT="6073" marB="0" anchor="b">
                    <a:lnL>
                      <a:noFill/>
                    </a:lnL>
                    <a:lnR>
                      <a:noFill/>
                    </a:lnR>
                    <a:lnT>
                      <a:noFill/>
                    </a:lnT>
                    <a:lnB>
                      <a:noFill/>
                    </a:lnB>
                  </a:tcPr>
                </a:tc>
                <a:tc>
                  <a:txBody>
                    <a:bodyPr/>
                    <a:lstStyle/>
                    <a:p>
                      <a:pPr algn="r" fontAlgn="ctr"/>
                      <a:endParaRPr lang="en-US" sz="1200" b="0" i="0" u="none" strike="noStrike">
                        <a:solidFill>
                          <a:srgbClr val="000000"/>
                        </a:solidFill>
                        <a:effectLst/>
                        <a:latin typeface="Arial" panose="020B0604020202020204" pitchFamily="34" charset="0"/>
                      </a:endParaRPr>
                    </a:p>
                  </a:txBody>
                  <a:tcPr marL="6073" marR="6073" marT="6073" marB="0" anchor="ctr">
                    <a:lnL>
                      <a:noFill/>
                    </a:lnL>
                    <a:lnR>
                      <a:noFill/>
                    </a:lnR>
                    <a:lnT>
                      <a:noFill/>
                    </a:lnT>
                    <a:lnB>
                      <a:noFill/>
                    </a:lnB>
                  </a:tcPr>
                </a:tc>
                <a:tc>
                  <a:txBody>
                    <a:bodyPr/>
                    <a:lstStyle/>
                    <a:p>
                      <a:pPr algn="r" fontAlgn="ctr"/>
                      <a:endParaRPr lang="en-US" sz="1200" b="0" i="0" u="none" strike="noStrike">
                        <a:solidFill>
                          <a:srgbClr val="000000"/>
                        </a:solidFill>
                        <a:effectLst/>
                        <a:latin typeface="Arial" panose="020B0604020202020204" pitchFamily="34" charset="0"/>
                      </a:endParaRPr>
                    </a:p>
                  </a:txBody>
                  <a:tcPr marL="6073" marR="6073" marT="6073" marB="0" anchor="ctr">
                    <a:lnL>
                      <a:noFill/>
                    </a:lnL>
                    <a:lnR>
                      <a:noFill/>
                    </a:lnR>
                    <a:lnT>
                      <a:noFill/>
                    </a:lnT>
                    <a:lnB>
                      <a:noFill/>
                    </a:lnB>
                  </a:tcPr>
                </a:tc>
                <a:tc>
                  <a:txBody>
                    <a:bodyPr/>
                    <a:lstStyle/>
                    <a:p>
                      <a:pPr algn="r" fontAlgn="ctr"/>
                      <a:endParaRPr lang="en-US" sz="1200" b="0" i="0" u="none" strike="noStrike">
                        <a:solidFill>
                          <a:srgbClr val="000000"/>
                        </a:solidFill>
                        <a:effectLst/>
                        <a:latin typeface="Arial" panose="020B0604020202020204" pitchFamily="34" charset="0"/>
                      </a:endParaRPr>
                    </a:p>
                  </a:txBody>
                  <a:tcPr marL="6073" marR="6073" marT="6073" marB="0" anchor="ctr">
                    <a:lnL>
                      <a:noFill/>
                    </a:lnL>
                    <a:lnR>
                      <a:noFill/>
                    </a:lnR>
                    <a:lnT>
                      <a:noFill/>
                    </a:lnT>
                    <a:lnB>
                      <a:noFill/>
                    </a:lnB>
                  </a:tcPr>
                </a:tc>
                <a:tc>
                  <a:txBody>
                    <a:bodyPr/>
                    <a:lstStyle/>
                    <a:p>
                      <a:pPr algn="r" fontAlgn="ctr"/>
                      <a:endParaRPr lang="en-US" sz="1200" b="0" i="0" u="none" strike="noStrike">
                        <a:solidFill>
                          <a:srgbClr val="000000"/>
                        </a:solidFill>
                        <a:effectLst/>
                        <a:latin typeface="Arial" panose="020B0604020202020204" pitchFamily="34" charset="0"/>
                      </a:endParaRPr>
                    </a:p>
                  </a:txBody>
                  <a:tcPr marL="6073" marR="6073" marT="6073" marB="0" anchor="ctr">
                    <a:lnL>
                      <a:noFill/>
                    </a:lnL>
                    <a:lnR>
                      <a:noFill/>
                    </a:lnR>
                    <a:lnT>
                      <a:noFill/>
                    </a:lnT>
                    <a:lnB>
                      <a:noFill/>
                    </a:lnB>
                  </a:tcPr>
                </a:tc>
                <a:tc>
                  <a:txBody>
                    <a:bodyPr/>
                    <a:lstStyle/>
                    <a:p>
                      <a:pPr algn="r" fontAlgn="ctr"/>
                      <a:endParaRPr lang="en-US" sz="1200" b="0" i="0" u="none" strike="noStrike">
                        <a:solidFill>
                          <a:srgbClr val="000000"/>
                        </a:solidFill>
                        <a:effectLst/>
                        <a:latin typeface="Arial" panose="020B0604020202020204" pitchFamily="34" charset="0"/>
                      </a:endParaRPr>
                    </a:p>
                  </a:txBody>
                  <a:tcPr marL="6073" marR="6073" marT="6073" marB="0" anchor="ctr">
                    <a:lnL>
                      <a:noFill/>
                    </a:lnL>
                    <a:lnR>
                      <a:noFill/>
                    </a:lnR>
                    <a:lnT>
                      <a:noFill/>
                    </a:lnT>
                    <a:lnB>
                      <a:noFill/>
                    </a:lnB>
                  </a:tcPr>
                </a:tc>
                <a:extLst>
                  <a:ext uri="{0D108BD9-81ED-4DB2-BD59-A6C34878D82A}">
                    <a16:rowId xmlns:a16="http://schemas.microsoft.com/office/drawing/2014/main" val="1590076998"/>
                  </a:ext>
                </a:extLst>
              </a:tr>
              <a:tr h="226610">
                <a:tc>
                  <a:txBody>
                    <a:bodyPr/>
                    <a:lstStyle/>
                    <a:p>
                      <a:pPr algn="l" rtl="0" fontAlgn="b"/>
                      <a:r>
                        <a:rPr lang="en-US" sz="1200" b="0" i="0" u="none" strike="noStrike">
                          <a:solidFill>
                            <a:srgbClr val="000000"/>
                          </a:solidFill>
                          <a:effectLst/>
                          <a:latin typeface="Arial" panose="020B0604020202020204" pitchFamily="34" charset="0"/>
                        </a:rPr>
                        <a:t>2.11 - Registrations</a:t>
                      </a:r>
                    </a:p>
                  </a:txBody>
                  <a:tcPr marL="6073" marR="6073" marT="6073"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$321,625.00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$235,050.00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$264,450.00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$821,125.00 </a:t>
                      </a:r>
                    </a:p>
                  </a:txBody>
                  <a:tcPr marL="6073" marR="6073" marT="6073" marB="0" anchor="ctr">
                    <a:lnL>
                      <a:noFill/>
                    </a:lnL>
                    <a:lnR>
                      <a:noFill/>
                    </a:lnR>
                    <a:lnT>
                      <a:noFill/>
                    </a:lnT>
                    <a:lnB>
                      <a:noFill/>
                    </a:lnB>
                  </a:tcPr>
                </a:tc>
                <a:extLst>
                  <a:ext uri="{0D108BD9-81ED-4DB2-BD59-A6C34878D82A}">
                    <a16:rowId xmlns:a16="http://schemas.microsoft.com/office/drawing/2014/main" val="729846747"/>
                  </a:ext>
                </a:extLst>
              </a:tr>
              <a:tr h="226610">
                <a:tc>
                  <a:txBody>
                    <a:bodyPr/>
                    <a:lstStyle/>
                    <a:p>
                      <a:pPr algn="l" rtl="0" fontAlgn="b"/>
                      <a:r>
                        <a:rPr lang="en-US" sz="1200" b="0" i="0" u="none" strike="noStrike">
                          <a:solidFill>
                            <a:srgbClr val="000000"/>
                          </a:solidFill>
                          <a:effectLst/>
                          <a:latin typeface="Arial" panose="020B0604020202020204" pitchFamily="34" charset="0"/>
                        </a:rPr>
                        <a:t>2.12 - Hotel Commissions</a:t>
                      </a:r>
                    </a:p>
                  </a:txBody>
                  <a:tcPr marL="6073" marR="6073" marT="6073"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$65,445.12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$33,228.32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$98,673.44 </a:t>
                      </a:r>
                    </a:p>
                  </a:txBody>
                  <a:tcPr marL="6073" marR="6073" marT="6073" marB="0" anchor="ctr">
                    <a:lnL>
                      <a:noFill/>
                    </a:lnL>
                    <a:lnR>
                      <a:noFill/>
                    </a:lnR>
                    <a:lnT>
                      <a:noFill/>
                    </a:lnT>
                    <a:lnB>
                      <a:noFill/>
                    </a:lnB>
                  </a:tcPr>
                </a:tc>
                <a:extLst>
                  <a:ext uri="{0D108BD9-81ED-4DB2-BD59-A6C34878D82A}">
                    <a16:rowId xmlns:a16="http://schemas.microsoft.com/office/drawing/2014/main" val="3830599152"/>
                  </a:ext>
                </a:extLst>
              </a:tr>
              <a:tr h="226610">
                <a:tc>
                  <a:txBody>
                    <a:bodyPr/>
                    <a:lstStyle/>
                    <a:p>
                      <a:pPr algn="l" rtl="0" fontAlgn="b"/>
                      <a:r>
                        <a:rPr lang="en-US" sz="1200" b="0" i="0" u="none" strike="noStrike">
                          <a:solidFill>
                            <a:srgbClr val="000000"/>
                          </a:solidFill>
                          <a:effectLst/>
                          <a:latin typeface="Arial" panose="020B0604020202020204" pitchFamily="34" charset="0"/>
                        </a:rPr>
                        <a:t>3.40 - IEEE CB Acct Interest</a:t>
                      </a:r>
                    </a:p>
                  </a:txBody>
                  <a:tcPr marL="6073" marR="6073" marT="6073"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$1,640.57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$1,640.57 </a:t>
                      </a:r>
                    </a:p>
                  </a:txBody>
                  <a:tcPr marL="6073" marR="6073" marT="6073" marB="0" anchor="ctr">
                    <a:lnL>
                      <a:noFill/>
                    </a:lnL>
                    <a:lnR>
                      <a:noFill/>
                    </a:lnR>
                    <a:lnT>
                      <a:noFill/>
                    </a:lnT>
                    <a:lnB>
                      <a:noFill/>
                    </a:lnB>
                  </a:tcPr>
                </a:tc>
                <a:extLst>
                  <a:ext uri="{0D108BD9-81ED-4DB2-BD59-A6C34878D82A}">
                    <a16:rowId xmlns:a16="http://schemas.microsoft.com/office/drawing/2014/main" val="2769917166"/>
                  </a:ext>
                </a:extLst>
              </a:tr>
              <a:tr h="226610">
                <a:tc>
                  <a:txBody>
                    <a:bodyPr/>
                    <a:lstStyle/>
                    <a:p>
                      <a:pPr algn="l" rtl="0" fontAlgn="b"/>
                      <a:r>
                        <a:rPr lang="en-US" sz="1200" b="0" i="0" u="none" strike="noStrike">
                          <a:solidFill>
                            <a:srgbClr val="000000"/>
                          </a:solidFill>
                          <a:effectLst/>
                          <a:latin typeface="Arial" panose="020B0604020202020204" pitchFamily="34" charset="0"/>
                        </a:rPr>
                        <a:t>3.70 - Other Receipts</a:t>
                      </a:r>
                    </a:p>
                  </a:txBody>
                  <a:tcPr marL="6073" marR="6073" marT="6073"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200" b="0" i="0" u="none" strike="noStrike" dirty="0">
                          <a:solidFill>
                            <a:srgbClr val="000000"/>
                          </a:solidFill>
                          <a:effectLst/>
                          <a:latin typeface="Arial" panose="020B0604020202020204" pitchFamily="34" charset="0"/>
                        </a:rPr>
                        <a:t>$0.00 </a:t>
                      </a:r>
                    </a:p>
                  </a:txBody>
                  <a:tcPr marL="6073" marR="6073" marT="6073"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200" b="0" i="0" u="none" strike="noStrike">
                          <a:solidFill>
                            <a:srgbClr val="000000"/>
                          </a:solidFill>
                          <a:effectLst/>
                          <a:latin typeface="Arial" panose="020B0604020202020204" pitchFamily="34" charset="0"/>
                        </a:rPr>
                        <a:t>$1.00 </a:t>
                      </a:r>
                    </a:p>
                  </a:txBody>
                  <a:tcPr marL="6073" marR="6073" marT="6073"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6073" marR="6073" marT="6073"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6073" marR="6073" marT="6073"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200" b="0" i="0" u="none" strike="noStrike">
                          <a:solidFill>
                            <a:srgbClr val="000000"/>
                          </a:solidFill>
                          <a:effectLst/>
                          <a:latin typeface="Arial" panose="020B0604020202020204" pitchFamily="34" charset="0"/>
                        </a:rPr>
                        <a:t>$1.00 </a:t>
                      </a:r>
                    </a:p>
                  </a:txBody>
                  <a:tcPr marL="6073" marR="6073" marT="6073"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983617394"/>
                  </a:ext>
                </a:extLst>
              </a:tr>
              <a:tr h="226610">
                <a:tc>
                  <a:txBody>
                    <a:bodyPr/>
                    <a:lstStyle/>
                    <a:p>
                      <a:pPr algn="l" rtl="0" fontAlgn="b"/>
                      <a:r>
                        <a:rPr lang="en-US" sz="1200" b="1" i="0" u="none" strike="noStrike">
                          <a:solidFill>
                            <a:srgbClr val="000000"/>
                          </a:solidFill>
                          <a:effectLst/>
                          <a:latin typeface="Arial" panose="020B0604020202020204" pitchFamily="34" charset="0"/>
                        </a:rPr>
                        <a:t>Total - Income</a:t>
                      </a:r>
                    </a:p>
                  </a:txBody>
                  <a:tcPr marL="6073" marR="6073" marT="6073"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$1,640.57 </a:t>
                      </a:r>
                    </a:p>
                  </a:txBody>
                  <a:tcPr marL="6073" marR="6073" marT="607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$387,071.12 </a:t>
                      </a:r>
                    </a:p>
                  </a:txBody>
                  <a:tcPr marL="6073" marR="6073" marT="607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$268,278.32 </a:t>
                      </a:r>
                    </a:p>
                  </a:txBody>
                  <a:tcPr marL="6073" marR="6073" marT="607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$264,450.00 </a:t>
                      </a:r>
                    </a:p>
                  </a:txBody>
                  <a:tcPr marL="6073" marR="6073" marT="607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$921,440.01 </a:t>
                      </a:r>
                    </a:p>
                  </a:txBody>
                  <a:tcPr marL="6073" marR="6073" marT="607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1458516784"/>
                  </a:ext>
                </a:extLst>
              </a:tr>
              <a:tr h="280565">
                <a:tc>
                  <a:txBody>
                    <a:bodyPr/>
                    <a:lstStyle/>
                    <a:p>
                      <a:pPr algn="l" rtl="0" fontAlgn="b"/>
                      <a:r>
                        <a:rPr lang="en-US" sz="1200" b="1" i="0" u="none" strike="noStrike" dirty="0">
                          <a:solidFill>
                            <a:srgbClr val="000000"/>
                          </a:solidFill>
                          <a:effectLst/>
                          <a:latin typeface="Arial" panose="020B0604020202020204" pitchFamily="34" charset="0"/>
                        </a:rPr>
                        <a:t>Expense</a:t>
                      </a:r>
                    </a:p>
                  </a:txBody>
                  <a:tcPr marL="6073" marR="6073" marT="6073" marB="0" anchor="b">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0" i="0" u="none" strike="noStrike">
                          <a:solidFill>
                            <a:srgbClr val="000000"/>
                          </a:solidFill>
                          <a:effectLst/>
                          <a:latin typeface="Arial" panose="020B0604020202020204" pitchFamily="34" charset="0"/>
                        </a:rPr>
                        <a:t> </a:t>
                      </a:r>
                    </a:p>
                  </a:txBody>
                  <a:tcPr marL="6073" marR="6073" marT="6073"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0" i="0" u="none" strike="noStrike">
                          <a:solidFill>
                            <a:srgbClr val="000000"/>
                          </a:solidFill>
                          <a:effectLst/>
                          <a:latin typeface="Arial" panose="020B0604020202020204" pitchFamily="34" charset="0"/>
                        </a:rPr>
                        <a:t> </a:t>
                      </a:r>
                    </a:p>
                  </a:txBody>
                  <a:tcPr marL="6073" marR="6073" marT="6073"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0" i="0" u="none" strike="noStrike">
                          <a:solidFill>
                            <a:srgbClr val="000000"/>
                          </a:solidFill>
                          <a:effectLst/>
                          <a:latin typeface="Arial" panose="020B0604020202020204" pitchFamily="34" charset="0"/>
                        </a:rPr>
                        <a:t> </a:t>
                      </a:r>
                    </a:p>
                  </a:txBody>
                  <a:tcPr marL="6073" marR="6073" marT="6073"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0" i="0" u="none" strike="noStrike">
                          <a:solidFill>
                            <a:srgbClr val="000000"/>
                          </a:solidFill>
                          <a:effectLst/>
                          <a:latin typeface="Arial" panose="020B0604020202020204" pitchFamily="34" charset="0"/>
                        </a:rPr>
                        <a:t> </a:t>
                      </a:r>
                    </a:p>
                  </a:txBody>
                  <a:tcPr marL="6073" marR="6073" marT="6073"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0" i="0" u="none" strike="noStrike">
                          <a:solidFill>
                            <a:srgbClr val="000000"/>
                          </a:solidFill>
                          <a:effectLst/>
                          <a:latin typeface="Arial" panose="020B0604020202020204" pitchFamily="34" charset="0"/>
                        </a:rPr>
                        <a:t> </a:t>
                      </a:r>
                    </a:p>
                  </a:txBody>
                  <a:tcPr marL="6073" marR="6073" marT="6073" marB="0" anchor="ctr">
                    <a:lnL>
                      <a:noFill/>
                    </a:lnL>
                    <a:lnR>
                      <a:noFill/>
                    </a:lnR>
                    <a:lnT w="6350" cap="flat" cmpd="sng" algn="ctr">
                      <a:solidFill>
                        <a:srgbClr val="969696"/>
                      </a:solidFill>
                      <a:prstDash val="dot"/>
                      <a:round/>
                      <a:headEnd type="none" w="med" len="med"/>
                      <a:tailEnd type="none" w="med" len="med"/>
                    </a:lnT>
                    <a:lnB>
                      <a:noFill/>
                    </a:lnB>
                  </a:tcPr>
                </a:tc>
                <a:extLst>
                  <a:ext uri="{0D108BD9-81ED-4DB2-BD59-A6C34878D82A}">
                    <a16:rowId xmlns:a16="http://schemas.microsoft.com/office/drawing/2014/main" val="1714633664"/>
                  </a:ext>
                </a:extLst>
              </a:tr>
              <a:tr h="443735">
                <a:tc>
                  <a:txBody>
                    <a:bodyPr/>
                    <a:lstStyle/>
                    <a:p>
                      <a:pPr algn="l" rtl="0" fontAlgn="b"/>
                      <a:r>
                        <a:rPr lang="en-US" sz="1200" b="0" i="0" u="none" strike="noStrike" dirty="0">
                          <a:solidFill>
                            <a:srgbClr val="000000"/>
                          </a:solidFill>
                          <a:effectLst/>
                          <a:latin typeface="Arial" panose="020B0604020202020204" pitchFamily="34" charset="0"/>
                        </a:rPr>
                        <a:t>4.10 - Meetings &amp; Social Events Expense</a:t>
                      </a:r>
                    </a:p>
                  </a:txBody>
                  <a:tcPr marL="6073" marR="6073" marT="6073" marB="0" anchor="b">
                    <a:lnL>
                      <a:noFill/>
                    </a:lnL>
                    <a:lnR>
                      <a:noFill/>
                    </a:lnR>
                    <a:lnT>
                      <a:noFill/>
                    </a:lnT>
                    <a:lnB>
                      <a:noFill/>
                    </a:lnB>
                  </a:tcPr>
                </a:tc>
                <a:tc>
                  <a:txBody>
                    <a:bodyPr/>
                    <a:lstStyle/>
                    <a:p>
                      <a:pPr algn="r" rtl="0" fontAlgn="ctr"/>
                      <a:r>
                        <a:rPr lang="en-US" sz="1200" b="0" i="0" u="none" strike="noStrike" dirty="0">
                          <a:solidFill>
                            <a:srgbClr val="000000"/>
                          </a:solidFill>
                          <a:effectLst/>
                          <a:latin typeface="Arial" panose="020B0604020202020204" pitchFamily="34" charset="0"/>
                        </a:rPr>
                        <a:t>$0.00 </a:t>
                      </a:r>
                    </a:p>
                  </a:txBody>
                  <a:tcPr marL="6073" marR="6073" marT="6073" marB="0" anchor="ctr">
                    <a:lnL>
                      <a:noFill/>
                    </a:lnL>
                    <a:lnR>
                      <a:noFill/>
                    </a:lnR>
                    <a:lnT>
                      <a:noFill/>
                    </a:lnT>
                    <a:lnB>
                      <a:noFill/>
                    </a:lnB>
                  </a:tcPr>
                </a:tc>
                <a:tc>
                  <a:txBody>
                    <a:bodyPr/>
                    <a:lstStyle/>
                    <a:p>
                      <a:pPr algn="r" rtl="0" fontAlgn="ctr"/>
                      <a:r>
                        <a:rPr lang="en-US" sz="1200" b="0" i="0" u="none" strike="noStrike" dirty="0">
                          <a:solidFill>
                            <a:srgbClr val="000000"/>
                          </a:solidFill>
                          <a:effectLst/>
                          <a:latin typeface="Arial" panose="020B0604020202020204" pitchFamily="34" charset="0"/>
                        </a:rPr>
                        <a:t>$99,214.06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$99,214.06 </a:t>
                      </a:r>
                    </a:p>
                  </a:txBody>
                  <a:tcPr marL="6073" marR="6073" marT="6073" marB="0" anchor="ctr">
                    <a:lnL>
                      <a:noFill/>
                    </a:lnL>
                    <a:lnR>
                      <a:noFill/>
                    </a:lnR>
                    <a:lnT>
                      <a:noFill/>
                    </a:lnT>
                    <a:lnB>
                      <a:noFill/>
                    </a:lnB>
                  </a:tcPr>
                </a:tc>
                <a:extLst>
                  <a:ext uri="{0D108BD9-81ED-4DB2-BD59-A6C34878D82A}">
                    <a16:rowId xmlns:a16="http://schemas.microsoft.com/office/drawing/2014/main" val="2742079485"/>
                  </a:ext>
                </a:extLst>
              </a:tr>
              <a:tr h="226610">
                <a:tc>
                  <a:txBody>
                    <a:bodyPr/>
                    <a:lstStyle/>
                    <a:p>
                      <a:pPr algn="l" rtl="0" fontAlgn="b"/>
                      <a:r>
                        <a:rPr lang="en-US" sz="1200" b="0" i="0" u="none" strike="noStrike" dirty="0">
                          <a:solidFill>
                            <a:srgbClr val="000000"/>
                          </a:solidFill>
                          <a:effectLst/>
                          <a:latin typeface="Arial" panose="020B0604020202020204" pitchFamily="34" charset="0"/>
                        </a:rPr>
                        <a:t>4.110 - Site Survey</a:t>
                      </a:r>
                    </a:p>
                  </a:txBody>
                  <a:tcPr marL="6073" marR="6073" marT="6073"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$416.38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$416.38 </a:t>
                      </a:r>
                    </a:p>
                  </a:txBody>
                  <a:tcPr marL="6073" marR="6073" marT="6073" marB="0" anchor="ctr">
                    <a:lnL>
                      <a:noFill/>
                    </a:lnL>
                    <a:lnR>
                      <a:noFill/>
                    </a:lnR>
                    <a:lnT>
                      <a:noFill/>
                    </a:lnT>
                    <a:lnB>
                      <a:noFill/>
                    </a:lnB>
                  </a:tcPr>
                </a:tc>
                <a:extLst>
                  <a:ext uri="{0D108BD9-81ED-4DB2-BD59-A6C34878D82A}">
                    <a16:rowId xmlns:a16="http://schemas.microsoft.com/office/drawing/2014/main" val="167010166"/>
                  </a:ext>
                </a:extLst>
              </a:tr>
              <a:tr h="226610">
                <a:tc>
                  <a:txBody>
                    <a:bodyPr/>
                    <a:lstStyle/>
                    <a:p>
                      <a:pPr algn="l" rtl="0" fontAlgn="b"/>
                      <a:r>
                        <a:rPr lang="en-US" sz="1200" b="0" i="0" u="none" strike="noStrike">
                          <a:solidFill>
                            <a:srgbClr val="000000"/>
                          </a:solidFill>
                          <a:effectLst/>
                          <a:latin typeface="Arial" panose="020B0604020202020204" pitchFamily="34" charset="0"/>
                        </a:rPr>
                        <a:t>4.113 - Venue</a:t>
                      </a:r>
                    </a:p>
                  </a:txBody>
                  <a:tcPr marL="6073" marR="6073" marT="6073"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6073" marR="6073" marT="6073" marB="0" anchor="ctr">
                    <a:lnL>
                      <a:noFill/>
                    </a:lnL>
                    <a:lnR>
                      <a:noFill/>
                    </a:lnR>
                    <a:lnT>
                      <a:noFill/>
                    </a:lnT>
                    <a:lnB>
                      <a:noFill/>
                    </a:lnB>
                  </a:tcPr>
                </a:tc>
                <a:tc>
                  <a:txBody>
                    <a:bodyPr/>
                    <a:lstStyle/>
                    <a:p>
                      <a:pPr algn="r" rtl="0" fontAlgn="ctr"/>
                      <a:r>
                        <a:rPr lang="en-US" sz="1200" b="0" i="0" u="none" strike="noStrike" dirty="0">
                          <a:solidFill>
                            <a:srgbClr val="000000"/>
                          </a:solidFill>
                          <a:effectLst/>
                          <a:latin typeface="Arial" panose="020B0604020202020204" pitchFamily="34" charset="0"/>
                        </a:rPr>
                        <a:t>$17,958.96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$19,850.88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$59,497.00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$97,306.84 </a:t>
                      </a:r>
                    </a:p>
                  </a:txBody>
                  <a:tcPr marL="6073" marR="6073" marT="6073" marB="0" anchor="ctr">
                    <a:lnL>
                      <a:noFill/>
                    </a:lnL>
                    <a:lnR>
                      <a:noFill/>
                    </a:lnR>
                    <a:lnT>
                      <a:noFill/>
                    </a:lnT>
                    <a:lnB>
                      <a:noFill/>
                    </a:lnB>
                  </a:tcPr>
                </a:tc>
                <a:extLst>
                  <a:ext uri="{0D108BD9-81ED-4DB2-BD59-A6C34878D82A}">
                    <a16:rowId xmlns:a16="http://schemas.microsoft.com/office/drawing/2014/main" val="281666294"/>
                  </a:ext>
                </a:extLst>
              </a:tr>
              <a:tr h="226610">
                <a:tc>
                  <a:txBody>
                    <a:bodyPr/>
                    <a:lstStyle/>
                    <a:p>
                      <a:pPr algn="l" rtl="0" fontAlgn="b"/>
                      <a:r>
                        <a:rPr lang="en-US" sz="1200" b="0" i="0" u="none" strike="noStrike">
                          <a:solidFill>
                            <a:srgbClr val="000000"/>
                          </a:solidFill>
                          <a:effectLst/>
                          <a:latin typeface="Arial" panose="020B0604020202020204" pitchFamily="34" charset="0"/>
                        </a:rPr>
                        <a:t>4.12 - Financial Fees</a:t>
                      </a:r>
                    </a:p>
                  </a:txBody>
                  <a:tcPr marL="6073" marR="6073" marT="6073"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$11,601.61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$8,825.17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$18,423.00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$38,849.78 </a:t>
                      </a:r>
                    </a:p>
                  </a:txBody>
                  <a:tcPr marL="6073" marR="6073" marT="6073" marB="0" anchor="ctr">
                    <a:lnL>
                      <a:noFill/>
                    </a:lnL>
                    <a:lnR>
                      <a:noFill/>
                    </a:lnR>
                    <a:lnT>
                      <a:noFill/>
                    </a:lnT>
                    <a:lnB>
                      <a:noFill/>
                    </a:lnB>
                  </a:tcPr>
                </a:tc>
                <a:extLst>
                  <a:ext uri="{0D108BD9-81ED-4DB2-BD59-A6C34878D82A}">
                    <a16:rowId xmlns:a16="http://schemas.microsoft.com/office/drawing/2014/main" val="1013765849"/>
                  </a:ext>
                </a:extLst>
              </a:tr>
              <a:tr h="226610">
                <a:tc>
                  <a:txBody>
                    <a:bodyPr/>
                    <a:lstStyle/>
                    <a:p>
                      <a:pPr algn="l" rtl="0" fontAlgn="b"/>
                      <a:r>
                        <a:rPr lang="en-US" sz="1200" b="0" i="0" u="none" strike="noStrike" dirty="0">
                          <a:solidFill>
                            <a:srgbClr val="000000"/>
                          </a:solidFill>
                          <a:effectLst/>
                          <a:latin typeface="Arial" panose="020B0604020202020204" pitchFamily="34" charset="0"/>
                        </a:rPr>
                        <a:t>4.13 - Meeting  Planner</a:t>
                      </a:r>
                    </a:p>
                  </a:txBody>
                  <a:tcPr marL="6073" marR="6073" marT="6073"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$78,555.59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$47,118.14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$43,853.00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$169,526.73 </a:t>
                      </a:r>
                    </a:p>
                  </a:txBody>
                  <a:tcPr marL="6073" marR="6073" marT="6073" marB="0" anchor="ctr">
                    <a:lnL>
                      <a:noFill/>
                    </a:lnL>
                    <a:lnR>
                      <a:noFill/>
                    </a:lnR>
                    <a:lnT>
                      <a:noFill/>
                    </a:lnT>
                    <a:lnB>
                      <a:noFill/>
                    </a:lnB>
                  </a:tcPr>
                </a:tc>
                <a:extLst>
                  <a:ext uri="{0D108BD9-81ED-4DB2-BD59-A6C34878D82A}">
                    <a16:rowId xmlns:a16="http://schemas.microsoft.com/office/drawing/2014/main" val="337497635"/>
                  </a:ext>
                </a:extLst>
              </a:tr>
              <a:tr h="226610">
                <a:tc>
                  <a:txBody>
                    <a:bodyPr/>
                    <a:lstStyle/>
                    <a:p>
                      <a:pPr algn="l" rtl="0" fontAlgn="b"/>
                      <a:r>
                        <a:rPr lang="en-US" sz="1200" b="0" i="0" u="none" strike="noStrike">
                          <a:solidFill>
                            <a:srgbClr val="000000"/>
                          </a:solidFill>
                          <a:effectLst/>
                          <a:latin typeface="Arial" panose="020B0604020202020204" pitchFamily="34" charset="0"/>
                        </a:rPr>
                        <a:t>4.14 - Food &amp; Beverage</a:t>
                      </a:r>
                    </a:p>
                  </a:txBody>
                  <a:tcPr marL="6073" marR="6073" marT="6073"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$87,189.96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$101,535.76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$67,757.00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$256,482.72 </a:t>
                      </a:r>
                    </a:p>
                  </a:txBody>
                  <a:tcPr marL="6073" marR="6073" marT="6073" marB="0" anchor="ctr">
                    <a:lnL>
                      <a:noFill/>
                    </a:lnL>
                    <a:lnR>
                      <a:noFill/>
                    </a:lnR>
                    <a:lnT>
                      <a:noFill/>
                    </a:lnT>
                    <a:lnB>
                      <a:noFill/>
                    </a:lnB>
                  </a:tcPr>
                </a:tc>
                <a:extLst>
                  <a:ext uri="{0D108BD9-81ED-4DB2-BD59-A6C34878D82A}">
                    <a16:rowId xmlns:a16="http://schemas.microsoft.com/office/drawing/2014/main" val="541582414"/>
                  </a:ext>
                </a:extLst>
              </a:tr>
              <a:tr h="226610">
                <a:tc>
                  <a:txBody>
                    <a:bodyPr/>
                    <a:lstStyle/>
                    <a:p>
                      <a:pPr algn="l" rtl="0" fontAlgn="b"/>
                      <a:r>
                        <a:rPr lang="en-US" sz="1200" b="0" i="0" u="none" strike="noStrike">
                          <a:solidFill>
                            <a:srgbClr val="000000"/>
                          </a:solidFill>
                          <a:effectLst/>
                          <a:latin typeface="Arial" panose="020B0604020202020204" pitchFamily="34" charset="0"/>
                        </a:rPr>
                        <a:t>4.15 - Network Services</a:t>
                      </a:r>
                    </a:p>
                  </a:txBody>
                  <a:tcPr marL="6073" marR="6073" marT="6073"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$78,640.89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$40,776.81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$35,806.62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$155,224.32 </a:t>
                      </a:r>
                    </a:p>
                  </a:txBody>
                  <a:tcPr marL="6073" marR="6073" marT="6073" marB="0" anchor="ctr">
                    <a:lnL>
                      <a:noFill/>
                    </a:lnL>
                    <a:lnR>
                      <a:noFill/>
                    </a:lnR>
                    <a:lnT>
                      <a:noFill/>
                    </a:lnT>
                    <a:lnB>
                      <a:noFill/>
                    </a:lnB>
                  </a:tcPr>
                </a:tc>
                <a:extLst>
                  <a:ext uri="{0D108BD9-81ED-4DB2-BD59-A6C34878D82A}">
                    <a16:rowId xmlns:a16="http://schemas.microsoft.com/office/drawing/2014/main" val="1869544507"/>
                  </a:ext>
                </a:extLst>
              </a:tr>
              <a:tr h="226610">
                <a:tc>
                  <a:txBody>
                    <a:bodyPr/>
                    <a:lstStyle/>
                    <a:p>
                      <a:pPr algn="l" rtl="0" fontAlgn="b"/>
                      <a:r>
                        <a:rPr lang="en-US" sz="1200" b="0" i="0" u="none" strike="noStrike">
                          <a:solidFill>
                            <a:srgbClr val="000000"/>
                          </a:solidFill>
                          <a:effectLst/>
                          <a:latin typeface="Arial" panose="020B0604020202020204" pitchFamily="34" charset="0"/>
                        </a:rPr>
                        <a:t>4.16 - Social</a:t>
                      </a:r>
                    </a:p>
                  </a:txBody>
                  <a:tcPr marL="6073" marR="6073" marT="6073"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($636.40)</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$24,090.47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$31,204.00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$54,658.07 </a:t>
                      </a:r>
                    </a:p>
                  </a:txBody>
                  <a:tcPr marL="6073" marR="6073" marT="6073" marB="0" anchor="ctr">
                    <a:lnL>
                      <a:noFill/>
                    </a:lnL>
                    <a:lnR>
                      <a:noFill/>
                    </a:lnR>
                    <a:lnT>
                      <a:noFill/>
                    </a:lnT>
                    <a:lnB>
                      <a:noFill/>
                    </a:lnB>
                  </a:tcPr>
                </a:tc>
                <a:extLst>
                  <a:ext uri="{0D108BD9-81ED-4DB2-BD59-A6C34878D82A}">
                    <a16:rowId xmlns:a16="http://schemas.microsoft.com/office/drawing/2014/main" val="2863507536"/>
                  </a:ext>
                </a:extLst>
              </a:tr>
              <a:tr h="226610">
                <a:tc>
                  <a:txBody>
                    <a:bodyPr/>
                    <a:lstStyle/>
                    <a:p>
                      <a:pPr algn="l" rtl="0" fontAlgn="b"/>
                      <a:r>
                        <a:rPr lang="en-US" sz="1200" b="0" i="0" u="none" strike="noStrike">
                          <a:solidFill>
                            <a:srgbClr val="000000"/>
                          </a:solidFill>
                          <a:effectLst/>
                          <a:latin typeface="Arial" panose="020B0604020202020204" pitchFamily="34" charset="0"/>
                        </a:rPr>
                        <a:t>4.17 - Shipping</a:t>
                      </a:r>
                    </a:p>
                  </a:txBody>
                  <a:tcPr marL="6073" marR="6073" marT="6073"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$13.46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$5,793.01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$6,923.06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$7,803.13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$20,532.66 </a:t>
                      </a:r>
                    </a:p>
                  </a:txBody>
                  <a:tcPr marL="6073" marR="6073" marT="6073" marB="0" anchor="ctr">
                    <a:lnL>
                      <a:noFill/>
                    </a:lnL>
                    <a:lnR>
                      <a:noFill/>
                    </a:lnR>
                    <a:lnT>
                      <a:noFill/>
                    </a:lnT>
                    <a:lnB>
                      <a:noFill/>
                    </a:lnB>
                  </a:tcPr>
                </a:tc>
                <a:extLst>
                  <a:ext uri="{0D108BD9-81ED-4DB2-BD59-A6C34878D82A}">
                    <a16:rowId xmlns:a16="http://schemas.microsoft.com/office/drawing/2014/main" val="731877893"/>
                  </a:ext>
                </a:extLst>
              </a:tr>
              <a:tr h="226610">
                <a:tc>
                  <a:txBody>
                    <a:bodyPr/>
                    <a:lstStyle/>
                    <a:p>
                      <a:pPr algn="l" rtl="0" fontAlgn="b"/>
                      <a:r>
                        <a:rPr lang="en-US" sz="1200" b="0" i="0" u="none" strike="noStrike">
                          <a:solidFill>
                            <a:srgbClr val="000000"/>
                          </a:solidFill>
                          <a:effectLst/>
                          <a:latin typeface="Arial" panose="020B0604020202020204" pitchFamily="34" charset="0"/>
                        </a:rPr>
                        <a:t>4.18 - Misc Expense</a:t>
                      </a:r>
                    </a:p>
                  </a:txBody>
                  <a:tcPr marL="6073" marR="6073" marT="6073"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6073" marR="6073" marT="6073"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200" b="0" i="0" u="none" strike="noStrike">
                          <a:solidFill>
                            <a:srgbClr val="000000"/>
                          </a:solidFill>
                          <a:effectLst/>
                          <a:latin typeface="Arial" panose="020B0604020202020204" pitchFamily="34" charset="0"/>
                        </a:rPr>
                        <a:t>$8,337.06 </a:t>
                      </a:r>
                    </a:p>
                  </a:txBody>
                  <a:tcPr marL="6073" marR="6073" marT="6073"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200" b="0" i="0" u="none" strike="noStrike">
                          <a:solidFill>
                            <a:srgbClr val="000000"/>
                          </a:solidFill>
                          <a:effectLst/>
                          <a:latin typeface="Arial" panose="020B0604020202020204" pitchFamily="34" charset="0"/>
                        </a:rPr>
                        <a:t>$4,905.46 </a:t>
                      </a:r>
                    </a:p>
                  </a:txBody>
                  <a:tcPr marL="6073" marR="6073" marT="6073"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200" b="0" i="0" u="none" strike="noStrike">
                          <a:solidFill>
                            <a:srgbClr val="000000"/>
                          </a:solidFill>
                          <a:effectLst/>
                          <a:latin typeface="Arial" panose="020B0604020202020204" pitchFamily="34" charset="0"/>
                        </a:rPr>
                        <a:t>$7,980.50 </a:t>
                      </a:r>
                    </a:p>
                  </a:txBody>
                  <a:tcPr marL="6073" marR="6073" marT="6073"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200" b="0" i="0" u="none" strike="noStrike">
                          <a:solidFill>
                            <a:srgbClr val="000000"/>
                          </a:solidFill>
                          <a:effectLst/>
                          <a:latin typeface="Arial" panose="020B0604020202020204" pitchFamily="34" charset="0"/>
                        </a:rPr>
                        <a:t>$21,223.02 </a:t>
                      </a:r>
                    </a:p>
                  </a:txBody>
                  <a:tcPr marL="6073" marR="6073" marT="6073"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469165115"/>
                  </a:ext>
                </a:extLst>
              </a:tr>
              <a:tr h="226610">
                <a:tc>
                  <a:txBody>
                    <a:bodyPr/>
                    <a:lstStyle/>
                    <a:p>
                      <a:pPr algn="l" rtl="0" fontAlgn="b"/>
                      <a:r>
                        <a:rPr lang="en-US" sz="1200" b="1" i="0" u="none" strike="noStrike">
                          <a:solidFill>
                            <a:srgbClr val="000000"/>
                          </a:solidFill>
                          <a:effectLst/>
                          <a:latin typeface="Arial" panose="020B0604020202020204" pitchFamily="34" charset="0"/>
                        </a:rPr>
                        <a:t>Total - Expense</a:t>
                      </a:r>
                    </a:p>
                  </a:txBody>
                  <a:tcPr marL="6073" marR="6073" marT="6073"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$13.46 </a:t>
                      </a:r>
                    </a:p>
                  </a:txBody>
                  <a:tcPr marL="6073" marR="6073" marT="607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$387,071.12 </a:t>
                      </a:r>
                    </a:p>
                  </a:txBody>
                  <a:tcPr marL="6073" marR="6073" marT="607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$254,025.75 </a:t>
                      </a:r>
                    </a:p>
                  </a:txBody>
                  <a:tcPr marL="6073" marR="6073" marT="607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$272,324.25 </a:t>
                      </a:r>
                    </a:p>
                  </a:txBody>
                  <a:tcPr marL="6073" marR="6073" marT="607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$913,434.58 </a:t>
                      </a:r>
                    </a:p>
                  </a:txBody>
                  <a:tcPr marL="6073" marR="6073" marT="607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2007237621"/>
                  </a:ext>
                </a:extLst>
              </a:tr>
              <a:tr h="226610">
                <a:tc>
                  <a:txBody>
                    <a:bodyPr/>
                    <a:lstStyle/>
                    <a:p>
                      <a:pPr algn="l" rtl="0" fontAlgn="ctr"/>
                      <a:r>
                        <a:rPr lang="en-US" sz="1200" b="1" i="0" u="none" strike="noStrike">
                          <a:solidFill>
                            <a:srgbClr val="000000"/>
                          </a:solidFill>
                          <a:effectLst/>
                          <a:latin typeface="Arial" panose="020B0604020202020204" pitchFamily="34" charset="0"/>
                        </a:rPr>
                        <a:t>Net Ordinary Income</a:t>
                      </a:r>
                    </a:p>
                  </a:txBody>
                  <a:tcPr marL="6073" marR="6073" marT="6073"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dirty="0">
                          <a:solidFill>
                            <a:srgbClr val="000000"/>
                          </a:solidFill>
                          <a:effectLst/>
                          <a:latin typeface="Arial" panose="020B0604020202020204" pitchFamily="34" charset="0"/>
                        </a:rPr>
                        <a:t>$1,627.11 </a:t>
                      </a:r>
                    </a:p>
                  </a:txBody>
                  <a:tcPr marL="6073" marR="6073" marT="6073"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$0.00 </a:t>
                      </a:r>
                    </a:p>
                  </a:txBody>
                  <a:tcPr marL="6073" marR="6073" marT="6073"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$14,252.57 </a:t>
                      </a:r>
                    </a:p>
                  </a:txBody>
                  <a:tcPr marL="6073" marR="6073" marT="6073"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($7,874.25)</a:t>
                      </a:r>
                    </a:p>
                  </a:txBody>
                  <a:tcPr marL="6073" marR="6073" marT="6073"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dirty="0">
                          <a:solidFill>
                            <a:srgbClr val="000000"/>
                          </a:solidFill>
                          <a:effectLst/>
                          <a:latin typeface="Arial" panose="020B0604020202020204" pitchFamily="34" charset="0"/>
                        </a:rPr>
                        <a:t>$8,005.43 </a:t>
                      </a:r>
                    </a:p>
                  </a:txBody>
                  <a:tcPr marL="6073" marR="6073" marT="6073"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678258603"/>
                  </a:ext>
                </a:extLst>
              </a:tr>
            </a:tbl>
          </a:graphicData>
        </a:graphic>
      </p:graphicFrame>
      <p:sp>
        <p:nvSpPr>
          <p:cNvPr id="7" name="TextBox 6">
            <a:extLst>
              <a:ext uri="{FF2B5EF4-FFF2-40B4-BE49-F238E27FC236}">
                <a16:creationId xmlns:a16="http://schemas.microsoft.com/office/drawing/2014/main" id="{75F78941-6E88-4465-A26E-47D436A32EBE}"/>
              </a:ext>
            </a:extLst>
          </p:cNvPr>
          <p:cNvSpPr txBox="1"/>
          <p:nvPr/>
        </p:nvSpPr>
        <p:spPr>
          <a:xfrm>
            <a:off x="2553447" y="591058"/>
            <a:ext cx="4648994" cy="461665"/>
          </a:xfrm>
          <a:prstGeom prst="rect">
            <a:avLst/>
          </a:prstGeom>
          <a:noFill/>
        </p:spPr>
        <p:txBody>
          <a:bodyPr wrap="square" rtlCol="0">
            <a:spAutoFit/>
          </a:bodyPr>
          <a:lstStyle/>
          <a:p>
            <a:pPr algn="ctr"/>
            <a:r>
              <a:rPr lang="en-US" dirty="0">
                <a:solidFill>
                  <a:schemeClr val="tx1"/>
                </a:solidFill>
              </a:rPr>
              <a:t>2016 Meeting Income Statement</a:t>
            </a:r>
          </a:p>
        </p:txBody>
      </p:sp>
    </p:spTree>
    <p:extLst>
      <p:ext uri="{BB962C8B-B14F-4D97-AF65-F5344CB8AC3E}">
        <p14:creationId xmlns:p14="http://schemas.microsoft.com/office/powerpoint/2010/main" val="170286028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p>
            <a:r>
              <a:rPr lang="en-US"/>
              <a:t>May 2020</a:t>
            </a:r>
            <a:endParaRPr lang="en-GB" dirty="0"/>
          </a:p>
        </p:txBody>
      </p:sp>
      <p:sp>
        <p:nvSpPr>
          <p:cNvPr id="3" name="Footer Placeholder 2"/>
          <p:cNvSpPr>
            <a:spLocks noGrp="1"/>
          </p:cNvSpPr>
          <p:nvPr>
            <p:ph type="ftr" idx="11"/>
          </p:nvPr>
        </p:nvSpPr>
        <p:spPr/>
        <p:txBody>
          <a:bodyPr/>
          <a:lstStyle/>
          <a:p>
            <a:r>
              <a:rPr lang="en-GB"/>
              <a:t>Ben Rolfe (BCA);   Jon Rosdahl (Qualcomm)</a:t>
            </a:r>
            <a:endParaRPr lang="en-GB" dirty="0"/>
          </a:p>
        </p:txBody>
      </p:sp>
      <p:sp>
        <p:nvSpPr>
          <p:cNvPr id="4" name="Slide Number Placeholder 3"/>
          <p:cNvSpPr>
            <a:spLocks noGrp="1"/>
          </p:cNvSpPr>
          <p:nvPr>
            <p:ph type="sldNum" idx="12"/>
          </p:nvPr>
        </p:nvSpPr>
        <p:spPr/>
        <p:txBody>
          <a:bodyPr/>
          <a:lstStyle/>
          <a:p>
            <a:r>
              <a:rPr lang="en-GB"/>
              <a:t>Slide </a:t>
            </a:r>
            <a:fld id="{189D7BFD-E160-402F-BBC8-B5B701941DD4}" type="slidenum">
              <a:rPr lang="en-GB" smtClean="0"/>
              <a:pPr/>
              <a:t>19</a:t>
            </a:fld>
            <a:endParaRPr lang="en-GB"/>
          </a:p>
        </p:txBody>
      </p:sp>
      <p:sp>
        <p:nvSpPr>
          <p:cNvPr id="6" name="TextBox 5"/>
          <p:cNvSpPr txBox="1"/>
          <p:nvPr/>
        </p:nvSpPr>
        <p:spPr>
          <a:xfrm>
            <a:off x="3226594" y="1309264"/>
            <a:ext cx="3143250" cy="323165"/>
          </a:xfrm>
          <a:prstGeom prst="rect">
            <a:avLst/>
          </a:prstGeom>
          <a:noFill/>
        </p:spPr>
        <p:txBody>
          <a:bodyPr wrap="square" rtlCol="0">
            <a:spAutoFit/>
          </a:bodyPr>
          <a:lstStyle/>
          <a:p>
            <a:r>
              <a:rPr lang="en-US" sz="1500" dirty="0">
                <a:solidFill>
                  <a:schemeClr val="tx1"/>
                </a:solidFill>
              </a:rPr>
              <a:t>2015 Meeting Income Report</a:t>
            </a:r>
          </a:p>
        </p:txBody>
      </p:sp>
      <p:graphicFrame>
        <p:nvGraphicFramePr>
          <p:cNvPr id="10" name="Table 9"/>
          <p:cNvGraphicFramePr>
            <a:graphicFrameLocks noGrp="1"/>
          </p:cNvGraphicFramePr>
          <p:nvPr>
            <p:extLst>
              <p:ext uri="{D42A27DB-BD31-4B8C-83A1-F6EECF244321}">
                <p14:modId xmlns:p14="http://schemas.microsoft.com/office/powerpoint/2010/main" val="1979785316"/>
              </p:ext>
            </p:extLst>
          </p:nvPr>
        </p:nvGraphicFramePr>
        <p:xfrm>
          <a:off x="609600" y="990599"/>
          <a:ext cx="7932737" cy="5484808"/>
        </p:xfrm>
        <a:graphic>
          <a:graphicData uri="http://schemas.openxmlformats.org/drawingml/2006/table">
            <a:tbl>
              <a:tblPr/>
              <a:tblGrid>
                <a:gridCol w="1797606">
                  <a:extLst>
                    <a:ext uri="{9D8B030D-6E8A-4147-A177-3AD203B41FA5}">
                      <a16:colId xmlns:a16="http://schemas.microsoft.com/office/drawing/2014/main" val="1017605872"/>
                    </a:ext>
                  </a:extLst>
                </a:gridCol>
                <a:gridCol w="786555">
                  <a:extLst>
                    <a:ext uri="{9D8B030D-6E8A-4147-A177-3AD203B41FA5}">
                      <a16:colId xmlns:a16="http://schemas.microsoft.com/office/drawing/2014/main" val="3915726091"/>
                    </a:ext>
                  </a:extLst>
                </a:gridCol>
                <a:gridCol w="891436">
                  <a:extLst>
                    <a:ext uri="{9D8B030D-6E8A-4147-A177-3AD203B41FA5}">
                      <a16:colId xmlns:a16="http://schemas.microsoft.com/office/drawing/2014/main" val="2370362875"/>
                    </a:ext>
                  </a:extLst>
                </a:gridCol>
                <a:gridCol w="917641">
                  <a:extLst>
                    <a:ext uri="{9D8B030D-6E8A-4147-A177-3AD203B41FA5}">
                      <a16:colId xmlns:a16="http://schemas.microsoft.com/office/drawing/2014/main" val="1128969494"/>
                    </a:ext>
                  </a:extLst>
                </a:gridCol>
                <a:gridCol w="827453">
                  <a:extLst>
                    <a:ext uri="{9D8B030D-6E8A-4147-A177-3AD203B41FA5}">
                      <a16:colId xmlns:a16="http://schemas.microsoft.com/office/drawing/2014/main" val="2622098525"/>
                    </a:ext>
                  </a:extLst>
                </a:gridCol>
                <a:gridCol w="981622">
                  <a:extLst>
                    <a:ext uri="{9D8B030D-6E8A-4147-A177-3AD203B41FA5}">
                      <a16:colId xmlns:a16="http://schemas.microsoft.com/office/drawing/2014/main" val="3169467728"/>
                    </a:ext>
                  </a:extLst>
                </a:gridCol>
                <a:gridCol w="713405">
                  <a:extLst>
                    <a:ext uri="{9D8B030D-6E8A-4147-A177-3AD203B41FA5}">
                      <a16:colId xmlns:a16="http://schemas.microsoft.com/office/drawing/2014/main" val="501320270"/>
                    </a:ext>
                  </a:extLst>
                </a:gridCol>
                <a:gridCol w="1017019">
                  <a:extLst>
                    <a:ext uri="{9D8B030D-6E8A-4147-A177-3AD203B41FA5}">
                      <a16:colId xmlns:a16="http://schemas.microsoft.com/office/drawing/2014/main" val="4232365989"/>
                    </a:ext>
                  </a:extLst>
                </a:gridCol>
              </a:tblGrid>
              <a:tr h="220649">
                <a:tc rowSpan="2">
                  <a:txBody>
                    <a:bodyPr/>
                    <a:lstStyle/>
                    <a:p>
                      <a:pPr algn="l" fontAlgn="b"/>
                      <a:r>
                        <a:rPr lang="en-US" sz="1100" b="0" i="0" u="none" strike="noStrike">
                          <a:solidFill>
                            <a:srgbClr val="000000"/>
                          </a:solidFill>
                          <a:effectLst/>
                          <a:latin typeface="Arial" panose="020B0604020202020204" pitchFamily="34" charset="0"/>
                        </a:rPr>
                        <a:t> </a:t>
                      </a:r>
                    </a:p>
                  </a:txBody>
                  <a:tcPr marL="5371" marR="5371" marT="5371" marB="0" anchor="b">
                    <a:lnL>
                      <a:noFill/>
                    </a:lnL>
                    <a:lnR>
                      <a:noFill/>
                    </a:lnR>
                    <a:lnT>
                      <a:noFill/>
                    </a:lnT>
                    <a:lnB>
                      <a:noFill/>
                    </a:lnB>
                    <a:solidFill>
                      <a:srgbClr val="D0D0D0"/>
                    </a:solidFill>
                  </a:tcPr>
                </a:tc>
                <a:tc>
                  <a:txBody>
                    <a:bodyPr/>
                    <a:lstStyle/>
                    <a:p>
                      <a:pPr algn="r" rtl="0" fontAlgn="b"/>
                      <a:r>
                        <a:rPr lang="en-US" sz="1200" b="1" i="0" u="none" strike="noStrike" dirty="0">
                          <a:solidFill>
                            <a:srgbClr val="000000"/>
                          </a:solidFill>
                          <a:effectLst/>
                          <a:latin typeface="Arial" panose="020B0604020202020204" pitchFamily="34" charset="0"/>
                        </a:rPr>
                        <a:t>2015</a:t>
                      </a:r>
                    </a:p>
                  </a:txBody>
                  <a:tcPr marL="5371" marR="5371" marT="5371" marB="0" anchor="b">
                    <a:lnL>
                      <a:noFill/>
                    </a:lnL>
                    <a:lnR>
                      <a:noFill/>
                    </a:lnR>
                    <a:lnT>
                      <a:noFill/>
                    </a:lnT>
                    <a:lnB>
                      <a:noFill/>
                    </a:lnB>
                    <a:solidFill>
                      <a:srgbClr val="D0D0D0"/>
                    </a:solidFill>
                  </a:tcPr>
                </a:tc>
                <a:tc>
                  <a:txBody>
                    <a:bodyPr/>
                    <a:lstStyle/>
                    <a:p>
                      <a:pPr algn="r" rtl="0" fontAlgn="b"/>
                      <a:r>
                        <a:rPr lang="en-US" sz="1200" b="1" i="0" u="none" strike="noStrike" dirty="0">
                          <a:solidFill>
                            <a:srgbClr val="000000"/>
                          </a:solidFill>
                          <a:effectLst/>
                          <a:latin typeface="Arial" panose="020B0604020202020204" pitchFamily="34" charset="0"/>
                        </a:rPr>
                        <a:t>2015-01</a:t>
                      </a:r>
                    </a:p>
                  </a:txBody>
                  <a:tcPr marL="5371" marR="5371" marT="5371"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2015-05</a:t>
                      </a:r>
                    </a:p>
                  </a:txBody>
                  <a:tcPr marL="5371" marR="5371" marT="5371"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2015-07 </a:t>
                      </a:r>
                    </a:p>
                  </a:txBody>
                  <a:tcPr marL="5371" marR="5371" marT="5371"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2015-09</a:t>
                      </a:r>
                    </a:p>
                  </a:txBody>
                  <a:tcPr marL="5371" marR="5371" marT="5371"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2015-11</a:t>
                      </a:r>
                    </a:p>
                  </a:txBody>
                  <a:tcPr marL="5371" marR="5371" marT="5371" marB="0" anchor="b">
                    <a:lnL>
                      <a:noFill/>
                    </a:lnL>
                    <a:lnR>
                      <a:noFill/>
                    </a:lnR>
                    <a:lnT>
                      <a:noFill/>
                    </a:lnT>
                    <a:lnB>
                      <a:noFill/>
                    </a:lnB>
                    <a:solidFill>
                      <a:srgbClr val="D0D0D0"/>
                    </a:solidFill>
                  </a:tcPr>
                </a:tc>
                <a:tc rowSpan="2">
                  <a:txBody>
                    <a:bodyPr/>
                    <a:lstStyle/>
                    <a:p>
                      <a:pPr algn="r" rtl="0" fontAlgn="b"/>
                      <a:r>
                        <a:rPr lang="en-US" sz="1200" b="1" i="0" u="none" strike="noStrike">
                          <a:solidFill>
                            <a:srgbClr val="000000"/>
                          </a:solidFill>
                          <a:effectLst/>
                          <a:latin typeface="Arial" panose="020B0604020202020204" pitchFamily="34" charset="0"/>
                        </a:rPr>
                        <a:t>Total</a:t>
                      </a:r>
                    </a:p>
                  </a:txBody>
                  <a:tcPr marL="5371" marR="5371" marT="5371" marB="0" anchor="b">
                    <a:lnL>
                      <a:noFill/>
                    </a:lnL>
                    <a:lnR>
                      <a:noFill/>
                    </a:lnR>
                    <a:lnT>
                      <a:noFill/>
                    </a:lnT>
                    <a:lnB>
                      <a:noFill/>
                    </a:lnB>
                    <a:solidFill>
                      <a:srgbClr val="D0D0D0"/>
                    </a:solidFill>
                  </a:tcPr>
                </a:tc>
                <a:extLst>
                  <a:ext uri="{0D108BD9-81ED-4DB2-BD59-A6C34878D82A}">
                    <a16:rowId xmlns:a16="http://schemas.microsoft.com/office/drawing/2014/main" val="3735102417"/>
                  </a:ext>
                </a:extLst>
              </a:tr>
              <a:tr h="434447">
                <a:tc vMerge="1">
                  <a:txBody>
                    <a:bodyPr/>
                    <a:lstStyle/>
                    <a:p>
                      <a:endParaRPr lang="en-US"/>
                    </a:p>
                  </a:txBody>
                  <a:tcPr/>
                </a:tc>
                <a:tc>
                  <a:txBody>
                    <a:bodyPr/>
                    <a:lstStyle/>
                    <a:p>
                      <a:pPr algn="r" rtl="0" fontAlgn="b"/>
                      <a:r>
                        <a:rPr lang="en-US" sz="1200" b="1" i="0" u="none" strike="noStrike" dirty="0">
                          <a:solidFill>
                            <a:srgbClr val="000000"/>
                          </a:solidFill>
                          <a:effectLst/>
                          <a:latin typeface="Arial" panose="020B0604020202020204" pitchFamily="34" charset="0"/>
                        </a:rPr>
                        <a:t>Misc.</a:t>
                      </a:r>
                    </a:p>
                  </a:txBody>
                  <a:tcPr marL="5371" marR="5371" marT="5371" marB="0" anchor="b">
                    <a:lnL>
                      <a:noFill/>
                    </a:lnL>
                    <a:lnR>
                      <a:noFill/>
                    </a:lnR>
                    <a:lnT>
                      <a:noFill/>
                    </a:lnT>
                    <a:lnB>
                      <a:noFill/>
                    </a:lnB>
                    <a:solidFill>
                      <a:srgbClr val="D0D0D0"/>
                    </a:solidFill>
                  </a:tcPr>
                </a:tc>
                <a:tc>
                  <a:txBody>
                    <a:bodyPr/>
                    <a:lstStyle/>
                    <a:p>
                      <a:pPr algn="r" rtl="0" fontAlgn="b"/>
                      <a:r>
                        <a:rPr lang="en-US" sz="1200" b="1" i="0" u="none" strike="noStrike" dirty="0">
                          <a:solidFill>
                            <a:srgbClr val="000000"/>
                          </a:solidFill>
                          <a:effectLst/>
                          <a:latin typeface="Arial" panose="020B0604020202020204" pitchFamily="34" charset="0"/>
                        </a:rPr>
                        <a:t>Atlanta, </a:t>
                      </a:r>
                    </a:p>
                    <a:p>
                      <a:pPr algn="r" rtl="0" fontAlgn="b"/>
                      <a:r>
                        <a:rPr lang="en-US" sz="1200" b="1" i="0" u="none" strike="noStrike" dirty="0">
                          <a:solidFill>
                            <a:srgbClr val="000000"/>
                          </a:solidFill>
                          <a:effectLst/>
                          <a:latin typeface="Arial" panose="020B0604020202020204" pitchFamily="34" charset="0"/>
                        </a:rPr>
                        <a:t>GA</a:t>
                      </a:r>
                    </a:p>
                  </a:txBody>
                  <a:tcPr marL="5371" marR="5371" marT="5371" marB="0" anchor="b">
                    <a:lnL>
                      <a:noFill/>
                    </a:lnL>
                    <a:lnR>
                      <a:noFill/>
                    </a:lnR>
                    <a:lnT>
                      <a:noFill/>
                    </a:lnT>
                    <a:lnB>
                      <a:noFill/>
                    </a:lnB>
                    <a:solidFill>
                      <a:srgbClr val="D0D0D0"/>
                    </a:solidFill>
                  </a:tcPr>
                </a:tc>
                <a:tc>
                  <a:txBody>
                    <a:bodyPr/>
                    <a:lstStyle/>
                    <a:p>
                      <a:pPr algn="r" rtl="0" fontAlgn="b"/>
                      <a:r>
                        <a:rPr lang="en-US" sz="1200" b="1" i="0" u="none" strike="noStrike" dirty="0">
                          <a:solidFill>
                            <a:srgbClr val="000000"/>
                          </a:solidFill>
                          <a:effectLst/>
                          <a:latin typeface="Arial" panose="020B0604020202020204" pitchFamily="34" charset="0"/>
                        </a:rPr>
                        <a:t> Vancouver, Canada</a:t>
                      </a:r>
                    </a:p>
                  </a:txBody>
                  <a:tcPr marL="5371" marR="5371" marT="5371" marB="0" anchor="b">
                    <a:lnL>
                      <a:noFill/>
                    </a:lnL>
                    <a:lnR>
                      <a:noFill/>
                    </a:lnR>
                    <a:lnT>
                      <a:noFill/>
                    </a:lnT>
                    <a:lnB>
                      <a:noFill/>
                    </a:lnB>
                    <a:solidFill>
                      <a:srgbClr val="D0D0D0"/>
                    </a:solidFill>
                  </a:tcPr>
                </a:tc>
                <a:tc>
                  <a:txBody>
                    <a:bodyPr/>
                    <a:lstStyle/>
                    <a:p>
                      <a:pPr algn="r" rtl="0" fontAlgn="b"/>
                      <a:r>
                        <a:rPr lang="en-US" sz="1200" b="1" i="0" u="none" strike="noStrike" dirty="0">
                          <a:solidFill>
                            <a:srgbClr val="000000"/>
                          </a:solidFill>
                          <a:effectLst/>
                          <a:latin typeface="Arial" panose="020B0604020202020204" pitchFamily="34" charset="0"/>
                        </a:rPr>
                        <a:t>Waikoloa,</a:t>
                      </a:r>
                    </a:p>
                    <a:p>
                      <a:pPr algn="r" rtl="0" fontAlgn="b"/>
                      <a:r>
                        <a:rPr lang="en-US" sz="1200" b="1" i="0" u="none" strike="noStrike" dirty="0">
                          <a:solidFill>
                            <a:srgbClr val="000000"/>
                          </a:solidFill>
                          <a:effectLst/>
                          <a:latin typeface="Arial" panose="020B0604020202020204" pitchFamily="34" charset="0"/>
                        </a:rPr>
                        <a:t> HI</a:t>
                      </a:r>
                    </a:p>
                  </a:txBody>
                  <a:tcPr marL="5371" marR="5371" marT="5371" marB="0" anchor="b">
                    <a:lnL>
                      <a:noFill/>
                    </a:lnL>
                    <a:lnR>
                      <a:noFill/>
                    </a:lnR>
                    <a:lnT>
                      <a:noFill/>
                    </a:lnT>
                    <a:lnB>
                      <a:noFill/>
                    </a:lnB>
                    <a:solidFill>
                      <a:srgbClr val="D0D0D0"/>
                    </a:solidFill>
                  </a:tcPr>
                </a:tc>
                <a:tc>
                  <a:txBody>
                    <a:bodyPr/>
                    <a:lstStyle/>
                    <a:p>
                      <a:pPr algn="r" rtl="0" fontAlgn="b"/>
                      <a:r>
                        <a:rPr lang="en-US" sz="1200" b="1" i="0" u="none" strike="noStrike" dirty="0">
                          <a:solidFill>
                            <a:srgbClr val="000000"/>
                          </a:solidFill>
                          <a:effectLst/>
                          <a:latin typeface="Arial" panose="020B0604020202020204" pitchFamily="34" charset="0"/>
                        </a:rPr>
                        <a:t>Bangkok, Thailand</a:t>
                      </a:r>
                    </a:p>
                  </a:txBody>
                  <a:tcPr marL="5371" marR="5371" marT="5371" marB="0" anchor="b">
                    <a:lnL>
                      <a:noFill/>
                    </a:lnL>
                    <a:lnR>
                      <a:noFill/>
                    </a:lnR>
                    <a:lnT>
                      <a:noFill/>
                    </a:lnT>
                    <a:lnB>
                      <a:noFill/>
                    </a:lnB>
                    <a:solidFill>
                      <a:srgbClr val="D0D0D0"/>
                    </a:solidFill>
                  </a:tcPr>
                </a:tc>
                <a:tc>
                  <a:txBody>
                    <a:bodyPr/>
                    <a:lstStyle/>
                    <a:p>
                      <a:pPr algn="r" rtl="0" fontAlgn="b"/>
                      <a:r>
                        <a:rPr lang="en-US" sz="1200" b="1" i="0" u="none" strike="noStrike" dirty="0">
                          <a:solidFill>
                            <a:srgbClr val="000000"/>
                          </a:solidFill>
                          <a:effectLst/>
                          <a:latin typeface="Arial" panose="020B0604020202020204" pitchFamily="34" charset="0"/>
                        </a:rPr>
                        <a:t> Dallas, TX</a:t>
                      </a:r>
                    </a:p>
                  </a:txBody>
                  <a:tcPr marL="5371" marR="5371" marT="5371" marB="0" anchor="b">
                    <a:lnL>
                      <a:noFill/>
                    </a:lnL>
                    <a:lnR>
                      <a:noFill/>
                    </a:lnR>
                    <a:lnT>
                      <a:noFill/>
                    </a:lnT>
                    <a:lnB>
                      <a:noFill/>
                    </a:lnB>
                    <a:solidFill>
                      <a:srgbClr val="D0D0D0"/>
                    </a:solidFill>
                  </a:tcPr>
                </a:tc>
                <a:tc vMerge="1">
                  <a:txBody>
                    <a:bodyPr/>
                    <a:lstStyle/>
                    <a:p>
                      <a:endParaRPr lang="en-US"/>
                    </a:p>
                  </a:txBody>
                  <a:tcPr/>
                </a:tc>
                <a:extLst>
                  <a:ext uri="{0D108BD9-81ED-4DB2-BD59-A6C34878D82A}">
                    <a16:rowId xmlns:a16="http://schemas.microsoft.com/office/drawing/2014/main" val="901568730"/>
                  </a:ext>
                </a:extLst>
              </a:tr>
              <a:tr h="220649">
                <a:tc>
                  <a:txBody>
                    <a:bodyPr/>
                    <a:lstStyle/>
                    <a:p>
                      <a:pPr algn="l" rtl="0" fontAlgn="b"/>
                      <a:r>
                        <a:rPr lang="en-US" sz="1100" b="1" i="0" u="none" strike="noStrike">
                          <a:solidFill>
                            <a:srgbClr val="000000"/>
                          </a:solidFill>
                          <a:effectLst/>
                          <a:latin typeface="Arial" panose="020B0604020202020204" pitchFamily="34" charset="0"/>
                        </a:rPr>
                        <a:t> </a:t>
                      </a:r>
                    </a:p>
                  </a:txBody>
                  <a:tcPr marL="5371" marR="5371" marT="5371"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Amount</a:t>
                      </a:r>
                    </a:p>
                  </a:txBody>
                  <a:tcPr marL="5371" marR="5371" marT="5371"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Amount</a:t>
                      </a:r>
                    </a:p>
                  </a:txBody>
                  <a:tcPr marL="5371" marR="5371" marT="5371"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Amount</a:t>
                      </a:r>
                    </a:p>
                  </a:txBody>
                  <a:tcPr marL="5371" marR="5371" marT="5371"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Amount</a:t>
                      </a:r>
                    </a:p>
                  </a:txBody>
                  <a:tcPr marL="5371" marR="5371" marT="5371"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Amount</a:t>
                      </a:r>
                    </a:p>
                  </a:txBody>
                  <a:tcPr marL="5371" marR="5371" marT="5371" marB="0" anchor="b">
                    <a:lnL>
                      <a:noFill/>
                    </a:lnL>
                    <a:lnR>
                      <a:noFill/>
                    </a:lnR>
                    <a:lnT>
                      <a:noFill/>
                    </a:lnT>
                    <a:lnB>
                      <a:noFill/>
                    </a:lnB>
                    <a:solidFill>
                      <a:srgbClr val="D0D0D0"/>
                    </a:solidFill>
                  </a:tcPr>
                </a:tc>
                <a:tc>
                  <a:txBody>
                    <a:bodyPr/>
                    <a:lstStyle/>
                    <a:p>
                      <a:pPr algn="r" rtl="0" fontAlgn="b"/>
                      <a:r>
                        <a:rPr lang="en-US" sz="1200" b="1" i="0" u="none" strike="noStrike" dirty="0">
                          <a:solidFill>
                            <a:srgbClr val="000000"/>
                          </a:solidFill>
                          <a:effectLst/>
                          <a:latin typeface="Arial" panose="020B0604020202020204" pitchFamily="34" charset="0"/>
                        </a:rPr>
                        <a:t>Amount</a:t>
                      </a:r>
                    </a:p>
                  </a:txBody>
                  <a:tcPr marL="5371" marR="5371" marT="5371" marB="0" anchor="b">
                    <a:lnL>
                      <a:noFill/>
                    </a:lnL>
                    <a:lnR>
                      <a:noFill/>
                    </a:lnR>
                    <a:lnT>
                      <a:noFill/>
                    </a:lnT>
                    <a:lnB>
                      <a:noFill/>
                    </a:lnB>
                    <a:solidFill>
                      <a:srgbClr val="D0D0D0"/>
                    </a:solidFill>
                  </a:tcPr>
                </a:tc>
                <a:tc>
                  <a:txBody>
                    <a:bodyPr/>
                    <a:lstStyle/>
                    <a:p>
                      <a:pPr algn="r" rtl="0" fontAlgn="b"/>
                      <a:r>
                        <a:rPr lang="en-US" sz="1200" b="1" i="0" u="none" strike="noStrike" dirty="0">
                          <a:solidFill>
                            <a:srgbClr val="000000"/>
                          </a:solidFill>
                          <a:effectLst/>
                          <a:latin typeface="Arial" panose="020B0604020202020204" pitchFamily="34" charset="0"/>
                        </a:rPr>
                        <a:t>Amount</a:t>
                      </a:r>
                    </a:p>
                  </a:txBody>
                  <a:tcPr marL="5371" marR="5371" marT="5371" marB="0" anchor="b">
                    <a:lnL>
                      <a:noFill/>
                    </a:lnL>
                    <a:lnR>
                      <a:noFill/>
                    </a:lnR>
                    <a:lnT>
                      <a:noFill/>
                    </a:lnT>
                    <a:lnB>
                      <a:noFill/>
                    </a:lnB>
                    <a:solidFill>
                      <a:srgbClr val="D0D0D0"/>
                    </a:solidFill>
                  </a:tcPr>
                </a:tc>
                <a:extLst>
                  <a:ext uri="{0D108BD9-81ED-4DB2-BD59-A6C34878D82A}">
                    <a16:rowId xmlns:a16="http://schemas.microsoft.com/office/drawing/2014/main" val="813989842"/>
                  </a:ext>
                </a:extLst>
              </a:tr>
              <a:tr h="220649">
                <a:tc>
                  <a:txBody>
                    <a:bodyPr/>
                    <a:lstStyle/>
                    <a:p>
                      <a:pPr algn="l" rtl="0" fontAlgn="b"/>
                      <a:r>
                        <a:rPr lang="en-US" sz="1200" b="1" i="0" u="none" strike="noStrike" dirty="0">
                          <a:solidFill>
                            <a:srgbClr val="000000"/>
                          </a:solidFill>
                          <a:effectLst/>
                          <a:latin typeface="Arial" panose="020B0604020202020204" pitchFamily="34" charset="0"/>
                        </a:rPr>
                        <a:t>Income</a:t>
                      </a:r>
                    </a:p>
                  </a:txBody>
                  <a:tcPr marL="5371" marR="5371" marT="5371" marB="0" anchor="b">
                    <a:lnL>
                      <a:noFill/>
                    </a:lnL>
                    <a:lnR>
                      <a:noFill/>
                    </a:lnR>
                    <a:lnT>
                      <a:noFill/>
                    </a:lnT>
                    <a:lnB>
                      <a:noFill/>
                    </a:lnB>
                  </a:tcPr>
                </a:tc>
                <a:tc>
                  <a:txBody>
                    <a:bodyPr/>
                    <a:lstStyle/>
                    <a:p>
                      <a:pPr algn="r" fontAlgn="ctr"/>
                      <a:endParaRPr lang="en-US" sz="1100" b="0" i="0" u="none" strike="noStrike">
                        <a:solidFill>
                          <a:srgbClr val="000000"/>
                        </a:solidFill>
                        <a:effectLst/>
                        <a:latin typeface="Arial" panose="020B0604020202020204" pitchFamily="34" charset="0"/>
                      </a:endParaRPr>
                    </a:p>
                  </a:txBody>
                  <a:tcPr marL="5371" marR="5371" marT="5371" marB="0" anchor="ctr">
                    <a:lnL>
                      <a:noFill/>
                    </a:lnL>
                    <a:lnR>
                      <a:noFill/>
                    </a:lnR>
                    <a:lnT>
                      <a:noFill/>
                    </a:lnT>
                    <a:lnB>
                      <a:noFill/>
                    </a:lnB>
                  </a:tcPr>
                </a:tc>
                <a:tc>
                  <a:txBody>
                    <a:bodyPr/>
                    <a:lstStyle/>
                    <a:p>
                      <a:pPr algn="r" fontAlgn="ctr"/>
                      <a:endParaRPr lang="en-US" sz="1100" b="0" i="0" u="none" strike="noStrike">
                        <a:solidFill>
                          <a:srgbClr val="000000"/>
                        </a:solidFill>
                        <a:effectLst/>
                        <a:latin typeface="Arial" panose="020B0604020202020204" pitchFamily="34" charset="0"/>
                      </a:endParaRPr>
                    </a:p>
                  </a:txBody>
                  <a:tcPr marL="5371" marR="5371" marT="5371" marB="0" anchor="ctr">
                    <a:lnL>
                      <a:noFill/>
                    </a:lnL>
                    <a:lnR>
                      <a:noFill/>
                    </a:lnR>
                    <a:lnT>
                      <a:noFill/>
                    </a:lnT>
                    <a:lnB>
                      <a:noFill/>
                    </a:lnB>
                  </a:tcPr>
                </a:tc>
                <a:tc>
                  <a:txBody>
                    <a:bodyPr/>
                    <a:lstStyle/>
                    <a:p>
                      <a:pPr algn="r" fontAlgn="ctr"/>
                      <a:endParaRPr lang="en-US" sz="1100" b="0" i="0" u="none" strike="noStrike">
                        <a:solidFill>
                          <a:srgbClr val="000000"/>
                        </a:solidFill>
                        <a:effectLst/>
                        <a:latin typeface="Arial" panose="020B0604020202020204" pitchFamily="34" charset="0"/>
                      </a:endParaRPr>
                    </a:p>
                  </a:txBody>
                  <a:tcPr marL="5371" marR="5371" marT="5371" marB="0" anchor="ctr">
                    <a:lnL>
                      <a:noFill/>
                    </a:lnL>
                    <a:lnR>
                      <a:noFill/>
                    </a:lnR>
                    <a:lnT>
                      <a:noFill/>
                    </a:lnT>
                    <a:lnB>
                      <a:noFill/>
                    </a:lnB>
                  </a:tcPr>
                </a:tc>
                <a:tc>
                  <a:txBody>
                    <a:bodyPr/>
                    <a:lstStyle/>
                    <a:p>
                      <a:pPr algn="r" fontAlgn="ctr"/>
                      <a:endParaRPr lang="en-US" sz="1100" b="0" i="0" u="none" strike="noStrike">
                        <a:solidFill>
                          <a:srgbClr val="000000"/>
                        </a:solidFill>
                        <a:effectLst/>
                        <a:latin typeface="Arial" panose="020B0604020202020204" pitchFamily="34" charset="0"/>
                      </a:endParaRPr>
                    </a:p>
                  </a:txBody>
                  <a:tcPr marL="5371" marR="5371" marT="5371" marB="0" anchor="ctr">
                    <a:lnL>
                      <a:noFill/>
                    </a:lnL>
                    <a:lnR>
                      <a:noFill/>
                    </a:lnR>
                    <a:lnT>
                      <a:noFill/>
                    </a:lnT>
                    <a:lnB>
                      <a:noFill/>
                    </a:lnB>
                  </a:tcPr>
                </a:tc>
                <a:tc>
                  <a:txBody>
                    <a:bodyPr/>
                    <a:lstStyle/>
                    <a:p>
                      <a:pPr algn="r" fontAlgn="ctr"/>
                      <a:endParaRPr lang="en-US" sz="1100" b="0" i="0" u="none" strike="noStrike">
                        <a:solidFill>
                          <a:srgbClr val="000000"/>
                        </a:solidFill>
                        <a:effectLst/>
                        <a:latin typeface="Arial" panose="020B0604020202020204" pitchFamily="34" charset="0"/>
                      </a:endParaRPr>
                    </a:p>
                  </a:txBody>
                  <a:tcPr marL="5371" marR="5371" marT="5371" marB="0" anchor="ctr">
                    <a:lnL>
                      <a:noFill/>
                    </a:lnL>
                    <a:lnR>
                      <a:noFill/>
                    </a:lnR>
                    <a:lnT>
                      <a:noFill/>
                    </a:lnT>
                    <a:lnB>
                      <a:noFill/>
                    </a:lnB>
                  </a:tcPr>
                </a:tc>
                <a:tc>
                  <a:txBody>
                    <a:bodyPr/>
                    <a:lstStyle/>
                    <a:p>
                      <a:pPr algn="r" fontAlgn="ctr"/>
                      <a:endParaRPr lang="en-US" sz="1100" b="0" i="0" u="none" strike="noStrike">
                        <a:solidFill>
                          <a:srgbClr val="000000"/>
                        </a:solidFill>
                        <a:effectLst/>
                        <a:latin typeface="Arial" panose="020B0604020202020204" pitchFamily="34" charset="0"/>
                      </a:endParaRPr>
                    </a:p>
                  </a:txBody>
                  <a:tcPr marL="5371" marR="5371" marT="5371" marB="0" anchor="ctr">
                    <a:lnL>
                      <a:noFill/>
                    </a:lnL>
                    <a:lnR>
                      <a:noFill/>
                    </a:lnR>
                    <a:lnT>
                      <a:noFill/>
                    </a:lnT>
                    <a:lnB>
                      <a:noFill/>
                    </a:lnB>
                  </a:tcPr>
                </a:tc>
                <a:tc>
                  <a:txBody>
                    <a:bodyPr/>
                    <a:lstStyle/>
                    <a:p>
                      <a:pPr algn="r" fontAlgn="ctr"/>
                      <a:endParaRPr lang="en-US" sz="1100" b="0" i="0" u="none" strike="noStrike">
                        <a:solidFill>
                          <a:srgbClr val="000000"/>
                        </a:solidFill>
                        <a:effectLst/>
                        <a:latin typeface="Arial" panose="020B0604020202020204" pitchFamily="34" charset="0"/>
                      </a:endParaRPr>
                    </a:p>
                  </a:txBody>
                  <a:tcPr marL="5371" marR="5371" marT="5371" marB="0" anchor="ctr">
                    <a:lnL>
                      <a:noFill/>
                    </a:lnL>
                    <a:lnR>
                      <a:noFill/>
                    </a:lnR>
                    <a:lnT>
                      <a:noFill/>
                    </a:lnT>
                    <a:lnB>
                      <a:noFill/>
                    </a:lnB>
                  </a:tcPr>
                </a:tc>
                <a:extLst>
                  <a:ext uri="{0D108BD9-81ED-4DB2-BD59-A6C34878D82A}">
                    <a16:rowId xmlns:a16="http://schemas.microsoft.com/office/drawing/2014/main" val="1648052300"/>
                  </a:ext>
                </a:extLst>
              </a:tr>
              <a:tr h="417946">
                <a:tc>
                  <a:txBody>
                    <a:bodyPr/>
                    <a:lstStyle/>
                    <a:p>
                      <a:pPr algn="l" rtl="0" fontAlgn="b"/>
                      <a:r>
                        <a:rPr lang="en-US" sz="1200" b="0" i="0" u="none" strike="noStrike" dirty="0">
                          <a:solidFill>
                            <a:srgbClr val="000000"/>
                          </a:solidFill>
                          <a:effectLst/>
                          <a:latin typeface="Arial" panose="020B0604020202020204" pitchFamily="34" charset="0"/>
                        </a:rPr>
                        <a:t>1.30 - Received from Foundations</a:t>
                      </a:r>
                    </a:p>
                  </a:txBody>
                  <a:tcPr marL="5371" marR="5371" marT="5371" marB="0" anchor="b">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$7,754.00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$7,754.00 </a:t>
                      </a:r>
                    </a:p>
                  </a:txBody>
                  <a:tcPr marL="5371" marR="5371" marT="5371" marB="0" anchor="ctr">
                    <a:lnL>
                      <a:noFill/>
                    </a:lnL>
                    <a:lnR>
                      <a:noFill/>
                    </a:lnR>
                    <a:lnT>
                      <a:noFill/>
                    </a:lnT>
                    <a:lnB>
                      <a:noFill/>
                    </a:lnB>
                  </a:tcPr>
                </a:tc>
                <a:extLst>
                  <a:ext uri="{0D108BD9-81ED-4DB2-BD59-A6C34878D82A}">
                    <a16:rowId xmlns:a16="http://schemas.microsoft.com/office/drawing/2014/main" val="3918498171"/>
                  </a:ext>
                </a:extLst>
              </a:tr>
              <a:tr h="222605">
                <a:tc>
                  <a:txBody>
                    <a:bodyPr/>
                    <a:lstStyle/>
                    <a:p>
                      <a:pPr algn="l" rtl="0" fontAlgn="b"/>
                      <a:r>
                        <a:rPr lang="en-US" sz="1200" b="0" i="0" u="none" strike="noStrike" dirty="0">
                          <a:solidFill>
                            <a:srgbClr val="000000"/>
                          </a:solidFill>
                          <a:effectLst/>
                          <a:latin typeface="Arial" panose="020B0604020202020204" pitchFamily="34" charset="0"/>
                        </a:rPr>
                        <a:t>2.11 - Registrations</a:t>
                      </a:r>
                    </a:p>
                  </a:txBody>
                  <a:tcPr marL="5371" marR="5371" marT="5371" marB="0" anchor="b">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$377,350.00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$243,250.00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$309,400.00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$930,000.00 </a:t>
                      </a:r>
                    </a:p>
                  </a:txBody>
                  <a:tcPr marL="5371" marR="5371" marT="5371" marB="0" anchor="ctr">
                    <a:lnL>
                      <a:noFill/>
                    </a:lnL>
                    <a:lnR>
                      <a:noFill/>
                    </a:lnR>
                    <a:lnT>
                      <a:noFill/>
                    </a:lnT>
                    <a:lnB>
                      <a:noFill/>
                    </a:lnB>
                  </a:tcPr>
                </a:tc>
                <a:extLst>
                  <a:ext uri="{0D108BD9-81ED-4DB2-BD59-A6C34878D82A}">
                    <a16:rowId xmlns:a16="http://schemas.microsoft.com/office/drawing/2014/main" val="1661431509"/>
                  </a:ext>
                </a:extLst>
              </a:tr>
              <a:tr h="196903">
                <a:tc>
                  <a:txBody>
                    <a:bodyPr/>
                    <a:lstStyle/>
                    <a:p>
                      <a:pPr algn="l" rtl="0" fontAlgn="b"/>
                      <a:r>
                        <a:rPr lang="en-US" sz="1200" b="0" i="0" u="none" strike="noStrike" dirty="0">
                          <a:solidFill>
                            <a:srgbClr val="000000"/>
                          </a:solidFill>
                          <a:effectLst/>
                          <a:latin typeface="Arial" panose="020B0604020202020204" pitchFamily="34" charset="0"/>
                        </a:rPr>
                        <a:t>2.12 - Hotel Commissions</a:t>
                      </a:r>
                    </a:p>
                  </a:txBody>
                  <a:tcPr marL="5371" marR="5371" marT="5371" marB="0" anchor="b">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$55,839.56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$9,095.10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$64,934.66 </a:t>
                      </a:r>
                    </a:p>
                  </a:txBody>
                  <a:tcPr marL="5371" marR="5371" marT="5371" marB="0" anchor="ctr">
                    <a:lnL>
                      <a:noFill/>
                    </a:lnL>
                    <a:lnR>
                      <a:noFill/>
                    </a:lnR>
                    <a:lnT>
                      <a:noFill/>
                    </a:lnT>
                    <a:lnB>
                      <a:noFill/>
                    </a:lnB>
                  </a:tcPr>
                </a:tc>
                <a:extLst>
                  <a:ext uri="{0D108BD9-81ED-4DB2-BD59-A6C34878D82A}">
                    <a16:rowId xmlns:a16="http://schemas.microsoft.com/office/drawing/2014/main" val="1304348876"/>
                  </a:ext>
                </a:extLst>
              </a:tr>
              <a:tr h="220649">
                <a:tc>
                  <a:txBody>
                    <a:bodyPr/>
                    <a:lstStyle/>
                    <a:p>
                      <a:pPr algn="l" rtl="0" fontAlgn="b"/>
                      <a:r>
                        <a:rPr lang="en-US" sz="1200" b="0" i="0" u="none" strike="noStrike">
                          <a:solidFill>
                            <a:srgbClr val="000000"/>
                          </a:solidFill>
                          <a:effectLst/>
                          <a:latin typeface="Arial" panose="020B0604020202020204" pitchFamily="34" charset="0"/>
                        </a:rPr>
                        <a:t>3.40 - IEEE CB Interest</a:t>
                      </a:r>
                    </a:p>
                  </a:txBody>
                  <a:tcPr marL="5371" marR="5371" marT="5371" marB="0" anchor="b">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$974.56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$974.56 </a:t>
                      </a:r>
                    </a:p>
                  </a:txBody>
                  <a:tcPr marL="5371" marR="5371" marT="5371" marB="0" anchor="ctr">
                    <a:lnL>
                      <a:noFill/>
                    </a:lnL>
                    <a:lnR>
                      <a:noFill/>
                    </a:lnR>
                    <a:lnT>
                      <a:noFill/>
                    </a:lnT>
                    <a:lnB>
                      <a:noFill/>
                    </a:lnB>
                  </a:tcPr>
                </a:tc>
                <a:extLst>
                  <a:ext uri="{0D108BD9-81ED-4DB2-BD59-A6C34878D82A}">
                    <a16:rowId xmlns:a16="http://schemas.microsoft.com/office/drawing/2014/main" val="964073806"/>
                  </a:ext>
                </a:extLst>
              </a:tr>
              <a:tr h="223940">
                <a:tc>
                  <a:txBody>
                    <a:bodyPr/>
                    <a:lstStyle/>
                    <a:p>
                      <a:pPr algn="l" rtl="0" fontAlgn="b"/>
                      <a:r>
                        <a:rPr lang="en-US" sz="1200" b="1" i="0" u="none" strike="noStrike" dirty="0">
                          <a:solidFill>
                            <a:srgbClr val="000000"/>
                          </a:solidFill>
                          <a:effectLst/>
                          <a:latin typeface="Arial" panose="020B0604020202020204" pitchFamily="34" charset="0"/>
                        </a:rPr>
                        <a:t>Total - Income</a:t>
                      </a:r>
                    </a:p>
                  </a:txBody>
                  <a:tcPr marL="5371" marR="5371" marT="5371" marB="0" anchor="b">
                    <a:lnL>
                      <a:noFill/>
                    </a:lnL>
                    <a:lnR>
                      <a:noFill/>
                    </a:lnR>
                    <a:lnT>
                      <a:noFill/>
                    </a:lnT>
                    <a:lnB w="6350" cap="flat" cmpd="sng" algn="ctr">
                      <a:solidFill>
                        <a:srgbClr val="969696"/>
                      </a:solidFill>
                      <a:prstDash val="dot"/>
                      <a:round/>
                      <a:headEnd type="none" w="med" len="med"/>
                      <a:tailEnd type="none" w="med" len="med"/>
                    </a:lnB>
                  </a:tcPr>
                </a:tc>
                <a:tc>
                  <a:txBody>
                    <a:bodyPr/>
                    <a:lstStyle/>
                    <a:p>
                      <a:pPr algn="r" rtl="0" fontAlgn="ctr"/>
                      <a:r>
                        <a:rPr lang="en-US" sz="1100" b="1" i="0" u="none" strike="noStrike">
                          <a:solidFill>
                            <a:srgbClr val="000000"/>
                          </a:solidFill>
                          <a:effectLst/>
                          <a:latin typeface="Arial" panose="020B0604020202020204" pitchFamily="34" charset="0"/>
                        </a:rPr>
                        <a:t>$974.56 </a:t>
                      </a:r>
                    </a:p>
                  </a:txBody>
                  <a:tcPr marL="5371" marR="5371" marT="5371" marB="0" anchor="ctr">
                    <a:lnL>
                      <a:noFill/>
                    </a:lnL>
                    <a:lnR>
                      <a:noFill/>
                    </a:lnR>
                    <a:lnT>
                      <a:noFill/>
                    </a:lnT>
                    <a:lnB w="6350" cap="flat" cmpd="sng" algn="ctr">
                      <a:solidFill>
                        <a:srgbClr val="969696"/>
                      </a:solidFill>
                      <a:prstDash val="dot"/>
                      <a:round/>
                      <a:headEnd type="none" w="med" len="med"/>
                      <a:tailEnd type="none" w="med" len="med"/>
                    </a:lnB>
                  </a:tcPr>
                </a:tc>
                <a:tc>
                  <a:txBody>
                    <a:bodyPr/>
                    <a:lstStyle/>
                    <a:p>
                      <a:pPr algn="r" rtl="0" fontAlgn="ctr"/>
                      <a:r>
                        <a:rPr lang="en-US" sz="1100" b="1" i="0" u="none" strike="noStrike">
                          <a:solidFill>
                            <a:srgbClr val="000000"/>
                          </a:solidFill>
                          <a:effectLst/>
                          <a:latin typeface="Arial" panose="020B0604020202020204" pitchFamily="34" charset="0"/>
                        </a:rPr>
                        <a:t>$433,189.56 </a:t>
                      </a:r>
                    </a:p>
                  </a:txBody>
                  <a:tcPr marL="5371" marR="5371" marT="5371" marB="0" anchor="ctr">
                    <a:lnL>
                      <a:noFill/>
                    </a:lnL>
                    <a:lnR>
                      <a:noFill/>
                    </a:lnR>
                    <a:lnT>
                      <a:noFill/>
                    </a:lnT>
                    <a:lnB w="6350" cap="flat" cmpd="sng" algn="ctr">
                      <a:solidFill>
                        <a:srgbClr val="969696"/>
                      </a:solidFill>
                      <a:prstDash val="dot"/>
                      <a:round/>
                      <a:headEnd type="none" w="med" len="med"/>
                      <a:tailEnd type="none" w="med" len="med"/>
                    </a:lnB>
                  </a:tcPr>
                </a:tc>
                <a:tc>
                  <a:txBody>
                    <a:bodyPr/>
                    <a:lstStyle/>
                    <a:p>
                      <a:pPr algn="r" rtl="0" fontAlgn="ctr"/>
                      <a:r>
                        <a:rPr lang="en-US" sz="1100" b="1" i="0" u="none" strike="noStrike">
                          <a:solidFill>
                            <a:srgbClr val="000000"/>
                          </a:solidFill>
                          <a:effectLst/>
                          <a:latin typeface="Arial" panose="020B0604020202020204" pitchFamily="34" charset="0"/>
                        </a:rPr>
                        <a:t>$252,345.10 </a:t>
                      </a:r>
                    </a:p>
                  </a:txBody>
                  <a:tcPr marL="5371" marR="5371" marT="5371" marB="0" anchor="ctr">
                    <a:lnL>
                      <a:noFill/>
                    </a:lnL>
                    <a:lnR>
                      <a:noFill/>
                    </a:lnR>
                    <a:lnT>
                      <a:noFill/>
                    </a:lnT>
                    <a:lnB w="6350" cap="flat" cmpd="sng" algn="ctr">
                      <a:solidFill>
                        <a:srgbClr val="969696"/>
                      </a:solidFill>
                      <a:prstDash val="dot"/>
                      <a:round/>
                      <a:headEnd type="none" w="med" len="med"/>
                      <a:tailEnd type="none" w="med" len="med"/>
                    </a:lnB>
                  </a:tcPr>
                </a:tc>
                <a:tc>
                  <a:txBody>
                    <a:bodyPr/>
                    <a:lstStyle/>
                    <a:p>
                      <a:pPr algn="r" rtl="0" fontAlgn="ctr"/>
                      <a:r>
                        <a:rPr lang="en-US" sz="1100" b="1"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w="6350" cap="flat" cmpd="sng" algn="ctr">
                      <a:solidFill>
                        <a:srgbClr val="969696"/>
                      </a:solidFill>
                      <a:prstDash val="dot"/>
                      <a:round/>
                      <a:headEnd type="none" w="med" len="med"/>
                      <a:tailEnd type="none" w="med" len="med"/>
                    </a:lnB>
                  </a:tcPr>
                </a:tc>
                <a:tc>
                  <a:txBody>
                    <a:bodyPr/>
                    <a:lstStyle/>
                    <a:p>
                      <a:pPr algn="r" rtl="0" fontAlgn="ctr"/>
                      <a:r>
                        <a:rPr lang="en-US" sz="1100" b="1" i="0" u="none" strike="noStrike">
                          <a:solidFill>
                            <a:srgbClr val="000000"/>
                          </a:solidFill>
                          <a:effectLst/>
                          <a:latin typeface="Arial" panose="020B0604020202020204" pitchFamily="34" charset="0"/>
                        </a:rPr>
                        <a:t>$317,154.00 </a:t>
                      </a:r>
                    </a:p>
                  </a:txBody>
                  <a:tcPr marL="5371" marR="5371" marT="5371" marB="0" anchor="ctr">
                    <a:lnL>
                      <a:noFill/>
                    </a:lnL>
                    <a:lnR>
                      <a:noFill/>
                    </a:lnR>
                    <a:lnT>
                      <a:noFill/>
                    </a:lnT>
                    <a:lnB w="6350" cap="flat" cmpd="sng" algn="ctr">
                      <a:solidFill>
                        <a:srgbClr val="969696"/>
                      </a:solidFill>
                      <a:prstDash val="dot"/>
                      <a:round/>
                      <a:headEnd type="none" w="med" len="med"/>
                      <a:tailEnd type="none" w="med" len="med"/>
                    </a:lnB>
                  </a:tcPr>
                </a:tc>
                <a:tc>
                  <a:txBody>
                    <a:bodyPr/>
                    <a:lstStyle/>
                    <a:p>
                      <a:pPr algn="r" rtl="0" fontAlgn="ctr"/>
                      <a:r>
                        <a:rPr lang="en-US" sz="1100" b="1"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w="6350" cap="flat" cmpd="sng" algn="ctr">
                      <a:solidFill>
                        <a:srgbClr val="969696"/>
                      </a:solidFill>
                      <a:prstDash val="dot"/>
                      <a:round/>
                      <a:headEnd type="none" w="med" len="med"/>
                      <a:tailEnd type="none" w="med" len="med"/>
                    </a:lnB>
                  </a:tcPr>
                </a:tc>
                <a:tc>
                  <a:txBody>
                    <a:bodyPr/>
                    <a:lstStyle/>
                    <a:p>
                      <a:pPr algn="r" rtl="0" fontAlgn="ctr"/>
                      <a:r>
                        <a:rPr lang="en-US" sz="1100" b="1" i="0" u="none" strike="noStrike">
                          <a:solidFill>
                            <a:srgbClr val="000000"/>
                          </a:solidFill>
                          <a:effectLst/>
                          <a:latin typeface="Arial" panose="020B0604020202020204" pitchFamily="34" charset="0"/>
                        </a:rPr>
                        <a:t>$1,003,663.22 </a:t>
                      </a:r>
                    </a:p>
                  </a:txBody>
                  <a:tcPr marL="5371" marR="5371" marT="5371" marB="0" anchor="ctr">
                    <a:lnL>
                      <a:noFill/>
                    </a:lnL>
                    <a:lnR>
                      <a:noFill/>
                    </a:lnR>
                    <a:lnT>
                      <a:noFill/>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2661473881"/>
                  </a:ext>
                </a:extLst>
              </a:tr>
              <a:tr h="237934">
                <a:tc>
                  <a:txBody>
                    <a:bodyPr/>
                    <a:lstStyle/>
                    <a:p>
                      <a:pPr algn="l" rtl="0" fontAlgn="b"/>
                      <a:r>
                        <a:rPr lang="en-US" sz="1200" b="1" i="0" u="none" strike="noStrike">
                          <a:solidFill>
                            <a:srgbClr val="000000"/>
                          </a:solidFill>
                          <a:effectLst/>
                          <a:latin typeface="Arial" panose="020B0604020202020204" pitchFamily="34" charset="0"/>
                        </a:rPr>
                        <a:t>Expense</a:t>
                      </a:r>
                    </a:p>
                  </a:txBody>
                  <a:tcPr marL="5371" marR="5371" marT="5371" marB="0" anchor="b">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100" b="0" i="0" u="none" strike="noStrike">
                          <a:solidFill>
                            <a:srgbClr val="000000"/>
                          </a:solidFill>
                          <a:effectLst/>
                          <a:latin typeface="Arial" panose="020B0604020202020204" pitchFamily="34" charset="0"/>
                        </a:rPr>
                        <a:t> </a:t>
                      </a:r>
                    </a:p>
                  </a:txBody>
                  <a:tcPr marL="5371" marR="5371" marT="537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100" b="0" i="0" u="none" strike="noStrike">
                          <a:solidFill>
                            <a:srgbClr val="000000"/>
                          </a:solidFill>
                          <a:effectLst/>
                          <a:latin typeface="Arial" panose="020B0604020202020204" pitchFamily="34" charset="0"/>
                        </a:rPr>
                        <a:t> </a:t>
                      </a:r>
                    </a:p>
                  </a:txBody>
                  <a:tcPr marL="5371" marR="5371" marT="537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100" b="0" i="0" u="none" strike="noStrike">
                          <a:solidFill>
                            <a:srgbClr val="000000"/>
                          </a:solidFill>
                          <a:effectLst/>
                          <a:latin typeface="Arial" panose="020B0604020202020204" pitchFamily="34" charset="0"/>
                        </a:rPr>
                        <a:t> </a:t>
                      </a:r>
                    </a:p>
                  </a:txBody>
                  <a:tcPr marL="5371" marR="5371" marT="537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100" b="0" i="0" u="none" strike="noStrike">
                          <a:solidFill>
                            <a:srgbClr val="000000"/>
                          </a:solidFill>
                          <a:effectLst/>
                          <a:latin typeface="Arial" panose="020B0604020202020204" pitchFamily="34" charset="0"/>
                        </a:rPr>
                        <a:t> </a:t>
                      </a:r>
                    </a:p>
                  </a:txBody>
                  <a:tcPr marL="5371" marR="5371" marT="537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100" b="0" i="0" u="none" strike="noStrike">
                          <a:solidFill>
                            <a:srgbClr val="000000"/>
                          </a:solidFill>
                          <a:effectLst/>
                          <a:latin typeface="Arial" panose="020B0604020202020204" pitchFamily="34" charset="0"/>
                        </a:rPr>
                        <a:t> </a:t>
                      </a:r>
                    </a:p>
                  </a:txBody>
                  <a:tcPr marL="5371" marR="5371" marT="537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100" b="0" i="0" u="none" strike="noStrike">
                          <a:solidFill>
                            <a:srgbClr val="000000"/>
                          </a:solidFill>
                          <a:effectLst/>
                          <a:latin typeface="Arial" panose="020B0604020202020204" pitchFamily="34" charset="0"/>
                        </a:rPr>
                        <a:t> </a:t>
                      </a:r>
                    </a:p>
                  </a:txBody>
                  <a:tcPr marL="5371" marR="5371" marT="537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100" b="0" i="0" u="none" strike="noStrike">
                          <a:solidFill>
                            <a:srgbClr val="000000"/>
                          </a:solidFill>
                          <a:effectLst/>
                          <a:latin typeface="Arial" panose="020B0604020202020204" pitchFamily="34" charset="0"/>
                        </a:rPr>
                        <a:t> </a:t>
                      </a:r>
                    </a:p>
                  </a:txBody>
                  <a:tcPr marL="5371" marR="5371" marT="5371" marB="0" anchor="ctr">
                    <a:lnL>
                      <a:noFill/>
                    </a:lnL>
                    <a:lnR>
                      <a:noFill/>
                    </a:lnR>
                    <a:lnT w="6350" cap="flat" cmpd="sng" algn="ctr">
                      <a:solidFill>
                        <a:srgbClr val="969696"/>
                      </a:solidFill>
                      <a:prstDash val="dot"/>
                      <a:round/>
                      <a:headEnd type="none" w="med" len="med"/>
                      <a:tailEnd type="none" w="med" len="med"/>
                    </a:lnT>
                    <a:lnB>
                      <a:noFill/>
                    </a:lnB>
                  </a:tcPr>
                </a:tc>
                <a:extLst>
                  <a:ext uri="{0D108BD9-81ED-4DB2-BD59-A6C34878D82A}">
                    <a16:rowId xmlns:a16="http://schemas.microsoft.com/office/drawing/2014/main" val="2794280508"/>
                  </a:ext>
                </a:extLst>
              </a:tr>
              <a:tr h="220649">
                <a:tc>
                  <a:txBody>
                    <a:bodyPr/>
                    <a:lstStyle/>
                    <a:p>
                      <a:pPr algn="l" rtl="0" fontAlgn="b"/>
                      <a:r>
                        <a:rPr lang="en-US" sz="1200" b="0" i="0" u="none" strike="noStrike" dirty="0">
                          <a:solidFill>
                            <a:srgbClr val="000000"/>
                          </a:solidFill>
                          <a:effectLst/>
                          <a:latin typeface="Arial" panose="020B0604020202020204" pitchFamily="34" charset="0"/>
                        </a:rPr>
                        <a:t>4.10 - Meetings Expense</a:t>
                      </a:r>
                    </a:p>
                  </a:txBody>
                  <a:tcPr marL="5371" marR="5371" marT="5371" marB="0" anchor="b">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dirty="0">
                          <a:solidFill>
                            <a:srgbClr val="000000"/>
                          </a:solidFill>
                          <a:effectLst/>
                          <a:latin typeface="Arial" panose="020B0604020202020204" pitchFamily="34" charset="0"/>
                        </a:rPr>
                        <a:t>$185,196.00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$185,196.00 </a:t>
                      </a:r>
                    </a:p>
                  </a:txBody>
                  <a:tcPr marL="5371" marR="5371" marT="5371" marB="0" anchor="ctr">
                    <a:lnL>
                      <a:noFill/>
                    </a:lnL>
                    <a:lnR>
                      <a:noFill/>
                    </a:lnR>
                    <a:lnT>
                      <a:noFill/>
                    </a:lnT>
                    <a:lnB>
                      <a:noFill/>
                    </a:lnB>
                  </a:tcPr>
                </a:tc>
                <a:extLst>
                  <a:ext uri="{0D108BD9-81ED-4DB2-BD59-A6C34878D82A}">
                    <a16:rowId xmlns:a16="http://schemas.microsoft.com/office/drawing/2014/main" val="881691831"/>
                  </a:ext>
                </a:extLst>
              </a:tr>
              <a:tr h="220649">
                <a:tc>
                  <a:txBody>
                    <a:bodyPr/>
                    <a:lstStyle/>
                    <a:p>
                      <a:pPr algn="l" rtl="0" fontAlgn="b"/>
                      <a:r>
                        <a:rPr lang="en-US" sz="1200" b="0" i="0" u="none" strike="noStrike" dirty="0">
                          <a:solidFill>
                            <a:srgbClr val="000000"/>
                          </a:solidFill>
                          <a:effectLst/>
                          <a:latin typeface="Arial" panose="020B0604020202020204" pitchFamily="34" charset="0"/>
                        </a:rPr>
                        <a:t>4.110 - Site Survey</a:t>
                      </a:r>
                    </a:p>
                  </a:txBody>
                  <a:tcPr marL="5371" marR="5371" marT="5371" marB="0" anchor="b">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$1,867.43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$1,209.08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$3,076.51 </a:t>
                      </a:r>
                    </a:p>
                  </a:txBody>
                  <a:tcPr marL="5371" marR="5371" marT="5371" marB="0" anchor="ctr">
                    <a:lnL>
                      <a:noFill/>
                    </a:lnL>
                    <a:lnR>
                      <a:noFill/>
                    </a:lnR>
                    <a:lnT>
                      <a:noFill/>
                    </a:lnT>
                    <a:lnB>
                      <a:noFill/>
                    </a:lnB>
                  </a:tcPr>
                </a:tc>
                <a:extLst>
                  <a:ext uri="{0D108BD9-81ED-4DB2-BD59-A6C34878D82A}">
                    <a16:rowId xmlns:a16="http://schemas.microsoft.com/office/drawing/2014/main" val="1846800265"/>
                  </a:ext>
                </a:extLst>
              </a:tr>
              <a:tr h="220649">
                <a:tc>
                  <a:txBody>
                    <a:bodyPr/>
                    <a:lstStyle/>
                    <a:p>
                      <a:pPr algn="l" rtl="0" fontAlgn="b"/>
                      <a:r>
                        <a:rPr lang="en-US" sz="1200" b="0" i="0" u="none" strike="noStrike">
                          <a:solidFill>
                            <a:srgbClr val="000000"/>
                          </a:solidFill>
                          <a:effectLst/>
                          <a:latin typeface="Arial" panose="020B0604020202020204" pitchFamily="34" charset="0"/>
                        </a:rPr>
                        <a:t>4.111 - Deposit</a:t>
                      </a:r>
                    </a:p>
                  </a:txBody>
                  <a:tcPr marL="5371" marR="5371" marT="5371" marB="0" anchor="b">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extLst>
                  <a:ext uri="{0D108BD9-81ED-4DB2-BD59-A6C34878D82A}">
                    <a16:rowId xmlns:a16="http://schemas.microsoft.com/office/drawing/2014/main" val="898043236"/>
                  </a:ext>
                </a:extLst>
              </a:tr>
              <a:tr h="220649">
                <a:tc>
                  <a:txBody>
                    <a:bodyPr/>
                    <a:lstStyle/>
                    <a:p>
                      <a:pPr algn="l" rtl="0" fontAlgn="b"/>
                      <a:r>
                        <a:rPr lang="en-US" sz="1200" b="0" i="0" u="none" strike="noStrike">
                          <a:solidFill>
                            <a:srgbClr val="000000"/>
                          </a:solidFill>
                          <a:effectLst/>
                          <a:latin typeface="Arial" panose="020B0604020202020204" pitchFamily="34" charset="0"/>
                        </a:rPr>
                        <a:t>4.113 - Venue</a:t>
                      </a:r>
                    </a:p>
                  </a:txBody>
                  <a:tcPr marL="5371" marR="5371" marT="5371" marB="0" anchor="b">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dirty="0">
                          <a:solidFill>
                            <a:srgbClr val="000000"/>
                          </a:solidFill>
                          <a:effectLst/>
                          <a:latin typeface="Arial" panose="020B0604020202020204" pitchFamily="34" charset="0"/>
                        </a:rPr>
                        <a:t>$54,999.48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$9,389.30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$84,001.00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$148,389.78 </a:t>
                      </a:r>
                    </a:p>
                  </a:txBody>
                  <a:tcPr marL="5371" marR="5371" marT="5371" marB="0" anchor="ctr">
                    <a:lnL>
                      <a:noFill/>
                    </a:lnL>
                    <a:lnR>
                      <a:noFill/>
                    </a:lnR>
                    <a:lnT>
                      <a:noFill/>
                    </a:lnT>
                    <a:lnB>
                      <a:noFill/>
                    </a:lnB>
                  </a:tcPr>
                </a:tc>
                <a:extLst>
                  <a:ext uri="{0D108BD9-81ED-4DB2-BD59-A6C34878D82A}">
                    <a16:rowId xmlns:a16="http://schemas.microsoft.com/office/drawing/2014/main" val="2957935931"/>
                  </a:ext>
                </a:extLst>
              </a:tr>
              <a:tr h="220649">
                <a:tc>
                  <a:txBody>
                    <a:bodyPr/>
                    <a:lstStyle/>
                    <a:p>
                      <a:pPr algn="l" rtl="0" fontAlgn="b"/>
                      <a:r>
                        <a:rPr lang="en-US" sz="1200" b="0" i="0" u="none" strike="noStrike" dirty="0">
                          <a:solidFill>
                            <a:srgbClr val="000000"/>
                          </a:solidFill>
                          <a:effectLst/>
                          <a:latin typeface="Arial" panose="020B0604020202020204" pitchFamily="34" charset="0"/>
                        </a:rPr>
                        <a:t>4.12 - Financial Fees</a:t>
                      </a:r>
                    </a:p>
                  </a:txBody>
                  <a:tcPr marL="5371" marR="5371" marT="5371" marB="0" anchor="b">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$27,600.51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$17,398.04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$22,450.00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$67,448.55 </a:t>
                      </a:r>
                    </a:p>
                  </a:txBody>
                  <a:tcPr marL="5371" marR="5371" marT="5371" marB="0" anchor="ctr">
                    <a:lnL>
                      <a:noFill/>
                    </a:lnL>
                    <a:lnR>
                      <a:noFill/>
                    </a:lnR>
                    <a:lnT>
                      <a:noFill/>
                    </a:lnT>
                    <a:lnB>
                      <a:noFill/>
                    </a:lnB>
                  </a:tcPr>
                </a:tc>
                <a:extLst>
                  <a:ext uri="{0D108BD9-81ED-4DB2-BD59-A6C34878D82A}">
                    <a16:rowId xmlns:a16="http://schemas.microsoft.com/office/drawing/2014/main" val="1736870500"/>
                  </a:ext>
                </a:extLst>
              </a:tr>
              <a:tr h="220649">
                <a:tc>
                  <a:txBody>
                    <a:bodyPr/>
                    <a:lstStyle/>
                    <a:p>
                      <a:pPr algn="l" rtl="0" fontAlgn="b"/>
                      <a:r>
                        <a:rPr lang="en-US" sz="1200" b="0" i="0" u="none" strike="noStrike">
                          <a:solidFill>
                            <a:srgbClr val="000000"/>
                          </a:solidFill>
                          <a:effectLst/>
                          <a:latin typeface="Arial" panose="020B0604020202020204" pitchFamily="34" charset="0"/>
                        </a:rPr>
                        <a:t>4.13 - Meeting  Planner</a:t>
                      </a:r>
                    </a:p>
                  </a:txBody>
                  <a:tcPr marL="5371" marR="5371" marT="5371" marB="0" anchor="b">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$75,058.66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$52,270.74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$48,725.00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$176,054.40 </a:t>
                      </a:r>
                    </a:p>
                  </a:txBody>
                  <a:tcPr marL="5371" marR="5371" marT="5371" marB="0" anchor="ctr">
                    <a:lnL>
                      <a:noFill/>
                    </a:lnL>
                    <a:lnR>
                      <a:noFill/>
                    </a:lnR>
                    <a:lnT>
                      <a:noFill/>
                    </a:lnT>
                    <a:lnB>
                      <a:noFill/>
                    </a:lnB>
                  </a:tcPr>
                </a:tc>
                <a:extLst>
                  <a:ext uri="{0D108BD9-81ED-4DB2-BD59-A6C34878D82A}">
                    <a16:rowId xmlns:a16="http://schemas.microsoft.com/office/drawing/2014/main" val="456977707"/>
                  </a:ext>
                </a:extLst>
              </a:tr>
              <a:tr h="220649">
                <a:tc>
                  <a:txBody>
                    <a:bodyPr/>
                    <a:lstStyle/>
                    <a:p>
                      <a:pPr algn="l" rtl="0" fontAlgn="b"/>
                      <a:r>
                        <a:rPr lang="en-US" sz="1200" b="0" i="0" u="none" strike="noStrike" dirty="0">
                          <a:solidFill>
                            <a:srgbClr val="000000"/>
                          </a:solidFill>
                          <a:effectLst/>
                          <a:latin typeface="Arial" panose="020B0604020202020204" pitchFamily="34" charset="0"/>
                        </a:rPr>
                        <a:t>4.14 - Food &amp; Beverage</a:t>
                      </a:r>
                    </a:p>
                  </a:txBody>
                  <a:tcPr marL="5371" marR="5371" marT="5371" marB="0" anchor="b">
                    <a:lnL>
                      <a:noFill/>
                    </a:lnL>
                    <a:lnR>
                      <a:noFill/>
                    </a:lnR>
                    <a:lnT>
                      <a:noFill/>
                    </a:lnT>
                    <a:lnB>
                      <a:noFill/>
                    </a:lnB>
                  </a:tcPr>
                </a:tc>
                <a:tc>
                  <a:txBody>
                    <a:bodyPr/>
                    <a:lstStyle/>
                    <a:p>
                      <a:pPr algn="r" rtl="0" fontAlgn="ctr"/>
                      <a:r>
                        <a:rPr lang="en-US" sz="1100" b="0" i="0" u="none" strike="noStrike" dirty="0">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$81,373.75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$93,491.26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$914.99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$83,405.00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$270.29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$259,455.29 </a:t>
                      </a:r>
                    </a:p>
                  </a:txBody>
                  <a:tcPr marL="5371" marR="5371" marT="5371" marB="0" anchor="ctr">
                    <a:lnL>
                      <a:noFill/>
                    </a:lnL>
                    <a:lnR>
                      <a:noFill/>
                    </a:lnR>
                    <a:lnT>
                      <a:noFill/>
                    </a:lnT>
                    <a:lnB>
                      <a:noFill/>
                    </a:lnB>
                  </a:tcPr>
                </a:tc>
                <a:extLst>
                  <a:ext uri="{0D108BD9-81ED-4DB2-BD59-A6C34878D82A}">
                    <a16:rowId xmlns:a16="http://schemas.microsoft.com/office/drawing/2014/main" val="461134780"/>
                  </a:ext>
                </a:extLst>
              </a:tr>
              <a:tr h="220649">
                <a:tc>
                  <a:txBody>
                    <a:bodyPr/>
                    <a:lstStyle/>
                    <a:p>
                      <a:pPr algn="l" rtl="0" fontAlgn="b"/>
                      <a:r>
                        <a:rPr lang="en-US" sz="1200" b="0" i="0" u="none" strike="noStrike">
                          <a:solidFill>
                            <a:srgbClr val="000000"/>
                          </a:solidFill>
                          <a:effectLst/>
                          <a:latin typeface="Arial" panose="020B0604020202020204" pitchFamily="34" charset="0"/>
                        </a:rPr>
                        <a:t>4.15 - Network Services</a:t>
                      </a:r>
                    </a:p>
                  </a:txBody>
                  <a:tcPr marL="5371" marR="5371" marT="5371" marB="0" anchor="b">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$50,873.54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$53,986.00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$104,859.54 </a:t>
                      </a:r>
                    </a:p>
                  </a:txBody>
                  <a:tcPr marL="5371" marR="5371" marT="5371" marB="0" anchor="ctr">
                    <a:lnL>
                      <a:noFill/>
                    </a:lnL>
                    <a:lnR>
                      <a:noFill/>
                    </a:lnR>
                    <a:lnT>
                      <a:noFill/>
                    </a:lnT>
                    <a:lnB>
                      <a:noFill/>
                    </a:lnB>
                  </a:tcPr>
                </a:tc>
                <a:extLst>
                  <a:ext uri="{0D108BD9-81ED-4DB2-BD59-A6C34878D82A}">
                    <a16:rowId xmlns:a16="http://schemas.microsoft.com/office/drawing/2014/main" val="294988599"/>
                  </a:ext>
                </a:extLst>
              </a:tr>
              <a:tr h="220649">
                <a:tc>
                  <a:txBody>
                    <a:bodyPr/>
                    <a:lstStyle/>
                    <a:p>
                      <a:pPr algn="l" rtl="0" fontAlgn="b"/>
                      <a:r>
                        <a:rPr lang="en-US" sz="1200" b="0" i="0" u="none" strike="noStrike">
                          <a:solidFill>
                            <a:srgbClr val="000000"/>
                          </a:solidFill>
                          <a:effectLst/>
                          <a:latin typeface="Arial" panose="020B0604020202020204" pitchFamily="34" charset="0"/>
                        </a:rPr>
                        <a:t>4.16 - Social</a:t>
                      </a:r>
                    </a:p>
                  </a:txBody>
                  <a:tcPr marL="5371" marR="5371" marT="5371" marB="0" anchor="b">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$9,015.95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$9,015.95 </a:t>
                      </a:r>
                    </a:p>
                  </a:txBody>
                  <a:tcPr marL="5371" marR="5371" marT="5371" marB="0" anchor="ctr">
                    <a:lnL>
                      <a:noFill/>
                    </a:lnL>
                    <a:lnR>
                      <a:noFill/>
                    </a:lnR>
                    <a:lnT>
                      <a:noFill/>
                    </a:lnT>
                    <a:lnB>
                      <a:noFill/>
                    </a:lnB>
                  </a:tcPr>
                </a:tc>
                <a:extLst>
                  <a:ext uri="{0D108BD9-81ED-4DB2-BD59-A6C34878D82A}">
                    <a16:rowId xmlns:a16="http://schemas.microsoft.com/office/drawing/2014/main" val="2172559918"/>
                  </a:ext>
                </a:extLst>
              </a:tr>
              <a:tr h="220649">
                <a:tc>
                  <a:txBody>
                    <a:bodyPr/>
                    <a:lstStyle/>
                    <a:p>
                      <a:pPr algn="l" rtl="0" fontAlgn="b"/>
                      <a:r>
                        <a:rPr lang="en-US" sz="1200" b="0" i="0" u="none" strike="noStrike" dirty="0">
                          <a:solidFill>
                            <a:srgbClr val="000000"/>
                          </a:solidFill>
                          <a:effectLst/>
                          <a:latin typeface="Arial" panose="020B0604020202020204" pitchFamily="34" charset="0"/>
                        </a:rPr>
                        <a:t>4.17 - Shipping</a:t>
                      </a:r>
                    </a:p>
                  </a:txBody>
                  <a:tcPr marL="5371" marR="5371" marT="5371" marB="0" anchor="b">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$1,511.30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$4,418.54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$5,929.84 </a:t>
                      </a:r>
                    </a:p>
                  </a:txBody>
                  <a:tcPr marL="5371" marR="5371" marT="5371" marB="0" anchor="ctr">
                    <a:lnL>
                      <a:noFill/>
                    </a:lnL>
                    <a:lnR>
                      <a:noFill/>
                    </a:lnR>
                    <a:lnT>
                      <a:noFill/>
                    </a:lnT>
                    <a:lnB>
                      <a:noFill/>
                    </a:lnB>
                  </a:tcPr>
                </a:tc>
                <a:extLst>
                  <a:ext uri="{0D108BD9-81ED-4DB2-BD59-A6C34878D82A}">
                    <a16:rowId xmlns:a16="http://schemas.microsoft.com/office/drawing/2014/main" val="993392329"/>
                  </a:ext>
                </a:extLst>
              </a:tr>
              <a:tr h="220649">
                <a:tc>
                  <a:txBody>
                    <a:bodyPr/>
                    <a:lstStyle/>
                    <a:p>
                      <a:pPr algn="l" rtl="0" fontAlgn="b"/>
                      <a:r>
                        <a:rPr lang="en-US" sz="1200" b="0" i="0" u="none" strike="noStrike" dirty="0">
                          <a:solidFill>
                            <a:srgbClr val="000000"/>
                          </a:solidFill>
                          <a:effectLst/>
                          <a:latin typeface="Arial" panose="020B0604020202020204" pitchFamily="34" charset="0"/>
                        </a:rPr>
                        <a:t>4.18 - </a:t>
                      </a:r>
                      <a:r>
                        <a:rPr lang="en-US" sz="1200" b="0" i="0" u="none" strike="noStrike" dirty="0" err="1">
                          <a:solidFill>
                            <a:srgbClr val="000000"/>
                          </a:solidFill>
                          <a:effectLst/>
                          <a:latin typeface="Arial" panose="020B0604020202020204" pitchFamily="34" charset="0"/>
                        </a:rPr>
                        <a:t>Misc</a:t>
                      </a:r>
                      <a:r>
                        <a:rPr lang="en-US" sz="1200" b="0" i="0" u="none" strike="noStrike" dirty="0">
                          <a:solidFill>
                            <a:srgbClr val="000000"/>
                          </a:solidFill>
                          <a:effectLst/>
                          <a:latin typeface="Arial" panose="020B0604020202020204" pitchFamily="34" charset="0"/>
                        </a:rPr>
                        <a:t> Expense</a:t>
                      </a:r>
                    </a:p>
                  </a:txBody>
                  <a:tcPr marL="5371" marR="5371" marT="5371"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100" b="0" i="0" u="none" strike="noStrike">
                          <a:solidFill>
                            <a:srgbClr val="000000"/>
                          </a:solidFill>
                          <a:effectLst/>
                          <a:latin typeface="Arial" panose="020B0604020202020204" pitchFamily="34" charset="0"/>
                        </a:rPr>
                        <a:t>$7,449.26 </a:t>
                      </a:r>
                    </a:p>
                  </a:txBody>
                  <a:tcPr marL="5371" marR="5371" marT="5371"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100" b="0" i="0" u="none" strike="noStrike">
                          <a:solidFill>
                            <a:srgbClr val="000000"/>
                          </a:solidFill>
                          <a:effectLst/>
                          <a:latin typeface="Arial" panose="020B0604020202020204" pitchFamily="34" charset="0"/>
                        </a:rPr>
                        <a:t>$820.80 </a:t>
                      </a:r>
                    </a:p>
                  </a:txBody>
                  <a:tcPr marL="5371" marR="5371" marT="5371"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100" b="0" i="0" u="none" strike="noStrike">
                          <a:solidFill>
                            <a:srgbClr val="000000"/>
                          </a:solidFill>
                          <a:effectLst/>
                          <a:latin typeface="Arial" panose="020B0604020202020204" pitchFamily="34" charset="0"/>
                        </a:rPr>
                        <a:t>$2,959.02 </a:t>
                      </a:r>
                    </a:p>
                  </a:txBody>
                  <a:tcPr marL="5371" marR="5371" marT="5371"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100" b="0" i="0" u="none" strike="noStrike">
                          <a:solidFill>
                            <a:srgbClr val="000000"/>
                          </a:solidFill>
                          <a:effectLst/>
                          <a:latin typeface="Arial" panose="020B0604020202020204" pitchFamily="34" charset="0"/>
                        </a:rPr>
                        <a:t>$5,276.00 </a:t>
                      </a:r>
                    </a:p>
                  </a:txBody>
                  <a:tcPr marL="5371" marR="5371" marT="5371"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100" b="0" i="0" u="none" strike="noStrike">
                          <a:solidFill>
                            <a:srgbClr val="000000"/>
                          </a:solidFill>
                          <a:effectLst/>
                          <a:latin typeface="Arial" panose="020B0604020202020204" pitchFamily="34" charset="0"/>
                        </a:rPr>
                        <a:t>$16,505.08 </a:t>
                      </a:r>
                    </a:p>
                  </a:txBody>
                  <a:tcPr marL="5371" marR="5371" marT="5371"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3488232195"/>
                  </a:ext>
                </a:extLst>
              </a:tr>
              <a:tr h="220649">
                <a:tc>
                  <a:txBody>
                    <a:bodyPr/>
                    <a:lstStyle/>
                    <a:p>
                      <a:pPr algn="l" rtl="0" fontAlgn="b"/>
                      <a:r>
                        <a:rPr lang="en-US" sz="1200" b="1" i="0" u="none" strike="noStrike" dirty="0">
                          <a:solidFill>
                            <a:srgbClr val="000000"/>
                          </a:solidFill>
                          <a:effectLst/>
                          <a:latin typeface="Arial" panose="020B0604020202020204" pitchFamily="34" charset="0"/>
                        </a:rPr>
                        <a:t>Total - Expense</a:t>
                      </a:r>
                    </a:p>
                  </a:txBody>
                  <a:tcPr marL="5371" marR="5371" marT="5371"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100" b="1" i="0" u="none" strike="noStrike">
                          <a:solidFill>
                            <a:srgbClr val="000000"/>
                          </a:solidFill>
                          <a:effectLst/>
                          <a:latin typeface="Arial" panose="020B0604020202020204" pitchFamily="34" charset="0"/>
                        </a:rPr>
                        <a:t>$1,867.43 </a:t>
                      </a:r>
                    </a:p>
                  </a:txBody>
                  <a:tcPr marL="5371" marR="5371" marT="5371"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100" b="1" i="0" u="none" strike="noStrike">
                          <a:solidFill>
                            <a:srgbClr val="000000"/>
                          </a:solidFill>
                          <a:effectLst/>
                          <a:latin typeface="Arial" panose="020B0604020202020204" pitchFamily="34" charset="0"/>
                        </a:rPr>
                        <a:t>$433,188.96 </a:t>
                      </a:r>
                    </a:p>
                  </a:txBody>
                  <a:tcPr marL="5371" marR="5371" marT="5371"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100" b="1" i="0" u="none" strike="noStrike">
                          <a:solidFill>
                            <a:srgbClr val="000000"/>
                          </a:solidFill>
                          <a:effectLst/>
                          <a:latin typeface="Arial" panose="020B0604020202020204" pitchFamily="34" charset="0"/>
                        </a:rPr>
                        <a:t>$237,678.17 </a:t>
                      </a:r>
                    </a:p>
                  </a:txBody>
                  <a:tcPr marL="5371" marR="5371" marT="5371"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100" b="1" i="0" u="none" strike="noStrike">
                          <a:solidFill>
                            <a:srgbClr val="000000"/>
                          </a:solidFill>
                          <a:effectLst/>
                          <a:latin typeface="Arial" panose="020B0604020202020204" pitchFamily="34" charset="0"/>
                        </a:rPr>
                        <a:t>$3,874.01 </a:t>
                      </a:r>
                    </a:p>
                  </a:txBody>
                  <a:tcPr marL="5371" marR="5371" marT="5371"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100" b="1" i="0" u="none" strike="noStrike">
                          <a:solidFill>
                            <a:srgbClr val="000000"/>
                          </a:solidFill>
                          <a:effectLst/>
                          <a:latin typeface="Arial" panose="020B0604020202020204" pitchFamily="34" charset="0"/>
                        </a:rPr>
                        <a:t>$299,052.08 </a:t>
                      </a:r>
                    </a:p>
                  </a:txBody>
                  <a:tcPr marL="5371" marR="5371" marT="5371"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100" b="1" i="0" u="none" strike="noStrike">
                          <a:solidFill>
                            <a:srgbClr val="000000"/>
                          </a:solidFill>
                          <a:effectLst/>
                          <a:latin typeface="Arial" panose="020B0604020202020204" pitchFamily="34" charset="0"/>
                        </a:rPr>
                        <a:t>$270.29 </a:t>
                      </a:r>
                    </a:p>
                  </a:txBody>
                  <a:tcPr marL="5371" marR="5371" marT="5371"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100" b="1" i="0" u="none" strike="noStrike">
                          <a:solidFill>
                            <a:srgbClr val="000000"/>
                          </a:solidFill>
                          <a:effectLst/>
                          <a:latin typeface="Arial" panose="020B0604020202020204" pitchFamily="34" charset="0"/>
                        </a:rPr>
                        <a:t>$975,930.94 </a:t>
                      </a:r>
                    </a:p>
                  </a:txBody>
                  <a:tcPr marL="5371" marR="5371" marT="5371"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2733332127"/>
                  </a:ext>
                </a:extLst>
              </a:tr>
              <a:tr h="220649">
                <a:tc>
                  <a:txBody>
                    <a:bodyPr/>
                    <a:lstStyle/>
                    <a:p>
                      <a:pPr algn="l" rtl="0" fontAlgn="ctr"/>
                      <a:r>
                        <a:rPr lang="en-US" sz="1200" b="1" i="0" u="none" strike="noStrike" dirty="0">
                          <a:solidFill>
                            <a:srgbClr val="000000"/>
                          </a:solidFill>
                          <a:effectLst/>
                          <a:latin typeface="Arial" panose="020B0604020202020204" pitchFamily="34" charset="0"/>
                        </a:rPr>
                        <a:t>Net  Income</a:t>
                      </a:r>
                    </a:p>
                  </a:txBody>
                  <a:tcPr marL="5371" marR="5371" marT="537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100" b="1" i="0" u="none" strike="noStrike">
                          <a:solidFill>
                            <a:srgbClr val="000000"/>
                          </a:solidFill>
                          <a:effectLst/>
                          <a:latin typeface="Arial" panose="020B0604020202020204" pitchFamily="34" charset="0"/>
                        </a:rPr>
                        <a:t>($892.87)</a:t>
                      </a:r>
                    </a:p>
                  </a:txBody>
                  <a:tcPr marL="5371" marR="5371" marT="537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100" b="1" i="0" u="none" strike="noStrike" dirty="0">
                          <a:solidFill>
                            <a:srgbClr val="000000"/>
                          </a:solidFill>
                          <a:effectLst/>
                          <a:latin typeface="Arial" panose="020B0604020202020204" pitchFamily="34" charset="0"/>
                        </a:rPr>
                        <a:t>$0.60 </a:t>
                      </a:r>
                    </a:p>
                  </a:txBody>
                  <a:tcPr marL="5371" marR="5371" marT="537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100" b="1" i="0" u="none" strike="noStrike" dirty="0">
                          <a:solidFill>
                            <a:srgbClr val="000000"/>
                          </a:solidFill>
                          <a:effectLst/>
                          <a:latin typeface="Arial" panose="020B0604020202020204" pitchFamily="34" charset="0"/>
                        </a:rPr>
                        <a:t>$14,666.93 </a:t>
                      </a:r>
                    </a:p>
                  </a:txBody>
                  <a:tcPr marL="5371" marR="5371" marT="537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100" b="1" i="0" u="none" strike="noStrike">
                          <a:solidFill>
                            <a:srgbClr val="000000"/>
                          </a:solidFill>
                          <a:effectLst/>
                          <a:latin typeface="Arial" panose="020B0604020202020204" pitchFamily="34" charset="0"/>
                        </a:rPr>
                        <a:t>($3,874.01)</a:t>
                      </a:r>
                    </a:p>
                  </a:txBody>
                  <a:tcPr marL="5371" marR="5371" marT="537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100" b="1" i="0" u="none" strike="noStrike">
                          <a:solidFill>
                            <a:srgbClr val="000000"/>
                          </a:solidFill>
                          <a:effectLst/>
                          <a:latin typeface="Arial" panose="020B0604020202020204" pitchFamily="34" charset="0"/>
                        </a:rPr>
                        <a:t>$18,101.92 </a:t>
                      </a:r>
                    </a:p>
                  </a:txBody>
                  <a:tcPr marL="5371" marR="5371" marT="537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100" b="1" i="0" u="none" strike="noStrike">
                          <a:solidFill>
                            <a:srgbClr val="000000"/>
                          </a:solidFill>
                          <a:effectLst/>
                          <a:latin typeface="Arial" panose="020B0604020202020204" pitchFamily="34" charset="0"/>
                        </a:rPr>
                        <a:t>($270.29)</a:t>
                      </a:r>
                    </a:p>
                  </a:txBody>
                  <a:tcPr marL="5371" marR="5371" marT="537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100" b="1" i="0" u="none" strike="noStrike" dirty="0">
                          <a:solidFill>
                            <a:srgbClr val="000000"/>
                          </a:solidFill>
                          <a:effectLst/>
                          <a:latin typeface="Arial" panose="020B0604020202020204" pitchFamily="34" charset="0"/>
                        </a:rPr>
                        <a:t>$27,732.28 </a:t>
                      </a:r>
                    </a:p>
                  </a:txBody>
                  <a:tcPr marL="5371" marR="5371" marT="5371" marB="0" anchor="ctr">
                    <a:lnL>
                      <a:noFill/>
                    </a:lnL>
                    <a:lnR>
                      <a:noFill/>
                    </a:lnR>
                    <a:lnT w="6350" cap="flat" cmpd="sng" algn="ctr">
                      <a:solidFill>
                        <a:srgbClr val="969696"/>
                      </a:solidFill>
                      <a:prstDash val="dot"/>
                      <a:round/>
                      <a:headEnd type="none" w="med" len="med"/>
                      <a:tailEnd type="none" w="med" len="med"/>
                    </a:lnT>
                    <a:lnB>
                      <a:noFill/>
                    </a:lnB>
                  </a:tcPr>
                </a:tc>
                <a:extLst>
                  <a:ext uri="{0D108BD9-81ED-4DB2-BD59-A6C34878D82A}">
                    <a16:rowId xmlns:a16="http://schemas.microsoft.com/office/drawing/2014/main" val="708594734"/>
                  </a:ext>
                </a:extLst>
              </a:tr>
            </a:tbl>
          </a:graphicData>
        </a:graphic>
      </p:graphicFrame>
      <p:sp>
        <p:nvSpPr>
          <p:cNvPr id="5" name="TextBox 4">
            <a:extLst>
              <a:ext uri="{FF2B5EF4-FFF2-40B4-BE49-F238E27FC236}">
                <a16:creationId xmlns:a16="http://schemas.microsoft.com/office/drawing/2014/main" id="{80E32A4B-FEE0-4B4B-9A6D-693E1211FC26}"/>
              </a:ext>
            </a:extLst>
          </p:cNvPr>
          <p:cNvSpPr txBox="1"/>
          <p:nvPr/>
        </p:nvSpPr>
        <p:spPr>
          <a:xfrm>
            <a:off x="2284809" y="567680"/>
            <a:ext cx="4648994" cy="461665"/>
          </a:xfrm>
          <a:prstGeom prst="rect">
            <a:avLst/>
          </a:prstGeom>
          <a:noFill/>
        </p:spPr>
        <p:txBody>
          <a:bodyPr wrap="square" rtlCol="0">
            <a:spAutoFit/>
          </a:bodyPr>
          <a:lstStyle/>
          <a:p>
            <a:pPr algn="ctr"/>
            <a:r>
              <a:rPr lang="en-US" dirty="0">
                <a:solidFill>
                  <a:schemeClr val="tx1"/>
                </a:solidFill>
              </a:rPr>
              <a:t>2015 Meeting Income Statement</a:t>
            </a:r>
          </a:p>
        </p:txBody>
      </p:sp>
    </p:spTree>
    <p:extLst>
      <p:ext uri="{BB962C8B-B14F-4D97-AF65-F5344CB8AC3E}">
        <p14:creationId xmlns:p14="http://schemas.microsoft.com/office/powerpoint/2010/main" val="7322483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US"/>
              <a:t>May 2020</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a:t>Ben Rolfe (BCA);   Jon Rosdahl (Qualcomm)</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type="body" idx="1"/>
          </p:nvPr>
        </p:nvSpPr>
        <p:spPr>
          <a:xfrm>
            <a:off x="685800" y="1981200"/>
            <a:ext cx="7772400" cy="4114800"/>
          </a:xfrm>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This file contains the May 2020 Wireless Treasurer report for the Joint IEEE 802.11/.15 Wireless funds.</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2000" dirty="0"/>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Presented to the 802 Wireless Chairs Committee Meeting May 12, 2020</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idx="10"/>
          </p:nvPr>
        </p:nvSpPr>
        <p:spPr/>
        <p:txBody>
          <a:bodyPr/>
          <a:lstStyle/>
          <a:p>
            <a:pPr>
              <a:defRPr/>
            </a:pPr>
            <a:r>
              <a:rPr lang="en-US"/>
              <a:t>May 2020</a:t>
            </a:r>
            <a:endParaRPr lang="en-GB" dirty="0"/>
          </a:p>
        </p:txBody>
      </p:sp>
      <p:sp>
        <p:nvSpPr>
          <p:cNvPr id="2" name="Footer Placeholder 1"/>
          <p:cNvSpPr>
            <a:spLocks noGrp="1"/>
          </p:cNvSpPr>
          <p:nvPr>
            <p:ph type="ftr" idx="11"/>
          </p:nvPr>
        </p:nvSpPr>
        <p:spPr/>
        <p:txBody>
          <a:bodyPr/>
          <a:lstStyle/>
          <a:p>
            <a:pPr>
              <a:defRPr/>
            </a:pPr>
            <a:r>
              <a:rPr lang="en-GB"/>
              <a:t>Ben Rolfe (BCA);   Jon Rosdahl (Qualcomm)</a:t>
            </a:r>
            <a:endParaRPr lang="en-GB" dirty="0"/>
          </a:p>
        </p:txBody>
      </p:sp>
      <p:sp>
        <p:nvSpPr>
          <p:cNvPr id="4" name="Slide Number Placeholder 3"/>
          <p:cNvSpPr>
            <a:spLocks noGrp="1"/>
          </p:cNvSpPr>
          <p:nvPr>
            <p:ph type="sldNum" idx="12"/>
          </p:nvPr>
        </p:nvSpPr>
        <p:spPr/>
        <p:txBody>
          <a:bodyPr/>
          <a:lstStyle/>
          <a:p>
            <a:pPr>
              <a:defRPr/>
            </a:pPr>
            <a:r>
              <a:rPr lang="en-GB"/>
              <a:t>Slide </a:t>
            </a:r>
            <a:fld id="{A6C5482A-260B-4E4B-AC84-D73403BB5CB9}" type="slidenum">
              <a:rPr lang="en-GB" smtClean="0"/>
              <a:pPr>
                <a:defRPr/>
              </a:pPr>
              <a:t>20</a:t>
            </a:fld>
            <a:endParaRPr lang="en-GB"/>
          </a:p>
        </p:txBody>
      </p:sp>
      <p:graphicFrame>
        <p:nvGraphicFramePr>
          <p:cNvPr id="6" name="Table 5"/>
          <p:cNvGraphicFramePr>
            <a:graphicFrameLocks noGrp="1"/>
          </p:cNvGraphicFramePr>
          <p:nvPr>
            <p:extLst>
              <p:ext uri="{D42A27DB-BD31-4B8C-83A1-F6EECF244321}">
                <p14:modId xmlns:p14="http://schemas.microsoft.com/office/powerpoint/2010/main" val="525925871"/>
              </p:ext>
            </p:extLst>
          </p:nvPr>
        </p:nvGraphicFramePr>
        <p:xfrm>
          <a:off x="696912" y="606425"/>
          <a:ext cx="7845425" cy="5825495"/>
        </p:xfrm>
        <a:graphic>
          <a:graphicData uri="http://schemas.openxmlformats.org/drawingml/2006/table">
            <a:tbl>
              <a:tblPr/>
              <a:tblGrid>
                <a:gridCol w="2546878">
                  <a:extLst>
                    <a:ext uri="{9D8B030D-6E8A-4147-A177-3AD203B41FA5}">
                      <a16:colId xmlns:a16="http://schemas.microsoft.com/office/drawing/2014/main" val="20000"/>
                    </a:ext>
                  </a:extLst>
                </a:gridCol>
                <a:gridCol w="983007">
                  <a:extLst>
                    <a:ext uri="{9D8B030D-6E8A-4147-A177-3AD203B41FA5}">
                      <a16:colId xmlns:a16="http://schemas.microsoft.com/office/drawing/2014/main" val="20001"/>
                    </a:ext>
                  </a:extLst>
                </a:gridCol>
                <a:gridCol w="1072369">
                  <a:extLst>
                    <a:ext uri="{9D8B030D-6E8A-4147-A177-3AD203B41FA5}">
                      <a16:colId xmlns:a16="http://schemas.microsoft.com/office/drawing/2014/main" val="20002"/>
                    </a:ext>
                  </a:extLst>
                </a:gridCol>
                <a:gridCol w="1027687">
                  <a:extLst>
                    <a:ext uri="{9D8B030D-6E8A-4147-A177-3AD203B41FA5}">
                      <a16:colId xmlns:a16="http://schemas.microsoft.com/office/drawing/2014/main" val="20003"/>
                    </a:ext>
                  </a:extLst>
                </a:gridCol>
                <a:gridCol w="1176626">
                  <a:extLst>
                    <a:ext uri="{9D8B030D-6E8A-4147-A177-3AD203B41FA5}">
                      <a16:colId xmlns:a16="http://schemas.microsoft.com/office/drawing/2014/main" val="20004"/>
                    </a:ext>
                  </a:extLst>
                </a:gridCol>
                <a:gridCol w="1038858">
                  <a:extLst>
                    <a:ext uri="{9D8B030D-6E8A-4147-A177-3AD203B41FA5}">
                      <a16:colId xmlns:a16="http://schemas.microsoft.com/office/drawing/2014/main" val="20005"/>
                    </a:ext>
                  </a:extLst>
                </a:gridCol>
              </a:tblGrid>
              <a:tr h="384175">
                <a:tc gridSpan="6">
                  <a:txBody>
                    <a:bodyPr/>
                    <a:lstStyle/>
                    <a:p>
                      <a:pPr algn="ctr" fontAlgn="b"/>
                      <a:r>
                        <a:rPr lang="en-US" sz="2000" kern="1200" dirty="0">
                          <a:solidFill>
                            <a:schemeClr val="tx1"/>
                          </a:solidFill>
                          <a:latin typeface="Times New Roman" pitchFamily="18" charset="0"/>
                          <a:ea typeface="MS Gothic"/>
                          <a:cs typeface="MS Gothic"/>
                        </a:rPr>
                        <a:t>2014 Meeting Income Statement</a:t>
                      </a:r>
                    </a:p>
                  </a:txBody>
                  <a:tcPr marL="6401" marR="6401" marT="6401"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713054">
                <a:tc>
                  <a:txBody>
                    <a:bodyPr/>
                    <a:lstStyle/>
                    <a:p>
                      <a:pPr algn="l" fontAlgn="b"/>
                      <a:endParaRPr lang="en-US" sz="1400" b="1" i="0" u="none" strike="noStrike" dirty="0">
                        <a:effectLst/>
                        <a:latin typeface="Arial" panose="020B0604020202020204" pitchFamily="34" charset="0"/>
                      </a:endParaRPr>
                    </a:p>
                  </a:txBody>
                  <a:tcPr marL="6401" marR="6401" marT="6401" marB="0" anchor="b">
                    <a:lnL>
                      <a:noFill/>
                    </a:lnL>
                    <a:lnR>
                      <a:noFill/>
                    </a:lnR>
                    <a:lnT>
                      <a:noFill/>
                    </a:lnT>
                    <a:lnB>
                      <a:noFill/>
                    </a:lnB>
                    <a:solidFill>
                      <a:srgbClr val="D0D0D0"/>
                    </a:solidFill>
                  </a:tcPr>
                </a:tc>
                <a:tc>
                  <a:txBody>
                    <a:bodyPr/>
                    <a:lstStyle/>
                    <a:p>
                      <a:pPr algn="ctr" rtl="0" fontAlgn="b"/>
                      <a:r>
                        <a:rPr lang="en-US" sz="1400" b="1" i="0" u="none" strike="noStrike" dirty="0">
                          <a:solidFill>
                            <a:srgbClr val="000000"/>
                          </a:solidFill>
                          <a:effectLst/>
                          <a:latin typeface="Arial" panose="020B0604020202020204" pitchFamily="34" charset="0"/>
                        </a:rPr>
                        <a:t>CB Interest</a:t>
                      </a:r>
                    </a:p>
                  </a:txBody>
                  <a:tcPr marL="6401" marR="6401" marT="6401"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2014-01 </a:t>
                      </a:r>
                      <a:br>
                        <a:rPr lang="en-US" sz="1400" b="1" i="0" u="none" strike="noStrike" dirty="0">
                          <a:effectLst/>
                          <a:latin typeface="Arial" panose="020B0604020202020204" pitchFamily="34" charset="0"/>
                        </a:rPr>
                      </a:br>
                      <a:r>
                        <a:rPr lang="en-US" sz="1400" b="1" i="0" u="none" strike="noStrike" dirty="0">
                          <a:effectLst/>
                          <a:latin typeface="Arial" panose="020B0604020202020204" pitchFamily="34" charset="0"/>
                        </a:rPr>
                        <a:t>Century City, CA</a:t>
                      </a:r>
                    </a:p>
                  </a:txBody>
                  <a:tcPr marL="6401" marR="6401" marT="6401"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2014-05 Waikoloa, HI</a:t>
                      </a:r>
                    </a:p>
                  </a:txBody>
                  <a:tcPr marL="6401" marR="6401" marT="6401"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2014-09 </a:t>
                      </a:r>
                      <a:br>
                        <a:rPr lang="en-US" sz="1400" b="1" i="0" u="none" strike="noStrike" dirty="0">
                          <a:effectLst/>
                          <a:latin typeface="Arial" panose="020B0604020202020204" pitchFamily="34" charset="0"/>
                        </a:rPr>
                      </a:br>
                      <a:r>
                        <a:rPr lang="en-US" sz="1400" b="1" i="0" u="none" strike="noStrike" dirty="0">
                          <a:effectLst/>
                          <a:latin typeface="Arial" panose="020B0604020202020204" pitchFamily="34" charset="0"/>
                        </a:rPr>
                        <a:t>Athens, Greece</a:t>
                      </a:r>
                    </a:p>
                  </a:txBody>
                  <a:tcPr marL="6401" marR="6401" marT="6401"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Total</a:t>
                      </a:r>
                    </a:p>
                  </a:txBody>
                  <a:tcPr marL="6401" marR="6401" marT="6401" marB="0" anchor="b">
                    <a:lnL>
                      <a:noFill/>
                    </a:lnL>
                    <a:lnR>
                      <a:noFill/>
                    </a:lnR>
                    <a:lnT>
                      <a:noFill/>
                    </a:lnT>
                    <a:lnB>
                      <a:noFill/>
                    </a:lnB>
                    <a:solidFill>
                      <a:srgbClr val="D0D0D0"/>
                    </a:solidFill>
                  </a:tcPr>
                </a:tc>
                <a:extLst>
                  <a:ext uri="{0D108BD9-81ED-4DB2-BD59-A6C34878D82A}">
                    <a16:rowId xmlns:a16="http://schemas.microsoft.com/office/drawing/2014/main" val="10001"/>
                  </a:ext>
                </a:extLst>
              </a:tr>
              <a:tr h="228600">
                <a:tc>
                  <a:txBody>
                    <a:bodyPr/>
                    <a:lstStyle/>
                    <a:p>
                      <a:pPr algn="l" fontAlgn="b"/>
                      <a:r>
                        <a:rPr lang="en-US" sz="1400" b="1" i="0" u="none" strike="noStrike" dirty="0">
                          <a:effectLst/>
                          <a:latin typeface="Arial" panose="020B0604020202020204" pitchFamily="34" charset="0"/>
                        </a:rPr>
                        <a:t> </a:t>
                      </a:r>
                    </a:p>
                  </a:txBody>
                  <a:tcPr marL="6401" marR="6401" marT="6401" marB="0" anchor="b">
                    <a:lnL>
                      <a:noFill/>
                    </a:lnL>
                    <a:lnR>
                      <a:noFill/>
                    </a:lnR>
                    <a:lnT>
                      <a:noFill/>
                    </a:lnT>
                    <a:lnB>
                      <a:noFill/>
                    </a:lnB>
                    <a:solidFill>
                      <a:srgbClr val="D0D0D0"/>
                    </a:solidFill>
                  </a:tcPr>
                </a:tc>
                <a:tc>
                  <a:txBody>
                    <a:bodyPr/>
                    <a:lstStyle/>
                    <a:p>
                      <a:pPr algn="r" rtl="0" fontAlgn="ctr"/>
                      <a:r>
                        <a:rPr lang="en-US" sz="1400" b="1" i="0" u="none" strike="noStrike" dirty="0">
                          <a:solidFill>
                            <a:srgbClr val="000000"/>
                          </a:solidFill>
                          <a:effectLst/>
                          <a:latin typeface="Arial" panose="020B0604020202020204" pitchFamily="34" charset="0"/>
                        </a:rPr>
                        <a:t>Amount</a:t>
                      </a:r>
                    </a:p>
                  </a:txBody>
                  <a:tcPr marL="6401" marR="6401" marT="6401" marB="0" anchor="ctr">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Amount</a:t>
                      </a:r>
                    </a:p>
                  </a:txBody>
                  <a:tcPr marL="6401" marR="6401" marT="6401"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Amount</a:t>
                      </a:r>
                    </a:p>
                  </a:txBody>
                  <a:tcPr marL="6401" marR="6401" marT="6401"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Amount</a:t>
                      </a:r>
                    </a:p>
                  </a:txBody>
                  <a:tcPr marL="6401" marR="6401" marT="6401"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Amount</a:t>
                      </a:r>
                    </a:p>
                  </a:txBody>
                  <a:tcPr marL="6401" marR="6401" marT="6401" marB="0" anchor="b">
                    <a:lnL>
                      <a:noFill/>
                    </a:lnL>
                    <a:lnR>
                      <a:noFill/>
                    </a:lnR>
                    <a:lnT>
                      <a:noFill/>
                    </a:lnT>
                    <a:lnB>
                      <a:noFill/>
                    </a:lnB>
                    <a:solidFill>
                      <a:srgbClr val="D0D0D0"/>
                    </a:solidFill>
                  </a:tcPr>
                </a:tc>
                <a:extLst>
                  <a:ext uri="{0D108BD9-81ED-4DB2-BD59-A6C34878D82A}">
                    <a16:rowId xmlns:a16="http://schemas.microsoft.com/office/drawing/2014/main" val="10002"/>
                  </a:ext>
                </a:extLst>
              </a:tr>
              <a:tr h="255464">
                <a:tc>
                  <a:txBody>
                    <a:bodyPr/>
                    <a:lstStyle/>
                    <a:p>
                      <a:pPr algn="l" fontAlgn="b"/>
                      <a:r>
                        <a:rPr lang="en-US" sz="1600" b="1" i="0" u="none" strike="noStrike" dirty="0">
                          <a:solidFill>
                            <a:srgbClr val="000000"/>
                          </a:solidFill>
                          <a:effectLst/>
                          <a:latin typeface="Arial" panose="020B0604020202020204" pitchFamily="34" charset="0"/>
                        </a:rPr>
                        <a:t>Income</a:t>
                      </a:r>
                    </a:p>
                  </a:txBody>
                  <a:tcPr marL="57602" marR="6401" marT="6401" marB="0" anchor="b">
                    <a:lnL>
                      <a:noFill/>
                    </a:lnL>
                    <a:lnR>
                      <a:noFill/>
                    </a:lnR>
                    <a:lnT>
                      <a:noFill/>
                    </a:lnT>
                    <a:lnB>
                      <a:noFill/>
                    </a:lnB>
                  </a:tcPr>
                </a:tc>
                <a:tc>
                  <a:txBody>
                    <a:bodyPr/>
                    <a:lstStyle/>
                    <a:p>
                      <a:pPr algn="r" fontAlgn="ctr"/>
                      <a:endParaRPr lang="en-US" sz="1200" b="0" i="0" u="none" strike="noStrike">
                        <a:effectLst/>
                        <a:latin typeface="Arial" panose="020B0604020202020204" pitchFamily="34" charset="0"/>
                      </a:endParaRPr>
                    </a:p>
                  </a:txBody>
                  <a:tcPr marL="6401" marR="6401" marT="6401"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6401" marR="6401" marT="6401" marB="0" anchor="ctr">
                    <a:lnL>
                      <a:noFill/>
                    </a:lnL>
                    <a:lnR>
                      <a:noFill/>
                    </a:lnR>
                    <a:lnT>
                      <a:noFill/>
                    </a:lnT>
                    <a:lnB>
                      <a:noFill/>
                    </a:lnB>
                  </a:tcPr>
                </a:tc>
                <a:tc>
                  <a:txBody>
                    <a:bodyPr/>
                    <a:lstStyle/>
                    <a:p>
                      <a:pPr algn="r" fontAlgn="ctr"/>
                      <a:endParaRPr lang="en-US" sz="1200" b="1" i="0" u="none" strike="noStrike" dirty="0">
                        <a:solidFill>
                          <a:srgbClr val="000000"/>
                        </a:solidFill>
                        <a:effectLst/>
                        <a:latin typeface="Arial" panose="020B0604020202020204" pitchFamily="34" charset="0"/>
                      </a:endParaRPr>
                    </a:p>
                  </a:txBody>
                  <a:tcPr marL="6401" marR="6401" marT="6401"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6401" marR="6401" marT="6401"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6401" marR="6401" marT="6401" marB="0" anchor="ctr">
                    <a:lnL>
                      <a:noFill/>
                    </a:lnL>
                    <a:lnR>
                      <a:noFill/>
                    </a:lnR>
                    <a:lnT>
                      <a:noFill/>
                    </a:lnT>
                    <a:lnB>
                      <a:noFill/>
                    </a:lnB>
                  </a:tcPr>
                </a:tc>
                <a:extLst>
                  <a:ext uri="{0D108BD9-81ED-4DB2-BD59-A6C34878D82A}">
                    <a16:rowId xmlns:a16="http://schemas.microsoft.com/office/drawing/2014/main" val="10004"/>
                  </a:ext>
                </a:extLst>
              </a:tr>
              <a:tr h="251488">
                <a:tc>
                  <a:txBody>
                    <a:bodyPr/>
                    <a:lstStyle/>
                    <a:p>
                      <a:pPr algn="l" fontAlgn="b"/>
                      <a:r>
                        <a:rPr lang="en-US" sz="1600" b="0" i="0" u="none" strike="noStrike" dirty="0">
                          <a:solidFill>
                            <a:srgbClr val="000000"/>
                          </a:solidFill>
                          <a:effectLst/>
                          <a:latin typeface="Arial" panose="020B0604020202020204" pitchFamily="34" charset="0"/>
                        </a:rPr>
                        <a:t>2.11 - Registrations</a:t>
                      </a:r>
                    </a:p>
                  </a:txBody>
                  <a:tcPr marL="115204" marR="6401" marT="6401" marB="0" anchor="b">
                    <a:lnL>
                      <a:noFill/>
                    </a:lnL>
                    <a:lnR>
                      <a:noFill/>
                    </a:lnR>
                    <a:lnT>
                      <a:noFill/>
                    </a:lnT>
                    <a:lnB>
                      <a:noFill/>
                    </a:lnB>
                  </a:tcPr>
                </a:tc>
                <a:tc>
                  <a:txBody>
                    <a:bodyPr/>
                    <a:lstStyle/>
                    <a:p>
                      <a:pPr algn="r" rtl="0" fontAlgn="ctr"/>
                      <a:r>
                        <a:rPr lang="en-US" sz="1400" b="0" i="0" u="none" strike="noStrike" dirty="0">
                          <a:solidFill>
                            <a:srgbClr val="000000"/>
                          </a:solidFill>
                          <a:effectLst/>
                          <a:latin typeface="Arial" panose="020B0604020202020204" pitchFamily="34" charset="0"/>
                        </a:rPr>
                        <a:t>$0.00 </a:t>
                      </a:r>
                    </a:p>
                  </a:txBody>
                  <a:tcPr marL="6401" marR="6401" marT="6401"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$294,150.00 </a:t>
                      </a:r>
                    </a:p>
                  </a:txBody>
                  <a:tcPr marL="6401" marR="6401" marT="6401"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$257,800.00 </a:t>
                      </a:r>
                    </a:p>
                  </a:txBody>
                  <a:tcPr marL="6401" marR="6401" marT="6401"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$337,050.00 </a:t>
                      </a:r>
                    </a:p>
                  </a:txBody>
                  <a:tcPr marL="6401" marR="6401" marT="6401"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$889,000.00 </a:t>
                      </a:r>
                    </a:p>
                  </a:txBody>
                  <a:tcPr marL="6401" marR="6401" marT="6401" marB="0" anchor="ctr">
                    <a:lnL>
                      <a:noFill/>
                    </a:lnL>
                    <a:lnR>
                      <a:noFill/>
                    </a:lnR>
                    <a:lnT>
                      <a:noFill/>
                    </a:lnT>
                    <a:lnB>
                      <a:noFill/>
                    </a:lnB>
                  </a:tcPr>
                </a:tc>
                <a:extLst>
                  <a:ext uri="{0D108BD9-81ED-4DB2-BD59-A6C34878D82A}">
                    <a16:rowId xmlns:a16="http://schemas.microsoft.com/office/drawing/2014/main" val="10005"/>
                  </a:ext>
                </a:extLst>
              </a:tr>
              <a:tr h="251488">
                <a:tc>
                  <a:txBody>
                    <a:bodyPr/>
                    <a:lstStyle/>
                    <a:p>
                      <a:pPr algn="l" fontAlgn="b"/>
                      <a:r>
                        <a:rPr lang="en-US" sz="1600" b="0" i="0" u="none" strike="noStrike" dirty="0">
                          <a:solidFill>
                            <a:srgbClr val="000000"/>
                          </a:solidFill>
                          <a:effectLst/>
                          <a:latin typeface="Arial" panose="020B0604020202020204" pitchFamily="34" charset="0"/>
                        </a:rPr>
                        <a:t>2.12 - Hotel Commissions</a:t>
                      </a:r>
                    </a:p>
                  </a:txBody>
                  <a:tcPr marL="115204" marR="6401" marT="6401" marB="0" anchor="b">
                    <a:lnL>
                      <a:noFill/>
                    </a:lnL>
                    <a:lnR>
                      <a:noFill/>
                    </a:lnR>
                    <a:lnT>
                      <a:noFill/>
                    </a:lnT>
                    <a:lnB>
                      <a:noFill/>
                    </a:lnB>
                  </a:tcPr>
                </a:tc>
                <a:tc>
                  <a:txBody>
                    <a:bodyPr/>
                    <a:lstStyle/>
                    <a:p>
                      <a:pPr algn="r" rtl="0" fontAlgn="ctr"/>
                      <a:r>
                        <a:rPr lang="en-US" sz="1400" b="0" i="0" u="none" strike="noStrike" dirty="0">
                          <a:solidFill>
                            <a:srgbClr val="000000"/>
                          </a:solidFill>
                          <a:effectLst/>
                          <a:latin typeface="Arial" panose="020B0604020202020204" pitchFamily="34" charset="0"/>
                        </a:rPr>
                        <a:t>$0.00 </a:t>
                      </a:r>
                    </a:p>
                  </a:txBody>
                  <a:tcPr marL="6401" marR="6401" marT="6401"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$8,738.60 </a:t>
                      </a:r>
                    </a:p>
                  </a:txBody>
                  <a:tcPr marL="6401" marR="6401" marT="6401"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$7,666.92 </a:t>
                      </a:r>
                    </a:p>
                  </a:txBody>
                  <a:tcPr marL="6401" marR="6401" marT="6401"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$0.00 </a:t>
                      </a:r>
                    </a:p>
                  </a:txBody>
                  <a:tcPr marL="6401" marR="6401" marT="6401"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$16,405.52 </a:t>
                      </a:r>
                    </a:p>
                  </a:txBody>
                  <a:tcPr marL="6401" marR="6401" marT="6401" marB="0" anchor="ctr">
                    <a:lnL>
                      <a:noFill/>
                    </a:lnL>
                    <a:lnR>
                      <a:noFill/>
                    </a:lnR>
                    <a:lnT>
                      <a:noFill/>
                    </a:lnT>
                    <a:lnB>
                      <a:noFill/>
                    </a:lnB>
                  </a:tcPr>
                </a:tc>
                <a:extLst>
                  <a:ext uri="{0D108BD9-81ED-4DB2-BD59-A6C34878D82A}">
                    <a16:rowId xmlns:a16="http://schemas.microsoft.com/office/drawing/2014/main" val="10006"/>
                  </a:ext>
                </a:extLst>
              </a:tr>
              <a:tr h="281106">
                <a:tc>
                  <a:txBody>
                    <a:bodyPr/>
                    <a:lstStyle/>
                    <a:p>
                      <a:pPr algn="l" fontAlgn="b"/>
                      <a:r>
                        <a:rPr lang="en-US" sz="1600" b="0" i="0" u="none" strike="noStrike" dirty="0">
                          <a:solidFill>
                            <a:srgbClr val="000000"/>
                          </a:solidFill>
                          <a:effectLst/>
                          <a:latin typeface="Arial" panose="020B0604020202020204" pitchFamily="34" charset="0"/>
                        </a:rPr>
                        <a:t>3.40 - IEEE CB Interest</a:t>
                      </a:r>
                    </a:p>
                  </a:txBody>
                  <a:tcPr marL="115204" marR="6401" marT="6401"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400" b="0" i="0" u="none" strike="noStrike">
                          <a:solidFill>
                            <a:srgbClr val="000000"/>
                          </a:solidFill>
                          <a:effectLst/>
                          <a:latin typeface="Arial" panose="020B0604020202020204" pitchFamily="34" charset="0"/>
                        </a:rPr>
                        <a:t>$898.58 </a:t>
                      </a:r>
                    </a:p>
                  </a:txBody>
                  <a:tcPr marL="6401" marR="6401" marT="6401"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endParaRPr lang="en-US" sz="1400" b="0" i="0" u="none" strike="noStrike" dirty="0">
                        <a:solidFill>
                          <a:srgbClr val="000000"/>
                        </a:solidFill>
                        <a:effectLst/>
                        <a:latin typeface="Arial" panose="020B0604020202020204" pitchFamily="34" charset="0"/>
                      </a:endParaRPr>
                    </a:p>
                  </a:txBody>
                  <a:tcPr marL="6401" marR="6401" marT="6401"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endParaRPr lang="en-US" sz="1400" b="0" i="0" u="none" strike="noStrike" dirty="0">
                        <a:solidFill>
                          <a:srgbClr val="000000"/>
                        </a:solidFill>
                        <a:effectLst/>
                        <a:latin typeface="Arial" panose="020B0604020202020204" pitchFamily="34" charset="0"/>
                      </a:endParaRPr>
                    </a:p>
                  </a:txBody>
                  <a:tcPr marL="6401" marR="6401" marT="6401"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endParaRPr lang="en-US" sz="1400" b="0" i="0" u="none" strike="noStrike" dirty="0">
                        <a:solidFill>
                          <a:srgbClr val="000000"/>
                        </a:solidFill>
                        <a:effectLst/>
                        <a:latin typeface="Arial" panose="020B0604020202020204" pitchFamily="34" charset="0"/>
                      </a:endParaRPr>
                    </a:p>
                  </a:txBody>
                  <a:tcPr marL="6401" marR="6401" marT="6401"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endParaRPr lang="en-US" sz="1400" b="0" i="0" u="none" strike="noStrike" dirty="0">
                        <a:solidFill>
                          <a:srgbClr val="000000"/>
                        </a:solidFill>
                        <a:effectLst/>
                        <a:latin typeface="Arial" panose="020B0604020202020204" pitchFamily="34" charset="0"/>
                      </a:endParaRPr>
                    </a:p>
                  </a:txBody>
                  <a:tcPr marL="6401" marR="6401" marT="6401"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10007"/>
                  </a:ext>
                </a:extLst>
              </a:tr>
              <a:tr h="228600">
                <a:tc>
                  <a:txBody>
                    <a:bodyPr/>
                    <a:lstStyle/>
                    <a:p>
                      <a:pPr algn="l" fontAlgn="b"/>
                      <a:r>
                        <a:rPr lang="en-US" sz="1600" b="1" i="0" u="none" strike="noStrike" dirty="0">
                          <a:solidFill>
                            <a:srgbClr val="000000"/>
                          </a:solidFill>
                          <a:effectLst/>
                          <a:latin typeface="Arial" panose="020B0604020202020204" pitchFamily="34" charset="0"/>
                        </a:rPr>
                        <a:t>Total - Income</a:t>
                      </a:r>
                    </a:p>
                  </a:txBody>
                  <a:tcPr marL="57602" marR="6401" marT="6401"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400" b="1" i="0" u="none" strike="noStrike">
                          <a:solidFill>
                            <a:srgbClr val="000000"/>
                          </a:solidFill>
                          <a:effectLst/>
                          <a:latin typeface="Arial" panose="020B0604020202020204" pitchFamily="34" charset="0"/>
                        </a:rPr>
                        <a:t>$898.58 </a:t>
                      </a:r>
                    </a:p>
                  </a:txBody>
                  <a:tcPr marL="6401" marR="6401" marT="6401" marB="0" anchor="ctr">
                    <a:lnL>
                      <a:noFill/>
                    </a:lnL>
                    <a:lnR>
                      <a:noFill/>
                    </a:lnR>
                    <a:lnT w="6350" cap="flat" cmpd="sng" algn="ctr">
                      <a:solidFill>
                        <a:srgbClr val="C0C0C0"/>
                      </a:solidFill>
                      <a:prstDash val="dot"/>
                      <a:round/>
                      <a:headEnd type="none" w="med" len="med"/>
                      <a:tailEnd type="none" w="med" len="med"/>
                    </a:lnT>
                    <a:lnB w="6350" cap="flat" cmpd="sng" algn="ctr">
                      <a:solidFill>
                        <a:srgbClr val="C0C0C0"/>
                      </a:solidFill>
                      <a:prstDash val="dot"/>
                      <a:round/>
                      <a:headEnd type="none" w="med" len="med"/>
                      <a:tailEnd type="none" w="med" len="med"/>
                    </a:lnB>
                  </a:tcPr>
                </a:tc>
                <a:tc>
                  <a:txBody>
                    <a:bodyPr/>
                    <a:lstStyle/>
                    <a:p>
                      <a:pPr algn="r" fontAlgn="ctr"/>
                      <a:r>
                        <a:rPr lang="en-US" sz="1400" b="1" i="0" u="none" strike="noStrike">
                          <a:solidFill>
                            <a:srgbClr val="000000"/>
                          </a:solidFill>
                          <a:effectLst/>
                          <a:latin typeface="Arial" panose="020B0604020202020204" pitchFamily="34" charset="0"/>
                        </a:rPr>
                        <a:t>$302,888.60 </a:t>
                      </a:r>
                    </a:p>
                  </a:txBody>
                  <a:tcPr marL="6401" marR="6401" marT="6401"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dirty="0">
                          <a:solidFill>
                            <a:srgbClr val="000000"/>
                          </a:solidFill>
                          <a:effectLst/>
                          <a:latin typeface="Arial" panose="020B0604020202020204" pitchFamily="34" charset="0"/>
                        </a:rPr>
                        <a:t>$265,466.92 </a:t>
                      </a:r>
                    </a:p>
                  </a:txBody>
                  <a:tcPr marL="6401" marR="6401" marT="6401"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dirty="0">
                          <a:solidFill>
                            <a:srgbClr val="000000"/>
                          </a:solidFill>
                          <a:effectLst/>
                          <a:latin typeface="Arial" panose="020B0604020202020204" pitchFamily="34" charset="0"/>
                        </a:rPr>
                        <a:t>$337,050.00 </a:t>
                      </a:r>
                    </a:p>
                  </a:txBody>
                  <a:tcPr marL="6401" marR="6401" marT="6401"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dirty="0">
                          <a:solidFill>
                            <a:srgbClr val="000000"/>
                          </a:solidFill>
                          <a:effectLst/>
                          <a:latin typeface="Arial" panose="020B0604020202020204" pitchFamily="34" charset="0"/>
                        </a:rPr>
                        <a:t>$906,304.10 </a:t>
                      </a:r>
                    </a:p>
                  </a:txBody>
                  <a:tcPr marL="6401" marR="6401" marT="6401"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10008"/>
                  </a:ext>
                </a:extLst>
              </a:tr>
              <a:tr h="435559">
                <a:tc>
                  <a:txBody>
                    <a:bodyPr/>
                    <a:lstStyle/>
                    <a:p>
                      <a:pPr algn="l" fontAlgn="b"/>
                      <a:r>
                        <a:rPr lang="en-US" sz="1600" b="1" i="0" u="none" strike="noStrike" dirty="0">
                          <a:solidFill>
                            <a:srgbClr val="000000"/>
                          </a:solidFill>
                          <a:effectLst/>
                          <a:latin typeface="Arial" panose="020B0604020202020204" pitchFamily="34" charset="0"/>
                        </a:rPr>
                        <a:t>Expense</a:t>
                      </a:r>
                    </a:p>
                  </a:txBody>
                  <a:tcPr marL="57602" marR="6401" marT="6401" marB="0" anchor="b">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400" b="1" i="0" u="none" strike="noStrike">
                          <a:solidFill>
                            <a:srgbClr val="000000"/>
                          </a:solidFill>
                          <a:effectLst/>
                          <a:latin typeface="Arial" panose="020B0604020202020204" pitchFamily="34" charset="0"/>
                        </a:rPr>
                        <a:t> </a:t>
                      </a:r>
                    </a:p>
                  </a:txBody>
                  <a:tcPr marL="6401" marR="6401" marT="6401"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6401" marR="6401" marT="640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endParaRPr lang="en-US" sz="1400" b="1" i="0" u="none" strike="noStrike" dirty="0">
                        <a:solidFill>
                          <a:srgbClr val="000000"/>
                        </a:solidFill>
                        <a:effectLst/>
                        <a:latin typeface="Arial" panose="020B0604020202020204" pitchFamily="34" charset="0"/>
                      </a:endParaRPr>
                    </a:p>
                  </a:txBody>
                  <a:tcPr marL="6401" marR="6401" marT="640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endParaRPr lang="en-US" sz="1400" b="1" i="0" u="none" strike="noStrike" dirty="0">
                        <a:solidFill>
                          <a:srgbClr val="000000"/>
                        </a:solidFill>
                        <a:effectLst/>
                        <a:latin typeface="Arial" panose="020B0604020202020204" pitchFamily="34" charset="0"/>
                      </a:endParaRPr>
                    </a:p>
                  </a:txBody>
                  <a:tcPr marL="6401" marR="6401" marT="640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endParaRPr lang="en-US" sz="1400" b="1" i="0" u="none" strike="noStrike" dirty="0">
                        <a:solidFill>
                          <a:srgbClr val="000000"/>
                        </a:solidFill>
                        <a:effectLst/>
                        <a:latin typeface="Arial" panose="020B0604020202020204" pitchFamily="34" charset="0"/>
                      </a:endParaRPr>
                    </a:p>
                  </a:txBody>
                  <a:tcPr marL="6401" marR="6401" marT="6401" marB="0" anchor="ctr">
                    <a:lnL>
                      <a:noFill/>
                    </a:lnL>
                    <a:lnR>
                      <a:noFill/>
                    </a:lnR>
                    <a:lnT w="6350" cap="flat" cmpd="sng" algn="ctr">
                      <a:solidFill>
                        <a:srgbClr val="969696"/>
                      </a:solidFill>
                      <a:prstDash val="dot"/>
                      <a:round/>
                      <a:headEnd type="none" w="med" len="med"/>
                      <a:tailEnd type="none" w="med" len="med"/>
                    </a:lnT>
                    <a:lnB>
                      <a:noFill/>
                    </a:lnB>
                  </a:tcPr>
                </a:tc>
                <a:extLst>
                  <a:ext uri="{0D108BD9-81ED-4DB2-BD59-A6C34878D82A}">
                    <a16:rowId xmlns:a16="http://schemas.microsoft.com/office/drawing/2014/main" val="10009"/>
                  </a:ext>
                </a:extLst>
              </a:tr>
              <a:tr h="251488">
                <a:tc>
                  <a:txBody>
                    <a:bodyPr/>
                    <a:lstStyle/>
                    <a:p>
                      <a:pPr algn="l" fontAlgn="b"/>
                      <a:r>
                        <a:rPr lang="en-US" sz="1600" b="0" i="0" u="none" strike="noStrike" dirty="0">
                          <a:solidFill>
                            <a:srgbClr val="000000"/>
                          </a:solidFill>
                          <a:effectLst/>
                          <a:latin typeface="Arial" panose="020B0604020202020204" pitchFamily="34" charset="0"/>
                        </a:rPr>
                        <a:t>4.110 - Site Survey</a:t>
                      </a:r>
                    </a:p>
                  </a:txBody>
                  <a:tcPr marL="115204" marR="6401" marT="6401" marB="0" anchor="b">
                    <a:lnL>
                      <a:noFill/>
                    </a:lnL>
                    <a:lnR>
                      <a:noFill/>
                    </a:lnR>
                    <a:lnT>
                      <a:noFill/>
                    </a:lnT>
                    <a:lnB>
                      <a:noFill/>
                    </a:lnB>
                  </a:tcPr>
                </a:tc>
                <a:tc>
                  <a:txBody>
                    <a:bodyPr/>
                    <a:lstStyle/>
                    <a:p>
                      <a:pPr algn="r" fontAlgn="ctr"/>
                      <a:endParaRPr lang="en-US" sz="1400" b="0" i="0" u="none" strike="noStrike">
                        <a:effectLst/>
                        <a:latin typeface="Arial" panose="020B0604020202020204" pitchFamily="34" charset="0"/>
                      </a:endParaRPr>
                    </a:p>
                  </a:txBody>
                  <a:tcPr marL="6401" marR="6401" marT="6401"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6401" marR="6401" marT="6401"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$2,339.14 </a:t>
                      </a:r>
                    </a:p>
                  </a:txBody>
                  <a:tcPr marL="6401" marR="6401" marT="6401"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$0.00 </a:t>
                      </a:r>
                    </a:p>
                  </a:txBody>
                  <a:tcPr marL="6401" marR="6401" marT="6401"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$2,339.14 </a:t>
                      </a:r>
                    </a:p>
                  </a:txBody>
                  <a:tcPr marL="6401" marR="6401" marT="6401" marB="0" anchor="ctr">
                    <a:lnL>
                      <a:noFill/>
                    </a:lnL>
                    <a:lnR>
                      <a:noFill/>
                    </a:lnR>
                    <a:lnT>
                      <a:noFill/>
                    </a:lnT>
                    <a:lnB>
                      <a:noFill/>
                    </a:lnB>
                  </a:tcPr>
                </a:tc>
                <a:extLst>
                  <a:ext uri="{0D108BD9-81ED-4DB2-BD59-A6C34878D82A}">
                    <a16:rowId xmlns:a16="http://schemas.microsoft.com/office/drawing/2014/main" val="10010"/>
                  </a:ext>
                </a:extLst>
              </a:tr>
              <a:tr h="251488">
                <a:tc>
                  <a:txBody>
                    <a:bodyPr/>
                    <a:lstStyle/>
                    <a:p>
                      <a:pPr algn="l" fontAlgn="b"/>
                      <a:r>
                        <a:rPr lang="en-US" sz="1600" b="0" i="0" u="none" strike="noStrike" dirty="0">
                          <a:solidFill>
                            <a:srgbClr val="000000"/>
                          </a:solidFill>
                          <a:effectLst/>
                          <a:latin typeface="Arial" panose="020B0604020202020204" pitchFamily="34" charset="0"/>
                        </a:rPr>
                        <a:t>4.113 - Venue</a:t>
                      </a:r>
                    </a:p>
                  </a:txBody>
                  <a:tcPr marL="115204" marR="6401" marT="6401" marB="0" anchor="b">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$0.00 </a:t>
                      </a:r>
                    </a:p>
                  </a:txBody>
                  <a:tcPr marL="6401" marR="6401" marT="6401"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$19,200.06 </a:t>
                      </a:r>
                    </a:p>
                  </a:txBody>
                  <a:tcPr marL="6401" marR="6401" marT="6401"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$17,505.03 </a:t>
                      </a:r>
                    </a:p>
                  </a:txBody>
                  <a:tcPr marL="6401" marR="6401" marT="6401"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$74,085.00 </a:t>
                      </a:r>
                    </a:p>
                  </a:txBody>
                  <a:tcPr marL="6401" marR="6401" marT="6401"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$110,790.09 </a:t>
                      </a:r>
                    </a:p>
                  </a:txBody>
                  <a:tcPr marL="6401" marR="6401" marT="6401" marB="0" anchor="ctr">
                    <a:lnL>
                      <a:noFill/>
                    </a:lnL>
                    <a:lnR>
                      <a:noFill/>
                    </a:lnR>
                    <a:lnT>
                      <a:noFill/>
                    </a:lnT>
                    <a:lnB>
                      <a:noFill/>
                    </a:lnB>
                  </a:tcPr>
                </a:tc>
                <a:extLst>
                  <a:ext uri="{0D108BD9-81ED-4DB2-BD59-A6C34878D82A}">
                    <a16:rowId xmlns:a16="http://schemas.microsoft.com/office/drawing/2014/main" val="10011"/>
                  </a:ext>
                </a:extLst>
              </a:tr>
              <a:tr h="251488">
                <a:tc>
                  <a:txBody>
                    <a:bodyPr/>
                    <a:lstStyle/>
                    <a:p>
                      <a:pPr algn="l" fontAlgn="b"/>
                      <a:r>
                        <a:rPr lang="en-US" sz="1600" b="0" i="0" u="none" strike="noStrike" dirty="0">
                          <a:solidFill>
                            <a:srgbClr val="000000"/>
                          </a:solidFill>
                          <a:effectLst/>
                          <a:latin typeface="Arial" panose="020B0604020202020204" pitchFamily="34" charset="0"/>
                        </a:rPr>
                        <a:t>4.12 - Financial Fees</a:t>
                      </a:r>
                    </a:p>
                  </a:txBody>
                  <a:tcPr marL="115204" marR="6401" marT="6401" marB="0" anchor="b">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$0.00 </a:t>
                      </a:r>
                    </a:p>
                  </a:txBody>
                  <a:tcPr marL="6401" marR="6401" marT="6401"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$19,396.46 </a:t>
                      </a:r>
                    </a:p>
                  </a:txBody>
                  <a:tcPr marL="6401" marR="6401" marT="6401"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$17,676.21 </a:t>
                      </a:r>
                    </a:p>
                  </a:txBody>
                  <a:tcPr marL="6401" marR="6401" marT="6401"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$25,215.85 </a:t>
                      </a:r>
                    </a:p>
                  </a:txBody>
                  <a:tcPr marL="6401" marR="6401" marT="6401"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$62,288.52 </a:t>
                      </a:r>
                    </a:p>
                  </a:txBody>
                  <a:tcPr marL="6401" marR="6401" marT="6401" marB="0" anchor="ctr">
                    <a:lnL>
                      <a:noFill/>
                    </a:lnL>
                    <a:lnR>
                      <a:noFill/>
                    </a:lnR>
                    <a:lnT>
                      <a:noFill/>
                    </a:lnT>
                    <a:lnB>
                      <a:noFill/>
                    </a:lnB>
                  </a:tcPr>
                </a:tc>
                <a:extLst>
                  <a:ext uri="{0D108BD9-81ED-4DB2-BD59-A6C34878D82A}">
                    <a16:rowId xmlns:a16="http://schemas.microsoft.com/office/drawing/2014/main" val="10012"/>
                  </a:ext>
                </a:extLst>
              </a:tr>
              <a:tr h="251488">
                <a:tc>
                  <a:txBody>
                    <a:bodyPr/>
                    <a:lstStyle/>
                    <a:p>
                      <a:pPr algn="l" fontAlgn="b"/>
                      <a:r>
                        <a:rPr lang="en-US" sz="1600" b="0" i="0" u="none" strike="noStrike" dirty="0">
                          <a:solidFill>
                            <a:srgbClr val="000000"/>
                          </a:solidFill>
                          <a:effectLst/>
                          <a:latin typeface="Arial" panose="020B0604020202020204" pitchFamily="34" charset="0"/>
                        </a:rPr>
                        <a:t>4.13 - Meeting  Planner</a:t>
                      </a:r>
                    </a:p>
                  </a:txBody>
                  <a:tcPr marL="115204" marR="6401" marT="6401" marB="0" anchor="b">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$0.00 </a:t>
                      </a:r>
                    </a:p>
                  </a:txBody>
                  <a:tcPr marL="6401" marR="6401" marT="6401"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$51,061.35 </a:t>
                      </a:r>
                    </a:p>
                  </a:txBody>
                  <a:tcPr marL="6401" marR="6401" marT="6401"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$44,330.15 </a:t>
                      </a:r>
                    </a:p>
                  </a:txBody>
                  <a:tcPr marL="6401" marR="6401" marT="6401"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$50,379.00 </a:t>
                      </a:r>
                    </a:p>
                  </a:txBody>
                  <a:tcPr marL="6401" marR="6401" marT="6401"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$145,770.50 </a:t>
                      </a:r>
                    </a:p>
                  </a:txBody>
                  <a:tcPr marL="6401" marR="6401" marT="6401" marB="0" anchor="ctr">
                    <a:lnL>
                      <a:noFill/>
                    </a:lnL>
                    <a:lnR>
                      <a:noFill/>
                    </a:lnR>
                    <a:lnT>
                      <a:noFill/>
                    </a:lnT>
                    <a:lnB>
                      <a:noFill/>
                    </a:lnB>
                  </a:tcPr>
                </a:tc>
                <a:extLst>
                  <a:ext uri="{0D108BD9-81ED-4DB2-BD59-A6C34878D82A}">
                    <a16:rowId xmlns:a16="http://schemas.microsoft.com/office/drawing/2014/main" val="10013"/>
                  </a:ext>
                </a:extLst>
              </a:tr>
              <a:tr h="251488">
                <a:tc>
                  <a:txBody>
                    <a:bodyPr/>
                    <a:lstStyle/>
                    <a:p>
                      <a:pPr algn="l" fontAlgn="b"/>
                      <a:r>
                        <a:rPr lang="en-US" sz="1600" b="0" i="0" u="none" strike="noStrike" dirty="0">
                          <a:solidFill>
                            <a:srgbClr val="000000"/>
                          </a:solidFill>
                          <a:effectLst/>
                          <a:latin typeface="Arial" panose="020B0604020202020204" pitchFamily="34" charset="0"/>
                        </a:rPr>
                        <a:t>4.14 - Food &amp; Beverage</a:t>
                      </a:r>
                    </a:p>
                  </a:txBody>
                  <a:tcPr marL="115204" marR="6401" marT="6401" marB="0" anchor="b">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$0.00 </a:t>
                      </a:r>
                    </a:p>
                  </a:txBody>
                  <a:tcPr marL="6401" marR="6401" marT="6401"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$129,456.46 </a:t>
                      </a:r>
                    </a:p>
                  </a:txBody>
                  <a:tcPr marL="6401" marR="6401" marT="6401"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$93,164.43 </a:t>
                      </a:r>
                    </a:p>
                  </a:txBody>
                  <a:tcPr marL="6401" marR="6401" marT="6401"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$125,851.00 </a:t>
                      </a:r>
                    </a:p>
                  </a:txBody>
                  <a:tcPr marL="6401" marR="6401" marT="6401"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$348,471.89 </a:t>
                      </a:r>
                    </a:p>
                  </a:txBody>
                  <a:tcPr marL="6401" marR="6401" marT="6401" marB="0" anchor="ctr">
                    <a:lnL>
                      <a:noFill/>
                    </a:lnL>
                    <a:lnR>
                      <a:noFill/>
                    </a:lnR>
                    <a:lnT>
                      <a:noFill/>
                    </a:lnT>
                    <a:lnB>
                      <a:noFill/>
                    </a:lnB>
                  </a:tcPr>
                </a:tc>
                <a:extLst>
                  <a:ext uri="{0D108BD9-81ED-4DB2-BD59-A6C34878D82A}">
                    <a16:rowId xmlns:a16="http://schemas.microsoft.com/office/drawing/2014/main" val="10014"/>
                  </a:ext>
                </a:extLst>
              </a:tr>
              <a:tr h="251488">
                <a:tc>
                  <a:txBody>
                    <a:bodyPr/>
                    <a:lstStyle/>
                    <a:p>
                      <a:pPr algn="l" fontAlgn="b"/>
                      <a:r>
                        <a:rPr lang="en-US" sz="1600" b="0" i="0" u="none" strike="noStrike" dirty="0">
                          <a:solidFill>
                            <a:srgbClr val="000000"/>
                          </a:solidFill>
                          <a:effectLst/>
                          <a:latin typeface="Arial" panose="020B0604020202020204" pitchFamily="34" charset="0"/>
                        </a:rPr>
                        <a:t>4.15 - Network Services</a:t>
                      </a:r>
                    </a:p>
                  </a:txBody>
                  <a:tcPr marL="115204" marR="6401" marT="6401" marB="0" anchor="b">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$0.00 </a:t>
                      </a:r>
                    </a:p>
                  </a:txBody>
                  <a:tcPr marL="6401" marR="6401" marT="6401"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$47,590.07 </a:t>
                      </a:r>
                    </a:p>
                  </a:txBody>
                  <a:tcPr marL="6401" marR="6401" marT="6401"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$43,254.69 </a:t>
                      </a:r>
                    </a:p>
                  </a:txBody>
                  <a:tcPr marL="6401" marR="6401" marT="6401"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$45,592.42 </a:t>
                      </a:r>
                    </a:p>
                  </a:txBody>
                  <a:tcPr marL="6401" marR="6401" marT="6401"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$136,437.18 </a:t>
                      </a:r>
                    </a:p>
                  </a:txBody>
                  <a:tcPr marL="6401" marR="6401" marT="6401" marB="0" anchor="ctr">
                    <a:lnL>
                      <a:noFill/>
                    </a:lnL>
                    <a:lnR>
                      <a:noFill/>
                    </a:lnR>
                    <a:lnT>
                      <a:noFill/>
                    </a:lnT>
                    <a:lnB>
                      <a:noFill/>
                    </a:lnB>
                  </a:tcPr>
                </a:tc>
                <a:extLst>
                  <a:ext uri="{0D108BD9-81ED-4DB2-BD59-A6C34878D82A}">
                    <a16:rowId xmlns:a16="http://schemas.microsoft.com/office/drawing/2014/main" val="10015"/>
                  </a:ext>
                </a:extLst>
              </a:tr>
              <a:tr h="251488">
                <a:tc>
                  <a:txBody>
                    <a:bodyPr/>
                    <a:lstStyle/>
                    <a:p>
                      <a:pPr algn="l" fontAlgn="b"/>
                      <a:r>
                        <a:rPr lang="en-US" sz="1600" b="0" i="0" u="none" strike="noStrike" dirty="0">
                          <a:solidFill>
                            <a:srgbClr val="000000"/>
                          </a:solidFill>
                          <a:effectLst/>
                          <a:latin typeface="Arial" panose="020B0604020202020204" pitchFamily="34" charset="0"/>
                        </a:rPr>
                        <a:t>4.16 - Social</a:t>
                      </a:r>
                    </a:p>
                  </a:txBody>
                  <a:tcPr marL="115204" marR="6401" marT="6401" marB="0" anchor="b">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$0.00 </a:t>
                      </a:r>
                    </a:p>
                  </a:txBody>
                  <a:tcPr marL="6401" marR="6401" marT="6401"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$33,673.00 </a:t>
                      </a:r>
                    </a:p>
                  </a:txBody>
                  <a:tcPr marL="6401" marR="6401" marT="6401"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$21,411.32 </a:t>
                      </a:r>
                    </a:p>
                  </a:txBody>
                  <a:tcPr marL="6401" marR="6401" marT="6401"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$0.00 </a:t>
                      </a:r>
                    </a:p>
                  </a:txBody>
                  <a:tcPr marL="6401" marR="6401" marT="6401"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$55,084.32 </a:t>
                      </a:r>
                    </a:p>
                  </a:txBody>
                  <a:tcPr marL="6401" marR="6401" marT="6401" marB="0" anchor="ctr">
                    <a:lnL>
                      <a:noFill/>
                    </a:lnL>
                    <a:lnR>
                      <a:noFill/>
                    </a:lnR>
                    <a:lnT>
                      <a:noFill/>
                    </a:lnT>
                    <a:lnB>
                      <a:noFill/>
                    </a:lnB>
                  </a:tcPr>
                </a:tc>
                <a:extLst>
                  <a:ext uri="{0D108BD9-81ED-4DB2-BD59-A6C34878D82A}">
                    <a16:rowId xmlns:a16="http://schemas.microsoft.com/office/drawing/2014/main" val="10016"/>
                  </a:ext>
                </a:extLst>
              </a:tr>
              <a:tr h="251488">
                <a:tc>
                  <a:txBody>
                    <a:bodyPr/>
                    <a:lstStyle/>
                    <a:p>
                      <a:pPr algn="l" fontAlgn="b"/>
                      <a:r>
                        <a:rPr lang="en-US" sz="1600" b="0" i="0" u="none" strike="noStrike" dirty="0">
                          <a:solidFill>
                            <a:srgbClr val="000000"/>
                          </a:solidFill>
                          <a:effectLst/>
                          <a:latin typeface="Arial" panose="020B0604020202020204" pitchFamily="34" charset="0"/>
                        </a:rPr>
                        <a:t>4.17 - Shipping</a:t>
                      </a:r>
                    </a:p>
                  </a:txBody>
                  <a:tcPr marL="115204" marR="6401" marT="6401" marB="0" anchor="b">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$0.00 </a:t>
                      </a:r>
                    </a:p>
                  </a:txBody>
                  <a:tcPr marL="6401" marR="6401" marT="6401"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$3,576.33 </a:t>
                      </a:r>
                    </a:p>
                  </a:txBody>
                  <a:tcPr marL="6401" marR="6401" marT="6401"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$10,678.59 </a:t>
                      </a:r>
                    </a:p>
                  </a:txBody>
                  <a:tcPr marL="6401" marR="6401" marT="6401"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$9,547.23 </a:t>
                      </a:r>
                    </a:p>
                  </a:txBody>
                  <a:tcPr marL="6401" marR="6401" marT="6401"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$23,802.15 </a:t>
                      </a:r>
                    </a:p>
                  </a:txBody>
                  <a:tcPr marL="6401" marR="6401" marT="6401" marB="0" anchor="ctr">
                    <a:lnL>
                      <a:noFill/>
                    </a:lnL>
                    <a:lnR>
                      <a:noFill/>
                    </a:lnR>
                    <a:lnT>
                      <a:noFill/>
                    </a:lnT>
                    <a:lnB>
                      <a:noFill/>
                    </a:lnB>
                  </a:tcPr>
                </a:tc>
                <a:extLst>
                  <a:ext uri="{0D108BD9-81ED-4DB2-BD59-A6C34878D82A}">
                    <a16:rowId xmlns:a16="http://schemas.microsoft.com/office/drawing/2014/main" val="10017"/>
                  </a:ext>
                </a:extLst>
              </a:tr>
              <a:tr h="251488">
                <a:tc>
                  <a:txBody>
                    <a:bodyPr/>
                    <a:lstStyle/>
                    <a:p>
                      <a:pPr algn="l" fontAlgn="b"/>
                      <a:r>
                        <a:rPr lang="en-US" sz="1600" b="0" i="0" u="none" strike="noStrike" dirty="0">
                          <a:solidFill>
                            <a:srgbClr val="000000"/>
                          </a:solidFill>
                          <a:effectLst/>
                          <a:latin typeface="Arial" panose="020B0604020202020204" pitchFamily="34" charset="0"/>
                        </a:rPr>
                        <a:t>4.18 - </a:t>
                      </a:r>
                      <a:r>
                        <a:rPr lang="en-US" sz="1600" b="0" i="0" u="none" strike="noStrike" dirty="0" err="1">
                          <a:solidFill>
                            <a:srgbClr val="000000"/>
                          </a:solidFill>
                          <a:effectLst/>
                          <a:latin typeface="Arial" panose="020B0604020202020204" pitchFamily="34" charset="0"/>
                        </a:rPr>
                        <a:t>Misc</a:t>
                      </a:r>
                      <a:r>
                        <a:rPr lang="en-US" sz="1600" b="0" i="0" u="none" strike="noStrike" dirty="0">
                          <a:solidFill>
                            <a:srgbClr val="000000"/>
                          </a:solidFill>
                          <a:effectLst/>
                          <a:latin typeface="Arial" panose="020B0604020202020204" pitchFamily="34" charset="0"/>
                        </a:rPr>
                        <a:t> Expense</a:t>
                      </a:r>
                    </a:p>
                  </a:txBody>
                  <a:tcPr marL="115204" marR="6401" marT="6401"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400" b="0" i="0" u="none" strike="noStrike">
                          <a:solidFill>
                            <a:srgbClr val="000000"/>
                          </a:solidFill>
                          <a:effectLst/>
                          <a:latin typeface="Arial" panose="020B0604020202020204" pitchFamily="34" charset="0"/>
                        </a:rPr>
                        <a:t>$0.00 </a:t>
                      </a:r>
                    </a:p>
                  </a:txBody>
                  <a:tcPr marL="6401" marR="6401" marT="6401"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$1,016.92 </a:t>
                      </a:r>
                    </a:p>
                  </a:txBody>
                  <a:tcPr marL="6401" marR="6401" marT="6401"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$1,158.30 </a:t>
                      </a:r>
                    </a:p>
                  </a:txBody>
                  <a:tcPr marL="6401" marR="6401" marT="6401"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dirty="0">
                          <a:solidFill>
                            <a:srgbClr val="000000"/>
                          </a:solidFill>
                          <a:effectLst/>
                          <a:latin typeface="Arial" panose="020B0604020202020204" pitchFamily="34" charset="0"/>
                        </a:rPr>
                        <a:t>$5,280.50 </a:t>
                      </a:r>
                    </a:p>
                  </a:txBody>
                  <a:tcPr marL="6401" marR="6401" marT="6401"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dirty="0">
                          <a:solidFill>
                            <a:srgbClr val="000000"/>
                          </a:solidFill>
                          <a:effectLst/>
                          <a:latin typeface="Arial" panose="020B0604020202020204" pitchFamily="34" charset="0"/>
                        </a:rPr>
                        <a:t>$7,455.72 </a:t>
                      </a:r>
                    </a:p>
                  </a:txBody>
                  <a:tcPr marL="6401" marR="6401" marT="6401"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10018"/>
                  </a:ext>
                </a:extLst>
              </a:tr>
              <a:tr h="255464">
                <a:tc>
                  <a:txBody>
                    <a:bodyPr/>
                    <a:lstStyle/>
                    <a:p>
                      <a:pPr algn="l" fontAlgn="b"/>
                      <a:r>
                        <a:rPr lang="en-US" sz="1600" b="1" i="0" u="none" strike="noStrike" dirty="0">
                          <a:solidFill>
                            <a:srgbClr val="000000"/>
                          </a:solidFill>
                          <a:effectLst/>
                          <a:latin typeface="Arial" panose="020B0604020202020204" pitchFamily="34" charset="0"/>
                        </a:rPr>
                        <a:t>Total - Expense</a:t>
                      </a:r>
                    </a:p>
                  </a:txBody>
                  <a:tcPr marL="57602" marR="6401" marT="6401"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400" b="0" i="0" u="none" strike="noStrike">
                          <a:solidFill>
                            <a:srgbClr val="000000"/>
                          </a:solidFill>
                          <a:effectLst/>
                          <a:latin typeface="Arial" panose="020B0604020202020204" pitchFamily="34" charset="0"/>
                        </a:rPr>
                        <a:t>$0.00 </a:t>
                      </a:r>
                    </a:p>
                  </a:txBody>
                  <a:tcPr marL="6401" marR="6401" marT="6401"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1" i="0" u="none" strike="noStrike">
                          <a:solidFill>
                            <a:srgbClr val="000000"/>
                          </a:solidFill>
                          <a:effectLst/>
                          <a:latin typeface="Arial" panose="020B0604020202020204" pitchFamily="34" charset="0"/>
                        </a:rPr>
                        <a:t>$304,970.65 </a:t>
                      </a:r>
                    </a:p>
                  </a:txBody>
                  <a:tcPr marL="6401" marR="6401" marT="6401"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a:solidFill>
                            <a:srgbClr val="000000"/>
                          </a:solidFill>
                          <a:effectLst/>
                          <a:latin typeface="Arial" panose="020B0604020202020204" pitchFamily="34" charset="0"/>
                        </a:rPr>
                        <a:t>$251,517.86 </a:t>
                      </a:r>
                    </a:p>
                  </a:txBody>
                  <a:tcPr marL="6401" marR="6401" marT="6401"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dirty="0">
                          <a:solidFill>
                            <a:srgbClr val="000000"/>
                          </a:solidFill>
                          <a:effectLst/>
                          <a:latin typeface="Arial" panose="020B0604020202020204" pitchFamily="34" charset="0"/>
                        </a:rPr>
                        <a:t>$335,951.00 </a:t>
                      </a:r>
                    </a:p>
                  </a:txBody>
                  <a:tcPr marL="6401" marR="6401" marT="6401"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dirty="0">
                          <a:solidFill>
                            <a:srgbClr val="000000"/>
                          </a:solidFill>
                          <a:effectLst/>
                          <a:latin typeface="Arial" panose="020B0604020202020204" pitchFamily="34" charset="0"/>
                        </a:rPr>
                        <a:t>$892,439.51 </a:t>
                      </a:r>
                    </a:p>
                  </a:txBody>
                  <a:tcPr marL="6401" marR="6401" marT="6401"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10019"/>
                  </a:ext>
                </a:extLst>
              </a:tr>
              <a:tr h="255464">
                <a:tc>
                  <a:txBody>
                    <a:bodyPr/>
                    <a:lstStyle/>
                    <a:p>
                      <a:pPr algn="l" fontAlgn="ctr"/>
                      <a:r>
                        <a:rPr lang="en-US" sz="1600" b="1" i="0" u="none" strike="noStrike" dirty="0">
                          <a:solidFill>
                            <a:srgbClr val="000000"/>
                          </a:solidFill>
                          <a:effectLst/>
                          <a:latin typeface="Arial" panose="020B0604020202020204" pitchFamily="34" charset="0"/>
                        </a:rPr>
                        <a:t>Net Income</a:t>
                      </a:r>
                    </a:p>
                  </a:txBody>
                  <a:tcPr marL="6401" marR="6401" marT="640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400" b="1" i="0" u="none" strike="noStrike">
                          <a:solidFill>
                            <a:srgbClr val="000000"/>
                          </a:solidFill>
                          <a:effectLst/>
                          <a:latin typeface="Arial" panose="020B0604020202020204" pitchFamily="34" charset="0"/>
                        </a:rPr>
                        <a:t>$0.00 </a:t>
                      </a:r>
                    </a:p>
                  </a:txBody>
                  <a:tcPr marL="6401" marR="6401" marT="6401"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a:solidFill>
                            <a:srgbClr val="000000"/>
                          </a:solidFill>
                          <a:effectLst/>
                          <a:latin typeface="Arial" panose="020B0604020202020204" pitchFamily="34" charset="0"/>
                        </a:rPr>
                        <a:t>($2,082.05)</a:t>
                      </a:r>
                    </a:p>
                  </a:txBody>
                  <a:tcPr marL="6401" marR="6401" marT="640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$13,949.06 </a:t>
                      </a:r>
                    </a:p>
                  </a:txBody>
                  <a:tcPr marL="6401" marR="6401" marT="640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$1,099.00 </a:t>
                      </a:r>
                    </a:p>
                  </a:txBody>
                  <a:tcPr marL="6401" marR="6401" marT="640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dirty="0">
                          <a:solidFill>
                            <a:srgbClr val="000000"/>
                          </a:solidFill>
                          <a:effectLst/>
                          <a:latin typeface="Arial" panose="020B0604020202020204" pitchFamily="34" charset="0"/>
                        </a:rPr>
                        <a:t>$13,864.59 </a:t>
                      </a:r>
                    </a:p>
                  </a:txBody>
                  <a:tcPr marL="6401" marR="6401" marT="6401" marB="0" anchor="ctr">
                    <a:lnL>
                      <a:noFill/>
                    </a:lnL>
                    <a:lnR>
                      <a:noFill/>
                    </a:lnR>
                    <a:lnT w="6350" cap="flat" cmpd="sng" algn="ctr">
                      <a:solidFill>
                        <a:srgbClr val="969696"/>
                      </a:solidFill>
                      <a:prstDash val="dot"/>
                      <a:round/>
                      <a:headEnd type="none" w="med" len="med"/>
                      <a:tailEnd type="none" w="med" len="med"/>
                    </a:lnT>
                    <a:lnB>
                      <a:noFill/>
                    </a:lnB>
                  </a:tcPr>
                </a:tc>
                <a:extLst>
                  <a:ext uri="{0D108BD9-81ED-4DB2-BD59-A6C34878D82A}">
                    <a16:rowId xmlns:a16="http://schemas.microsoft.com/office/drawing/2014/main" val="10020"/>
                  </a:ext>
                </a:extLst>
              </a:tr>
            </a:tbl>
          </a:graphicData>
        </a:graphic>
      </p:graphicFrame>
    </p:spTree>
    <p:extLst>
      <p:ext uri="{BB962C8B-B14F-4D97-AF65-F5344CB8AC3E}">
        <p14:creationId xmlns:p14="http://schemas.microsoft.com/office/powerpoint/2010/main" val="415782291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3"/>
          <p:cNvSpPr>
            <a:spLocks noGrp="1" noChangeArrowheads="1"/>
          </p:cNvSpPr>
          <p:nvPr>
            <p:ph type="dt" sz="quarter" idx="10"/>
          </p:nvPr>
        </p:nvSpPr>
        <p:spPr/>
        <p:txBody>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800" b="1" i="0" u="none" strike="noStrike" kern="1200" cap="none" spc="0" normalizeH="0" baseline="0" noProof="0">
                <a:ln>
                  <a:noFill/>
                </a:ln>
                <a:solidFill>
                  <a:srgbClr val="000000"/>
                </a:solidFill>
                <a:effectLst/>
                <a:uLnTx/>
                <a:uFillTx/>
                <a:latin typeface="Times New Roman" pitchFamily="16" charset="0"/>
                <a:ea typeface="MS Gothic" charset="-128"/>
              </a:rPr>
              <a:t>May 2020</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
        <p:nvSpPr>
          <p:cNvPr id="2" name="Footer Placeholder 1"/>
          <p:cNvSpPr>
            <a:spLocks noGrp="1"/>
          </p:cNvSpPr>
          <p:nvPr>
            <p:ph type="ftr" idx="11"/>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rPr>
              <a:t>Ben Rolfe (BCA);   Jon Rosdahl (Qualcomm)</a:t>
            </a:r>
            <a:endParaRPr kumimoji="0" lang="en-GB" sz="1200" b="0"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
        <p:nvSpPr>
          <p:cNvPr id="8196" name="Rectangle 5"/>
          <p:cNvSpPr>
            <a:spLocks noGrp="1" noChangeArrowheads="1"/>
          </p:cNvSpPr>
          <p:nvPr>
            <p:ph type="sldNum" sz="quarter" idx="12"/>
          </p:nvPr>
        </p:nvSpPr>
        <p:spPr/>
        <p:txBody>
          <a:bodyPr/>
          <a:lstStyle/>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rPr>
              <a:t>Slide </a:t>
            </a:r>
            <a:fld id="{3838B4BB-A4D0-4480-9F10-787314E25A66}" type="slidenum">
              <a:rPr kumimoji="0" lang="en-GB" sz="1200" b="0" i="0" u="none" strike="noStrike" kern="1200" cap="none" spc="0" normalizeH="0" baseline="0" noProof="0" smtClean="0">
                <a:ln>
                  <a:noFill/>
                </a:ln>
                <a:solidFill>
                  <a:srgbClr val="000000"/>
                </a:solidFill>
                <a:effectLst/>
                <a:uLnTx/>
                <a:uFillTx/>
                <a:latin typeface="Times New Roman" pitchFamily="16" charset="0"/>
                <a:ea typeface="MS Gothic" charset="-128"/>
              </a:rPr>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21</a:t>
            </a:fld>
            <a:endPar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endParaRPr>
          </a:p>
        </p:txBody>
      </p:sp>
      <p:sp>
        <p:nvSpPr>
          <p:cNvPr id="8198" name="Rectangle 2"/>
          <p:cNvSpPr>
            <a:spLocks noGrp="1" noChangeArrowheads="1"/>
          </p:cNvSpPr>
          <p:nvPr>
            <p:ph type="title" idx="4294967295"/>
          </p:nvPr>
        </p:nvSpPr>
        <p:spPr>
          <a:xfrm>
            <a:off x="696912" y="678705"/>
            <a:ext cx="7845425" cy="400050"/>
          </a:xfrm>
        </p:spPr>
        <p:txBody>
          <a:bodyPr vert="horz" wrap="square" lIns="69056" tIns="34529" rIns="69056" bIns="34529" numCol="1" anchor="ctr" anchorCtr="0" compatLnSpc="1">
            <a:prstTxWarp prst="textNoShape">
              <a:avLst/>
            </a:prstTxWarp>
          </a:bodyPr>
          <a:lstStyle/>
          <a:p>
            <a:pPr eaLnBrk="1" hangingPunct="1"/>
            <a:r>
              <a:rPr lang="en-US" dirty="0"/>
              <a:t>2003 – 2019 Historical Attendance</a:t>
            </a:r>
          </a:p>
        </p:txBody>
      </p:sp>
      <p:sp>
        <p:nvSpPr>
          <p:cNvPr id="8199" name="Rectangle 3"/>
          <p:cNvSpPr>
            <a:spLocks noGrp="1" noChangeArrowheads="1"/>
          </p:cNvSpPr>
          <p:nvPr>
            <p:ph type="body" sz="half" idx="4294967295"/>
          </p:nvPr>
        </p:nvSpPr>
        <p:spPr>
          <a:xfrm>
            <a:off x="304801" y="1033954"/>
            <a:ext cx="2971799" cy="4984411"/>
          </a:xfrm>
        </p:spPr>
        <p:txBody>
          <a:bodyPr vert="horz" wrap="square" lIns="69056" tIns="34529" rIns="69056" bIns="34529" numCol="1" anchor="t" anchorCtr="0" compatLnSpc="1">
            <a:prstTxWarp prst="textNoShape">
              <a:avLst/>
            </a:prstTxWarp>
            <a:spAutoFit/>
          </a:bodyPr>
          <a:lstStyle/>
          <a:p>
            <a:pPr marL="170260" indent="-170260" defTabSz="685800">
              <a:lnSpc>
                <a:spcPct val="90000"/>
              </a:lnSpc>
              <a:tabLst>
                <a:tab pos="5529263" algn="r"/>
              </a:tabLst>
            </a:pPr>
            <a:r>
              <a:rPr lang="en-US" sz="1100" dirty="0"/>
              <a:t>2003</a:t>
            </a:r>
          </a:p>
          <a:p>
            <a:pPr marL="340519" lvl="1" indent="-84535" defTabSz="685800">
              <a:lnSpc>
                <a:spcPct val="90000"/>
              </a:lnSpc>
              <a:tabLst>
                <a:tab pos="5529263" algn="r"/>
              </a:tabLst>
            </a:pPr>
            <a:r>
              <a:rPr lang="en-US" sz="1100" dirty="0"/>
              <a:t> 420 - Ft. Lauderdale ($47,287 - $42,118)</a:t>
            </a:r>
          </a:p>
          <a:p>
            <a:pPr marL="340519" lvl="1" indent="-84535" defTabSz="685800">
              <a:lnSpc>
                <a:spcPct val="90000"/>
              </a:lnSpc>
              <a:tabLst>
                <a:tab pos="5529263" algn="r"/>
              </a:tabLst>
            </a:pPr>
            <a:r>
              <a:rPr lang="en-US" sz="1100" dirty="0"/>
              <a:t> 561 - DFW ($72,916 - $78,354)</a:t>
            </a:r>
          </a:p>
          <a:p>
            <a:pPr marL="340519" lvl="1" indent="-84535" defTabSz="685800">
              <a:lnSpc>
                <a:spcPct val="90000"/>
              </a:lnSpc>
              <a:tabLst>
                <a:tab pos="5529263" algn="r"/>
              </a:tabLst>
            </a:pPr>
            <a:r>
              <a:rPr lang="en-US" sz="1100" dirty="0"/>
              <a:t> 491 - Singapore ($22,077, -</a:t>
            </a:r>
            <a:r>
              <a:rPr lang="en-US" sz="1100" dirty="0">
                <a:solidFill>
                  <a:srgbClr val="FF0000"/>
                </a:solidFill>
              </a:rPr>
              <a:t>$32,319</a:t>
            </a:r>
            <a:r>
              <a:rPr lang="en-US" sz="1100" dirty="0"/>
              <a:t>)</a:t>
            </a:r>
          </a:p>
          <a:p>
            <a:pPr marL="170260" indent="-170260" defTabSz="685800">
              <a:lnSpc>
                <a:spcPct val="90000"/>
              </a:lnSpc>
              <a:tabLst>
                <a:tab pos="5529263" algn="r"/>
              </a:tabLst>
            </a:pPr>
            <a:r>
              <a:rPr lang="en-US" sz="1100" dirty="0"/>
              <a:t>2004</a:t>
            </a:r>
          </a:p>
          <a:p>
            <a:pPr marL="340519" lvl="1" indent="-84535" defTabSz="685800">
              <a:lnSpc>
                <a:spcPct val="90000"/>
              </a:lnSpc>
              <a:tabLst>
                <a:tab pos="5529263" algn="r"/>
              </a:tabLst>
            </a:pPr>
            <a:r>
              <a:rPr lang="en-US" sz="1100" dirty="0"/>
              <a:t> 650 - Garden Grove ( $13,250, $82,403.08)</a:t>
            </a:r>
          </a:p>
          <a:p>
            <a:pPr marL="340519" lvl="1" indent="-84535" defTabSz="685800">
              <a:lnSpc>
                <a:spcPct val="90000"/>
              </a:lnSpc>
              <a:tabLst>
                <a:tab pos="5529263" algn="r"/>
              </a:tabLst>
            </a:pPr>
            <a:r>
              <a:rPr lang="en-US" sz="1100" dirty="0"/>
              <a:t> 714 - Berlin (</a:t>
            </a:r>
            <a:r>
              <a:rPr lang="en-US" sz="1100" dirty="0">
                <a:solidFill>
                  <a:srgbClr val="FF0000"/>
                </a:solidFill>
              </a:rPr>
              <a:t>$25, 914, </a:t>
            </a:r>
            <a:r>
              <a:rPr lang="en-US" sz="1100" dirty="0"/>
              <a:t>$41,257)</a:t>
            </a:r>
          </a:p>
          <a:p>
            <a:pPr marL="170260" indent="-170260" defTabSz="685800">
              <a:lnSpc>
                <a:spcPct val="90000"/>
              </a:lnSpc>
              <a:tabLst>
                <a:tab pos="5529263" algn="r"/>
              </a:tabLst>
            </a:pPr>
            <a:r>
              <a:rPr lang="en-US" sz="1100" dirty="0"/>
              <a:t>2005</a:t>
            </a:r>
          </a:p>
          <a:p>
            <a:pPr marL="340519" lvl="1" indent="-84535" defTabSz="685800">
              <a:lnSpc>
                <a:spcPct val="90000"/>
              </a:lnSpc>
              <a:tabLst>
                <a:tab pos="5529263" algn="r"/>
              </a:tabLst>
            </a:pPr>
            <a:r>
              <a:rPr lang="en-US" sz="1100" dirty="0"/>
              <a:t> 802 - Monterey ($11,858, $63,183)</a:t>
            </a:r>
          </a:p>
          <a:p>
            <a:pPr marL="340519" lvl="1" indent="-84535" defTabSz="685800">
              <a:lnSpc>
                <a:spcPct val="90000"/>
              </a:lnSpc>
              <a:tabLst>
                <a:tab pos="5529263" algn="r"/>
              </a:tabLst>
            </a:pPr>
            <a:r>
              <a:rPr lang="en-US" sz="1100" dirty="0"/>
              <a:t> 523 - Cairns (Australia) (</a:t>
            </a:r>
            <a:r>
              <a:rPr lang="en-US" sz="1100" dirty="0">
                <a:solidFill>
                  <a:srgbClr val="FF0000"/>
                </a:solidFill>
              </a:rPr>
              <a:t>$60,750,  -$51,375</a:t>
            </a:r>
            <a:r>
              <a:rPr lang="en-US" sz="1100" dirty="0"/>
              <a:t>)</a:t>
            </a:r>
          </a:p>
          <a:p>
            <a:pPr marL="340519" lvl="1" indent="-84535" defTabSz="685800">
              <a:lnSpc>
                <a:spcPct val="90000"/>
              </a:lnSpc>
              <a:tabLst>
                <a:tab pos="5529263" algn="r"/>
              </a:tabLst>
            </a:pPr>
            <a:r>
              <a:rPr lang="en-US" sz="1100" dirty="0"/>
              <a:t> 759 - Garden Grove ($87,772,  $94,114)</a:t>
            </a:r>
          </a:p>
          <a:p>
            <a:pPr marL="170260" indent="-170260" defTabSz="685800">
              <a:lnSpc>
                <a:spcPct val="90000"/>
              </a:lnSpc>
              <a:tabLst>
                <a:tab pos="5529263" algn="r"/>
              </a:tabLst>
            </a:pPr>
            <a:r>
              <a:rPr lang="en-US" sz="1100" dirty="0"/>
              <a:t>2006</a:t>
            </a:r>
          </a:p>
          <a:p>
            <a:pPr marL="340519" lvl="1" indent="-84535" defTabSz="685800">
              <a:lnSpc>
                <a:spcPct val="90000"/>
              </a:lnSpc>
              <a:tabLst>
                <a:tab pos="5529263" algn="r"/>
              </a:tabLst>
            </a:pPr>
            <a:r>
              <a:rPr lang="en-US" sz="1100" dirty="0"/>
              <a:t> 740 - Hawaii (</a:t>
            </a:r>
            <a:r>
              <a:rPr lang="en-US" altLang="en-US" sz="1100" dirty="0">
                <a:solidFill>
                  <a:srgbClr val="FF0000"/>
                </a:solidFill>
              </a:rPr>
              <a:t>13,690, </a:t>
            </a:r>
            <a:r>
              <a:rPr lang="en-US" sz="1100" dirty="0"/>
              <a:t>$32,272)</a:t>
            </a:r>
          </a:p>
          <a:p>
            <a:pPr marL="340519" lvl="1" indent="-84535" defTabSz="685800">
              <a:lnSpc>
                <a:spcPct val="90000"/>
              </a:lnSpc>
              <a:tabLst>
                <a:tab pos="5529263" algn="r"/>
              </a:tabLst>
            </a:pPr>
            <a:r>
              <a:rPr lang="en-US" sz="1100" dirty="0"/>
              <a:t> 564 - Jacksonville (</a:t>
            </a:r>
            <a:r>
              <a:rPr lang="en-US" sz="1100" dirty="0">
                <a:solidFill>
                  <a:srgbClr val="FF0000"/>
                </a:solidFill>
              </a:rPr>
              <a:t>$450</a:t>
            </a:r>
            <a:r>
              <a:rPr lang="en-US" sz="1100" dirty="0"/>
              <a:t>,$55,163)</a:t>
            </a:r>
          </a:p>
          <a:p>
            <a:pPr marL="340519" lvl="1" indent="-84535" defTabSz="685800">
              <a:lnSpc>
                <a:spcPct val="90000"/>
              </a:lnSpc>
              <a:tabLst>
                <a:tab pos="5529263" algn="r"/>
              </a:tabLst>
            </a:pPr>
            <a:r>
              <a:rPr lang="en-US" sz="1100" dirty="0"/>
              <a:t> 350 - Melbourne (</a:t>
            </a:r>
            <a:r>
              <a:rPr lang="en-US" sz="1100" dirty="0">
                <a:solidFill>
                  <a:srgbClr val="FF0000"/>
                </a:solidFill>
              </a:rPr>
              <a:t>$38,855, -$23,184</a:t>
            </a:r>
            <a:r>
              <a:rPr lang="en-US" sz="1100" dirty="0"/>
              <a:t>)</a:t>
            </a:r>
          </a:p>
          <a:p>
            <a:pPr marL="170260" indent="-170260" defTabSz="685800">
              <a:lnSpc>
                <a:spcPct val="90000"/>
              </a:lnSpc>
              <a:tabLst>
                <a:tab pos="5529263" algn="r"/>
              </a:tabLst>
            </a:pPr>
            <a:r>
              <a:rPr lang="en-US" sz="1100" dirty="0"/>
              <a:t>2007</a:t>
            </a:r>
          </a:p>
          <a:p>
            <a:pPr marL="340519" lvl="1" indent="-84535" defTabSz="685800">
              <a:lnSpc>
                <a:spcPct val="90000"/>
              </a:lnSpc>
              <a:tabLst>
                <a:tab pos="5529263" algn="r"/>
              </a:tabLst>
            </a:pPr>
            <a:r>
              <a:rPr lang="en-US" sz="1100" dirty="0"/>
              <a:t> 478 - Montreal (</a:t>
            </a:r>
            <a:r>
              <a:rPr lang="en-US" sz="1100" dirty="0">
                <a:solidFill>
                  <a:srgbClr val="FF0000"/>
                </a:solidFill>
              </a:rPr>
              <a:t>$750, </a:t>
            </a:r>
            <a:r>
              <a:rPr lang="en-US" sz="1100" dirty="0"/>
              <a:t>$17,425)</a:t>
            </a:r>
          </a:p>
          <a:p>
            <a:pPr marL="340519" lvl="1" indent="-84535" defTabSz="685800">
              <a:lnSpc>
                <a:spcPct val="90000"/>
              </a:lnSpc>
              <a:tabLst>
                <a:tab pos="5529263" algn="r"/>
              </a:tabLst>
            </a:pPr>
            <a:r>
              <a:rPr lang="en-US" sz="1100" dirty="0"/>
              <a:t> 439 - Hawaii (</a:t>
            </a:r>
            <a:r>
              <a:rPr lang="en-US" sz="1100" dirty="0">
                <a:solidFill>
                  <a:srgbClr val="FF0000"/>
                </a:solidFill>
              </a:rPr>
              <a:t>$28,200,</a:t>
            </a:r>
            <a:r>
              <a:rPr lang="en-US" sz="1100" dirty="0"/>
              <a:t> $17,720)</a:t>
            </a:r>
          </a:p>
          <a:p>
            <a:pPr marL="170260" indent="-170260" defTabSz="685800">
              <a:lnSpc>
                <a:spcPct val="90000"/>
              </a:lnSpc>
              <a:tabLst>
                <a:tab pos="5529263" algn="r"/>
              </a:tabLst>
            </a:pPr>
            <a:r>
              <a:rPr lang="en-US" sz="1100" dirty="0"/>
              <a:t>2008</a:t>
            </a:r>
          </a:p>
          <a:p>
            <a:pPr marL="340519" lvl="1" indent="-84535" defTabSz="685800">
              <a:lnSpc>
                <a:spcPct val="90000"/>
              </a:lnSpc>
              <a:tabLst>
                <a:tab pos="5529263" algn="r"/>
              </a:tabLst>
            </a:pPr>
            <a:r>
              <a:rPr lang="en-US" sz="1100" dirty="0"/>
              <a:t>361 - Taipei (</a:t>
            </a:r>
            <a:r>
              <a:rPr lang="en-US" sz="1100" dirty="0">
                <a:solidFill>
                  <a:srgbClr val="FF0000"/>
                </a:solidFill>
              </a:rPr>
              <a:t>$126,352, -$24,636</a:t>
            </a:r>
            <a:r>
              <a:rPr lang="en-US" sz="1100" dirty="0"/>
              <a:t>)</a:t>
            </a:r>
          </a:p>
          <a:p>
            <a:pPr marL="340519" lvl="1" indent="-84535" defTabSz="685800">
              <a:lnSpc>
                <a:spcPct val="90000"/>
              </a:lnSpc>
              <a:tabLst>
                <a:tab pos="5529263" algn="r"/>
              </a:tabLst>
            </a:pPr>
            <a:r>
              <a:rPr lang="en-US" sz="1100" dirty="0"/>
              <a:t>402 - Jacksonville ($1,850, $39,459)</a:t>
            </a:r>
          </a:p>
          <a:p>
            <a:pPr marL="340519" lvl="1" indent="-84535" defTabSz="685800">
              <a:lnSpc>
                <a:spcPct val="90000"/>
              </a:lnSpc>
              <a:tabLst>
                <a:tab pos="5529263" algn="r"/>
              </a:tabLst>
            </a:pPr>
            <a:r>
              <a:rPr lang="en-US" sz="1100" dirty="0"/>
              <a:t>379 – Hawaii (</a:t>
            </a:r>
            <a:r>
              <a:rPr lang="en-US" sz="1100" dirty="0">
                <a:solidFill>
                  <a:srgbClr val="FF0000"/>
                </a:solidFill>
              </a:rPr>
              <a:t>$13,343, </a:t>
            </a:r>
            <a:r>
              <a:rPr lang="en-US" sz="1100" dirty="0"/>
              <a:t>$8,557)</a:t>
            </a:r>
          </a:p>
        </p:txBody>
      </p:sp>
      <p:sp>
        <p:nvSpPr>
          <p:cNvPr id="8200" name="Rectangle 4"/>
          <p:cNvSpPr>
            <a:spLocks noGrp="1" noChangeArrowheads="1"/>
          </p:cNvSpPr>
          <p:nvPr>
            <p:ph type="body" sz="half" idx="4294967295"/>
          </p:nvPr>
        </p:nvSpPr>
        <p:spPr>
          <a:xfrm>
            <a:off x="2831579" y="1083993"/>
            <a:ext cx="3124201" cy="4970561"/>
          </a:xfrm>
        </p:spPr>
        <p:txBody>
          <a:bodyPr vert="horz" wrap="square" lIns="69056" tIns="34529" rIns="69056" bIns="34529" numCol="1" anchor="t" anchorCtr="0" compatLnSpc="1">
            <a:prstTxWarp prst="textNoShape">
              <a:avLst/>
            </a:prstTxWarp>
          </a:bodyPr>
          <a:lstStyle/>
          <a:p>
            <a:pPr marL="137160" indent="-170260" defTabSz="685800">
              <a:spcBef>
                <a:spcPts val="0"/>
              </a:spcBef>
              <a:tabLst>
                <a:tab pos="5529263" algn="r"/>
              </a:tabLst>
            </a:pPr>
            <a:r>
              <a:rPr lang="en-US" sz="1200" dirty="0"/>
              <a:t>2009</a:t>
            </a:r>
          </a:p>
          <a:p>
            <a:pPr marL="340519" lvl="1" indent="-84535" defTabSz="685800">
              <a:lnSpc>
                <a:spcPct val="90000"/>
              </a:lnSpc>
              <a:tabLst>
                <a:tab pos="5529263" algn="r"/>
              </a:tabLst>
            </a:pPr>
            <a:r>
              <a:rPr lang="en-US" sz="1200" dirty="0"/>
              <a:t>355 – LA ($4,724, $9,835)</a:t>
            </a:r>
          </a:p>
          <a:p>
            <a:pPr marL="340519" lvl="1" indent="-84535" defTabSz="685800">
              <a:lnSpc>
                <a:spcPct val="90000"/>
              </a:lnSpc>
              <a:tabLst>
                <a:tab pos="5529263" algn="r"/>
              </a:tabLst>
            </a:pPr>
            <a:r>
              <a:rPr lang="en-US" sz="1200" dirty="0"/>
              <a:t>344 – Montreal ($8,676, $29,948)</a:t>
            </a:r>
          </a:p>
          <a:p>
            <a:pPr marL="340519" lvl="1" indent="-84535" defTabSz="685800">
              <a:lnSpc>
                <a:spcPct val="90000"/>
              </a:lnSpc>
              <a:tabLst>
                <a:tab pos="5529263" algn="r"/>
              </a:tabLst>
            </a:pPr>
            <a:r>
              <a:rPr lang="en-US" sz="1200" dirty="0"/>
              <a:t>500 – Hawaii ($16,793, $17,330)</a:t>
            </a:r>
          </a:p>
          <a:p>
            <a:pPr marL="137160" indent="-170260" defTabSz="685800">
              <a:spcBef>
                <a:spcPts val="0"/>
              </a:spcBef>
              <a:tabLst>
                <a:tab pos="5529263" algn="r"/>
              </a:tabLst>
            </a:pPr>
            <a:r>
              <a:rPr lang="en-US" sz="1200" dirty="0"/>
              <a:t>2010</a:t>
            </a:r>
          </a:p>
          <a:p>
            <a:pPr marL="437198" lvl="2" indent="-130969" defTabSz="685800">
              <a:spcBef>
                <a:spcPts val="0"/>
              </a:spcBef>
              <a:tabLst>
                <a:tab pos="5529263" algn="r"/>
              </a:tabLst>
            </a:pPr>
            <a:r>
              <a:rPr lang="en-US" sz="1200" dirty="0"/>
              <a:t>428 – LA ($9,000, $33,307)</a:t>
            </a:r>
          </a:p>
          <a:p>
            <a:pPr marL="437198" lvl="2" indent="-130969" defTabSz="685800">
              <a:spcBef>
                <a:spcPts val="0"/>
              </a:spcBef>
              <a:tabLst>
                <a:tab pos="5529263" algn="r"/>
              </a:tabLst>
            </a:pPr>
            <a:r>
              <a:rPr lang="en-US" sz="1200" dirty="0"/>
              <a:t>426 - Beijing ($0)</a:t>
            </a:r>
          </a:p>
          <a:p>
            <a:pPr marL="437198" lvl="2" indent="-130969" defTabSz="685800">
              <a:spcBef>
                <a:spcPts val="0"/>
              </a:spcBef>
              <a:tabLst>
                <a:tab pos="5529263" algn="r"/>
              </a:tabLst>
            </a:pPr>
            <a:r>
              <a:rPr lang="en-US" sz="1200" dirty="0"/>
              <a:t>384 – Hawaii ($1,161,  $316)</a:t>
            </a:r>
          </a:p>
          <a:p>
            <a:pPr marL="137160" indent="-170260" defTabSz="685800">
              <a:spcBef>
                <a:spcPts val="0"/>
              </a:spcBef>
              <a:tabLst>
                <a:tab pos="5529263" algn="r"/>
              </a:tabLst>
            </a:pPr>
            <a:r>
              <a:rPr lang="en-US" sz="1200" dirty="0"/>
              <a:t>2011</a:t>
            </a:r>
          </a:p>
          <a:p>
            <a:pPr marL="437198" lvl="2" indent="-130969" defTabSz="685800">
              <a:spcBef>
                <a:spcPts val="0"/>
              </a:spcBef>
              <a:tabLst>
                <a:tab pos="5529263" algn="r"/>
              </a:tabLst>
            </a:pPr>
            <a:r>
              <a:rPr lang="en-US" sz="1200" dirty="0"/>
              <a:t>410 – LA ($13,378, $</a:t>
            </a:r>
            <a:r>
              <a:rPr lang="en-US" altLang="en-US" sz="1200" dirty="0"/>
              <a:t> 30,810</a:t>
            </a:r>
            <a:r>
              <a:rPr lang="en-US" sz="1200" dirty="0"/>
              <a:t>)</a:t>
            </a:r>
          </a:p>
          <a:p>
            <a:pPr marL="437198" lvl="2" indent="-130969" defTabSz="685800">
              <a:spcBef>
                <a:spcPts val="0"/>
              </a:spcBef>
              <a:tabLst>
                <a:tab pos="5529263" algn="r"/>
              </a:tabLst>
            </a:pPr>
            <a:r>
              <a:rPr lang="en-US" sz="1200" dirty="0"/>
              <a:t>351 – Indian Wells (</a:t>
            </a:r>
            <a:r>
              <a:rPr lang="en-US" sz="1200" dirty="0">
                <a:solidFill>
                  <a:srgbClr val="FF0000"/>
                </a:solidFill>
              </a:rPr>
              <a:t>$9,128,</a:t>
            </a:r>
            <a:r>
              <a:rPr lang="en-US" sz="1200" dirty="0"/>
              <a:t> $20,536)</a:t>
            </a:r>
          </a:p>
          <a:p>
            <a:pPr marL="437198" lvl="2" indent="-130969" defTabSz="685800">
              <a:spcBef>
                <a:spcPts val="0"/>
              </a:spcBef>
              <a:tabLst>
                <a:tab pos="5529263" algn="r"/>
              </a:tabLst>
            </a:pPr>
            <a:r>
              <a:rPr lang="en-US" sz="1200" dirty="0"/>
              <a:t>313 – Okinawa (</a:t>
            </a:r>
            <a:r>
              <a:rPr lang="en-US" sz="1200" dirty="0">
                <a:solidFill>
                  <a:srgbClr val="FF0000"/>
                </a:solidFill>
              </a:rPr>
              <a:t>$22,669, </a:t>
            </a:r>
            <a:r>
              <a:rPr lang="en-US" sz="1200" dirty="0"/>
              <a:t>$0)</a:t>
            </a:r>
          </a:p>
          <a:p>
            <a:pPr marL="137160" indent="-170260" defTabSz="685800">
              <a:spcBef>
                <a:spcPts val="0"/>
              </a:spcBef>
              <a:tabLst>
                <a:tab pos="5529263" algn="r"/>
              </a:tabLst>
            </a:pPr>
            <a:r>
              <a:rPr lang="en-US" sz="1200" dirty="0"/>
              <a:t>2012</a:t>
            </a:r>
          </a:p>
          <a:p>
            <a:pPr marL="437198" lvl="2" indent="-130969" defTabSz="685800">
              <a:spcBef>
                <a:spcPts val="0"/>
              </a:spcBef>
              <a:tabLst>
                <a:tab pos="5529263" algn="r"/>
              </a:tabLst>
            </a:pPr>
            <a:r>
              <a:rPr lang="en-US" sz="1200" dirty="0"/>
              <a:t>359 – Jacksonville ($16,398, $30,932)</a:t>
            </a:r>
          </a:p>
          <a:p>
            <a:pPr marL="437198" lvl="2" indent="-130969" defTabSz="685800">
              <a:spcBef>
                <a:spcPts val="0"/>
              </a:spcBef>
              <a:tabLst>
                <a:tab pos="5529263" algn="r"/>
              </a:tabLst>
            </a:pPr>
            <a:r>
              <a:rPr lang="en-US" sz="1200" dirty="0"/>
              <a:t>335 – Atlanta (</a:t>
            </a:r>
            <a:r>
              <a:rPr lang="en-US" sz="1200" dirty="0">
                <a:solidFill>
                  <a:srgbClr val="FF0000"/>
                </a:solidFill>
              </a:rPr>
              <a:t>$680,</a:t>
            </a:r>
            <a:r>
              <a:rPr lang="en-US" sz="1200" dirty="0"/>
              <a:t> </a:t>
            </a:r>
            <a:r>
              <a:rPr lang="en-US" sz="1200" dirty="0">
                <a:solidFill>
                  <a:srgbClr val="FF0000"/>
                </a:solidFill>
              </a:rPr>
              <a:t> $100.35</a:t>
            </a:r>
            <a:r>
              <a:rPr lang="en-US" sz="1200" dirty="0"/>
              <a:t>)</a:t>
            </a:r>
          </a:p>
          <a:p>
            <a:pPr marL="437198" lvl="2" indent="-130969" defTabSz="685800">
              <a:spcBef>
                <a:spcPts val="0"/>
              </a:spcBef>
              <a:tabLst>
                <a:tab pos="5529263" algn="r"/>
              </a:tabLst>
            </a:pPr>
            <a:r>
              <a:rPr lang="en-US" sz="1200" dirty="0"/>
              <a:t>314 – Indian Wells (-</a:t>
            </a:r>
            <a:r>
              <a:rPr lang="en-US" sz="1200" dirty="0">
                <a:solidFill>
                  <a:srgbClr val="FF0000"/>
                </a:solidFill>
              </a:rPr>
              <a:t>$7,665, </a:t>
            </a:r>
            <a:r>
              <a:rPr lang="en-US" sz="1200" dirty="0"/>
              <a:t>$15,480) </a:t>
            </a:r>
          </a:p>
          <a:p>
            <a:pPr marL="137160" indent="-130969" defTabSz="685800">
              <a:spcBef>
                <a:spcPts val="0"/>
              </a:spcBef>
              <a:tabLst>
                <a:tab pos="5529263" algn="r"/>
              </a:tabLst>
            </a:pPr>
            <a:r>
              <a:rPr lang="en-US" sz="1200" dirty="0"/>
              <a:t>2013</a:t>
            </a:r>
          </a:p>
          <a:p>
            <a:pPr marL="437198" lvl="2" indent="-130969" defTabSz="685800">
              <a:spcBef>
                <a:spcPts val="0"/>
              </a:spcBef>
              <a:tabLst>
                <a:tab pos="5529263" algn="r"/>
              </a:tabLst>
            </a:pPr>
            <a:r>
              <a:rPr lang="en-US" sz="1200" dirty="0"/>
              <a:t>356 – Vancouver (-</a:t>
            </a:r>
            <a:r>
              <a:rPr lang="en-US" sz="1200" dirty="0">
                <a:solidFill>
                  <a:srgbClr val="FF0000"/>
                </a:solidFill>
              </a:rPr>
              <a:t>$15,259, </a:t>
            </a:r>
            <a:r>
              <a:rPr lang="en-US" sz="1200" dirty="0"/>
              <a:t> -</a:t>
            </a:r>
            <a:r>
              <a:rPr lang="en-US" sz="1200" dirty="0">
                <a:solidFill>
                  <a:srgbClr val="FF0000"/>
                </a:solidFill>
              </a:rPr>
              <a:t>$5,857</a:t>
            </a:r>
            <a:r>
              <a:rPr lang="en-US" sz="1200" dirty="0"/>
              <a:t>)</a:t>
            </a:r>
          </a:p>
          <a:p>
            <a:pPr marL="437198" lvl="2" indent="-130969" defTabSz="685800">
              <a:spcBef>
                <a:spcPts val="0"/>
              </a:spcBef>
              <a:tabLst>
                <a:tab pos="5529263" algn="r"/>
              </a:tabLst>
            </a:pPr>
            <a:r>
              <a:rPr lang="en-US" sz="1200" dirty="0"/>
              <a:t>337 – Hawaii      (-</a:t>
            </a:r>
            <a:r>
              <a:rPr lang="en-US" sz="1200" dirty="0">
                <a:solidFill>
                  <a:srgbClr val="FF0000"/>
                </a:solidFill>
              </a:rPr>
              <a:t>$10,533, -$12,227</a:t>
            </a:r>
            <a:r>
              <a:rPr lang="en-US" sz="1200" dirty="0"/>
              <a:t>)</a:t>
            </a:r>
          </a:p>
          <a:p>
            <a:pPr marL="437198" lvl="2" indent="-130969" defTabSz="685800">
              <a:spcBef>
                <a:spcPts val="0"/>
              </a:spcBef>
              <a:tabLst>
                <a:tab pos="5529263" algn="r"/>
              </a:tabLst>
            </a:pPr>
            <a:r>
              <a:rPr lang="en-US" sz="1200" dirty="0"/>
              <a:t>279 – Nanjing     ($0, </a:t>
            </a:r>
            <a:r>
              <a:rPr lang="en-US" sz="1200" dirty="0">
                <a:solidFill>
                  <a:srgbClr val="FF0000"/>
                </a:solidFill>
              </a:rPr>
              <a:t>$7,475</a:t>
            </a:r>
            <a:r>
              <a:rPr lang="en-US" sz="1200" dirty="0"/>
              <a:t>) </a:t>
            </a:r>
          </a:p>
          <a:p>
            <a:pPr marL="137160" indent="-170260" defTabSz="685800">
              <a:spcBef>
                <a:spcPts val="0"/>
              </a:spcBef>
              <a:tabLst>
                <a:tab pos="5529263" algn="r"/>
              </a:tabLst>
            </a:pPr>
            <a:r>
              <a:rPr lang="en-US" sz="1200" dirty="0"/>
              <a:t>2014</a:t>
            </a:r>
          </a:p>
          <a:p>
            <a:pPr marL="437198" lvl="2" indent="-84535" defTabSz="685800">
              <a:spcBef>
                <a:spcPts val="0"/>
              </a:spcBef>
              <a:tabLst>
                <a:tab pos="5529263" algn="r"/>
              </a:tabLst>
            </a:pPr>
            <a:r>
              <a:rPr lang="en-US" sz="1200" dirty="0"/>
              <a:t>426 – LA (-</a:t>
            </a:r>
            <a:r>
              <a:rPr lang="en-US" sz="1200" dirty="0">
                <a:solidFill>
                  <a:srgbClr val="FF0000"/>
                </a:solidFill>
              </a:rPr>
              <a:t>$</a:t>
            </a:r>
            <a:r>
              <a:rPr lang="en-US" sz="1200" dirty="0">
                <a:solidFill>
                  <a:srgbClr val="FF0000"/>
                </a:solidFill>
                <a:ea typeface="MS PGothic" pitchFamily="34" charset="-128"/>
              </a:rPr>
              <a:t>9,313, -</a:t>
            </a:r>
            <a:r>
              <a:rPr lang="en-US" sz="1200" dirty="0">
                <a:solidFill>
                  <a:srgbClr val="FF0000"/>
                </a:solidFill>
              </a:rPr>
              <a:t>$</a:t>
            </a:r>
            <a:r>
              <a:rPr lang="en-US" sz="1200" dirty="0">
                <a:solidFill>
                  <a:srgbClr val="FF0000"/>
                </a:solidFill>
                <a:ea typeface="MS PGothic" pitchFamily="34" charset="-128"/>
              </a:rPr>
              <a:t>2,082</a:t>
            </a:r>
            <a:r>
              <a:rPr lang="en-US" sz="1200" dirty="0">
                <a:solidFill>
                  <a:schemeClr val="tx1"/>
                </a:solidFill>
                <a:ea typeface="MS PGothic" pitchFamily="34" charset="-128"/>
              </a:rPr>
              <a:t>)</a:t>
            </a:r>
            <a:endParaRPr lang="en-US" sz="1200" dirty="0">
              <a:solidFill>
                <a:schemeClr val="tx1"/>
              </a:solidFill>
            </a:endParaRPr>
          </a:p>
          <a:p>
            <a:pPr marL="437198" lvl="2" indent="-84535" defTabSz="685800">
              <a:spcBef>
                <a:spcPts val="0"/>
              </a:spcBef>
              <a:tabLst>
                <a:tab pos="5529263" algn="r"/>
              </a:tabLst>
            </a:pPr>
            <a:r>
              <a:rPr lang="en-US" sz="1200" dirty="0"/>
              <a:t>337 – Waikoloa (</a:t>
            </a:r>
            <a:r>
              <a:rPr lang="en-US" sz="1200" dirty="0">
                <a:solidFill>
                  <a:schemeClr val="tx1"/>
                </a:solidFill>
              </a:rPr>
              <a:t>$8,940, </a:t>
            </a:r>
            <a:r>
              <a:rPr lang="en-US" sz="1200" dirty="0">
                <a:solidFill>
                  <a:schemeClr val="tx1"/>
                </a:solidFill>
                <a:ea typeface="MS PGothic" pitchFamily="34" charset="-128"/>
              </a:rPr>
              <a:t>$13,949</a:t>
            </a:r>
            <a:r>
              <a:rPr lang="en-US" sz="1200" dirty="0"/>
              <a:t>)</a:t>
            </a:r>
          </a:p>
          <a:p>
            <a:pPr marL="437198" lvl="2" indent="-84535" defTabSz="685800">
              <a:spcBef>
                <a:spcPts val="0"/>
              </a:spcBef>
              <a:tabLst>
                <a:tab pos="5529263" algn="r"/>
              </a:tabLst>
            </a:pPr>
            <a:r>
              <a:rPr lang="en-US" sz="1200" dirty="0"/>
              <a:t>341 – Athens (-</a:t>
            </a:r>
            <a:r>
              <a:rPr lang="en-US" sz="1200" dirty="0">
                <a:solidFill>
                  <a:srgbClr val="FF0000"/>
                </a:solidFill>
              </a:rPr>
              <a:t>$63,050, </a:t>
            </a:r>
            <a:r>
              <a:rPr lang="en-US" sz="1200" dirty="0"/>
              <a:t>$1,099)</a:t>
            </a:r>
          </a:p>
          <a:p>
            <a:pPr marL="386954" lvl="1" indent="-130969" defTabSz="685800">
              <a:lnSpc>
                <a:spcPct val="90000"/>
              </a:lnSpc>
              <a:tabLst>
                <a:tab pos="5529263" algn="r"/>
              </a:tabLst>
            </a:pPr>
            <a:endParaRPr lang="en-US" sz="1600" dirty="0"/>
          </a:p>
        </p:txBody>
      </p:sp>
      <p:sp>
        <p:nvSpPr>
          <p:cNvPr id="8201" name="Rectangle 5"/>
          <p:cNvSpPr>
            <a:spLocks noChangeArrowheads="1"/>
          </p:cNvSpPr>
          <p:nvPr/>
        </p:nvSpPr>
        <p:spPr bwMode="auto">
          <a:xfrm>
            <a:off x="7780735" y="723900"/>
            <a:ext cx="184731" cy="196208"/>
          </a:xfrm>
          <a:prstGeom prst="rect">
            <a:avLst/>
          </a:prstGeom>
          <a:noFill/>
          <a:ln w="12700">
            <a:noFill/>
            <a:miter lim="800000"/>
            <a:headEnd type="none" w="sm" len="sm"/>
            <a:tailEnd type="none" w="sm" len="sm"/>
          </a:ln>
        </p:spPr>
        <p:txBody>
          <a:bodyPr wrap="none">
            <a:spAutoFit/>
          </a:bodyPr>
          <a:lstStyle/>
          <a:p>
            <a:pPr marL="0" marR="0" lvl="0" indent="0" algn="l" defTabSz="685800"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endParaRPr kumimoji="0" lang="en-US" sz="675" b="1" i="0" u="none" strike="noStrike" kern="1200" cap="none" spc="0" normalizeH="0" baseline="0" noProof="0">
              <a:ln>
                <a:noFill/>
              </a:ln>
              <a:solidFill>
                <a:srgbClr val="000000"/>
              </a:solidFill>
              <a:effectLst/>
              <a:uLnTx/>
              <a:uFillTx/>
              <a:latin typeface="Times New Roman" pitchFamily="16" charset="0"/>
              <a:ea typeface="MS PGothic" pitchFamily="34" charset="-128"/>
              <a:cs typeface="+mn-cs"/>
            </a:endParaRPr>
          </a:p>
        </p:txBody>
      </p:sp>
      <p:sp>
        <p:nvSpPr>
          <p:cNvPr id="10" name="Rectangle 3">
            <a:extLst>
              <a:ext uri="{FF2B5EF4-FFF2-40B4-BE49-F238E27FC236}">
                <a16:creationId xmlns:a16="http://schemas.microsoft.com/office/drawing/2014/main" id="{6B3354A2-7215-4CFB-9EC3-1814DB1BE0C4}"/>
              </a:ext>
            </a:extLst>
          </p:cNvPr>
          <p:cNvSpPr txBox="1">
            <a:spLocks noChangeArrowheads="1"/>
          </p:cNvSpPr>
          <p:nvPr/>
        </p:nvSpPr>
        <p:spPr bwMode="auto">
          <a:xfrm>
            <a:off x="5562600" y="1187612"/>
            <a:ext cx="3276599" cy="4763325"/>
          </a:xfrm>
          <a:prstGeom prst="rect">
            <a:avLst/>
          </a:prstGeom>
          <a:noFill/>
          <a:ln w="9525">
            <a:noFill/>
            <a:round/>
            <a:headEnd/>
            <a:tailEnd/>
          </a:ln>
        </p:spPr>
        <p:txBody>
          <a:bodyPr vert="horz" wrap="square" lIns="69056" tIns="34529" rIns="69056" bIns="34529" numCol="1" anchor="t" anchorCtr="0" compatLnSpc="1">
            <a:prstTxWarp prst="textNoShape">
              <a:avLst/>
            </a:prstTxWarp>
            <a:spAutoFit/>
          </a:bodyPr>
          <a:lstStyle>
            <a:lvl1pPr marL="342900" indent="-342900" algn="l" defTabSz="449263" rtl="0" eaLnBrk="0" fontAlgn="base" hangingPunct="0">
              <a:spcBef>
                <a:spcPts val="600"/>
              </a:spcBef>
              <a:spcAft>
                <a:spcPct val="0"/>
              </a:spcAft>
              <a:buClr>
                <a:srgbClr val="000000"/>
              </a:buClr>
              <a:buSzPct val="100000"/>
              <a:buFont typeface="Times New Roman" pitchFamily="18" charset="0"/>
              <a:defRPr sz="2400" b="1">
                <a:solidFill>
                  <a:srgbClr val="000000"/>
                </a:solidFill>
                <a:latin typeface="+mn-lt"/>
                <a:ea typeface="+mn-ea"/>
                <a:cs typeface="MS Gothic"/>
              </a:defRPr>
            </a:lvl1pPr>
            <a:lvl2pPr marL="742950" indent="-285750" algn="l" defTabSz="449263" rtl="0" eaLnBrk="0" fontAlgn="base" hangingPunct="0">
              <a:spcBef>
                <a:spcPts val="500"/>
              </a:spcBef>
              <a:spcAft>
                <a:spcPct val="0"/>
              </a:spcAft>
              <a:buClr>
                <a:srgbClr val="000000"/>
              </a:buClr>
              <a:buSzPct val="100000"/>
              <a:buFont typeface="Times New Roman" pitchFamily="18" charset="0"/>
              <a:defRPr sz="2000">
                <a:solidFill>
                  <a:srgbClr val="000000"/>
                </a:solidFill>
                <a:latin typeface="+mn-lt"/>
                <a:ea typeface="+mn-ea"/>
                <a:cs typeface="MS Gothic"/>
              </a:defRPr>
            </a:lvl2pPr>
            <a:lvl3pPr marL="1143000" indent="-228600" algn="l" defTabSz="449263" rtl="0" eaLnBrk="0" fontAlgn="base" hangingPunct="0">
              <a:spcBef>
                <a:spcPts val="450"/>
              </a:spcBef>
              <a:spcAft>
                <a:spcPct val="0"/>
              </a:spcAft>
              <a:buClr>
                <a:srgbClr val="000000"/>
              </a:buClr>
              <a:buSzPct val="100000"/>
              <a:buFont typeface="Times New Roman" pitchFamily="18" charset="0"/>
              <a:defRPr>
                <a:solidFill>
                  <a:srgbClr val="000000"/>
                </a:solidFill>
                <a:latin typeface="+mn-lt"/>
                <a:ea typeface="+mn-ea"/>
                <a:cs typeface="MS Gothic"/>
              </a:defRPr>
            </a:lvl3pPr>
            <a:lvl4pPr marL="1600200" indent="-228600" algn="l" defTabSz="449263" rtl="0" eaLnBrk="0" fontAlgn="base" hangingPunct="0">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4pPr>
            <a:lvl5pPr marL="2057400" indent="-228600" algn="l" defTabSz="449263" rtl="0" eaLnBrk="0" fontAlgn="base" hangingPunct="0">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40481" marR="0" lvl="0" indent="-84535" algn="l" defTabSz="685800" rtl="0" eaLnBrk="1" fontAlgn="base" latinLnBrk="0" hangingPunct="1">
              <a:lnSpc>
                <a:spcPct val="90000"/>
              </a:lnSpc>
              <a:spcBef>
                <a:spcPts val="600"/>
              </a:spcBef>
              <a:spcAft>
                <a:spcPct val="0"/>
              </a:spcAft>
              <a:buClr>
                <a:srgbClr val="000000"/>
              </a:buClr>
              <a:buSzPct val="100000"/>
              <a:buFont typeface="Times New Roman" pitchFamily="18" charset="0"/>
              <a:buNone/>
              <a:tabLst>
                <a:tab pos="5529263" algn="r"/>
              </a:tabLst>
              <a:defRPr/>
            </a:pPr>
            <a:r>
              <a:rPr kumimoji="0" lang="en-US" sz="1200" b="1" i="0" u="none" strike="noStrike" kern="0" cap="none" spc="0" normalizeH="0" baseline="0" noProof="0" dirty="0">
                <a:ln>
                  <a:noFill/>
                </a:ln>
                <a:solidFill>
                  <a:srgbClr val="000000"/>
                </a:solidFill>
                <a:effectLst/>
                <a:uLnTx/>
                <a:uFillTx/>
                <a:latin typeface="Times New Roman"/>
                <a:ea typeface="MS Gothic"/>
              </a:rPr>
              <a:t>2015</a:t>
            </a:r>
          </a:p>
          <a:p>
            <a:pPr marL="340519" marR="0" lvl="1" indent="-84535" algn="l" defTabSz="685800" rtl="0" eaLnBrk="1" fontAlgn="base" latinLnBrk="0" hangingPunct="1">
              <a:lnSpc>
                <a:spcPct val="90000"/>
              </a:lnSpc>
              <a:spcBef>
                <a:spcPts val="500"/>
              </a:spcBef>
              <a:spcAft>
                <a:spcPct val="0"/>
              </a:spcAft>
              <a:buClr>
                <a:srgbClr val="000000"/>
              </a:buClr>
              <a:buSzPct val="100000"/>
              <a:buFont typeface="Times New Roman" pitchFamily="18" charset="0"/>
              <a:buNone/>
              <a:tabLst>
                <a:tab pos="5529263" algn="r"/>
              </a:tabLst>
              <a:defRPr/>
            </a:pPr>
            <a:r>
              <a:rPr kumimoji="0" lang="en-US" sz="1200" b="0" i="0" u="none" strike="noStrike" kern="0" cap="none" spc="0" normalizeH="0" baseline="0" noProof="0" dirty="0">
                <a:ln>
                  <a:noFill/>
                </a:ln>
                <a:solidFill>
                  <a:srgbClr val="000000"/>
                </a:solidFill>
                <a:effectLst/>
                <a:uLnTx/>
                <a:uFillTx/>
                <a:latin typeface="Times New Roman"/>
                <a:ea typeface="MS Gothic"/>
              </a:rPr>
              <a:t>665 – Atlanta ($</a:t>
            </a:r>
            <a:r>
              <a:rPr kumimoji="0" lang="en-US" sz="1200" b="1" i="0" u="none" strike="noStrike" kern="0" cap="none" spc="0" normalizeH="0" baseline="0" noProof="0" dirty="0">
                <a:ln>
                  <a:noFill/>
                </a:ln>
                <a:solidFill>
                  <a:srgbClr val="000000"/>
                </a:solidFill>
                <a:effectLst/>
                <a:uLnTx/>
                <a:uFillTx/>
                <a:latin typeface="Times New Roman"/>
                <a:ea typeface="MS PGothic" pitchFamily="34" charset="-128"/>
              </a:rPr>
              <a:t>190,625,  $0</a:t>
            </a:r>
            <a:r>
              <a:rPr kumimoji="0" lang="en-US" sz="1200" b="0" i="0" u="none" strike="noStrike" kern="0" cap="none" spc="0" normalizeH="0" baseline="0" noProof="0" dirty="0">
                <a:ln>
                  <a:noFill/>
                </a:ln>
                <a:solidFill>
                  <a:srgbClr val="000000"/>
                </a:solidFill>
                <a:effectLst/>
                <a:uLnTx/>
                <a:uFillTx/>
                <a:latin typeface="Times New Roman"/>
                <a:ea typeface="MS Gothic"/>
              </a:rPr>
              <a:t>)</a:t>
            </a:r>
            <a:r>
              <a:rPr kumimoji="0" lang="en-US" sz="1200" b="0" i="0" u="none" strike="noStrike" kern="0" cap="none" spc="0" normalizeH="0" baseline="30000" noProof="0" dirty="0">
                <a:ln>
                  <a:noFill/>
                </a:ln>
                <a:solidFill>
                  <a:srgbClr val="000000"/>
                </a:solidFill>
                <a:effectLst/>
                <a:uLnTx/>
                <a:uFillTx/>
                <a:latin typeface="Times New Roman"/>
                <a:ea typeface="MS Gothic"/>
              </a:rPr>
              <a:t>1</a:t>
            </a:r>
          </a:p>
          <a:p>
            <a:pPr marL="340519" marR="0" lvl="1" indent="-84535" algn="l" defTabSz="685800" rtl="0" eaLnBrk="1" fontAlgn="base" latinLnBrk="0" hangingPunct="1">
              <a:lnSpc>
                <a:spcPct val="90000"/>
              </a:lnSpc>
              <a:spcBef>
                <a:spcPts val="500"/>
              </a:spcBef>
              <a:spcAft>
                <a:spcPct val="0"/>
              </a:spcAft>
              <a:buClr>
                <a:srgbClr val="000000"/>
              </a:buClr>
              <a:buSzPct val="100000"/>
              <a:buFont typeface="Times New Roman" pitchFamily="18" charset="0"/>
              <a:buNone/>
              <a:tabLst>
                <a:tab pos="5529263" algn="r"/>
              </a:tabLst>
              <a:defRPr/>
            </a:pPr>
            <a:r>
              <a:rPr kumimoji="0" lang="en-US" sz="1200" b="0" i="0" u="none" strike="noStrike" kern="0" cap="none" spc="0" normalizeH="0" baseline="0" noProof="0" dirty="0">
                <a:ln>
                  <a:noFill/>
                </a:ln>
                <a:solidFill>
                  <a:srgbClr val="000000"/>
                </a:solidFill>
                <a:effectLst/>
                <a:uLnTx/>
                <a:uFillTx/>
                <a:latin typeface="Times New Roman"/>
                <a:ea typeface="MS Gothic"/>
              </a:rPr>
              <a:t>357 – Vancouver ($6,323, $14,667)</a:t>
            </a:r>
          </a:p>
          <a:p>
            <a:pPr marL="340519" marR="0" lvl="1" indent="-84535" algn="l" defTabSz="685800" rtl="0" eaLnBrk="1" fontAlgn="base" latinLnBrk="0" hangingPunct="1">
              <a:lnSpc>
                <a:spcPct val="90000"/>
              </a:lnSpc>
              <a:spcBef>
                <a:spcPts val="500"/>
              </a:spcBef>
              <a:spcAft>
                <a:spcPct val="0"/>
              </a:spcAft>
              <a:buClr>
                <a:srgbClr val="000000"/>
              </a:buClr>
              <a:buSzPct val="100000"/>
              <a:buFont typeface="Times New Roman" pitchFamily="18" charset="0"/>
              <a:buNone/>
              <a:tabLst>
                <a:tab pos="5529263" algn="r"/>
              </a:tabLst>
              <a:defRPr/>
            </a:pPr>
            <a:r>
              <a:rPr kumimoji="0" lang="en-US" sz="1200" b="0" i="0" u="none" strike="noStrike" kern="0" cap="none" spc="0" normalizeH="0" baseline="0" noProof="0" dirty="0">
                <a:ln>
                  <a:noFill/>
                </a:ln>
                <a:solidFill>
                  <a:srgbClr val="000000"/>
                </a:solidFill>
                <a:effectLst/>
                <a:uLnTx/>
                <a:uFillTx/>
                <a:latin typeface="Times New Roman"/>
                <a:ea typeface="MS Gothic"/>
              </a:rPr>
              <a:t>329 – Bangkok (-</a:t>
            </a:r>
            <a:r>
              <a:rPr kumimoji="0" lang="en-US" sz="1200" b="0" i="0" u="none" strike="noStrike" kern="0" cap="none" spc="0" normalizeH="0" baseline="0" noProof="0" dirty="0">
                <a:ln>
                  <a:noFill/>
                </a:ln>
                <a:solidFill>
                  <a:srgbClr val="C00000"/>
                </a:solidFill>
                <a:effectLst/>
                <a:uLnTx/>
                <a:uFillTx/>
                <a:latin typeface="Times New Roman"/>
                <a:ea typeface="MS Gothic"/>
              </a:rPr>
              <a:t>$3,147, </a:t>
            </a:r>
            <a:r>
              <a:rPr kumimoji="0" lang="en-US" sz="1200" b="0" i="0" u="none" strike="noStrike" kern="0" cap="none" spc="0" normalizeH="0" baseline="0" noProof="0" dirty="0">
                <a:ln>
                  <a:noFill/>
                </a:ln>
                <a:solidFill>
                  <a:srgbClr val="000000"/>
                </a:solidFill>
                <a:effectLst/>
                <a:uLnTx/>
                <a:uFillTx/>
                <a:latin typeface="Times New Roman"/>
                <a:ea typeface="MS Gothic"/>
              </a:rPr>
              <a:t>$18,102)</a:t>
            </a:r>
          </a:p>
          <a:p>
            <a:pPr marL="40481" marR="0" lvl="0" indent="-84535" algn="l" defTabSz="685800" rtl="0" eaLnBrk="1" fontAlgn="base" latinLnBrk="0" hangingPunct="1">
              <a:lnSpc>
                <a:spcPct val="90000"/>
              </a:lnSpc>
              <a:spcBef>
                <a:spcPts val="600"/>
              </a:spcBef>
              <a:spcAft>
                <a:spcPct val="0"/>
              </a:spcAft>
              <a:buClr>
                <a:srgbClr val="000000"/>
              </a:buClr>
              <a:buSzPct val="100000"/>
              <a:buFont typeface="Times New Roman" pitchFamily="18" charset="0"/>
              <a:buNone/>
              <a:tabLst>
                <a:tab pos="5529263" algn="r"/>
              </a:tabLst>
              <a:defRPr/>
            </a:pPr>
            <a:r>
              <a:rPr kumimoji="0" lang="en-US" sz="1200" b="1" i="0" u="none" strike="noStrike" kern="0" cap="none" spc="0" normalizeH="0" baseline="0" noProof="0" dirty="0">
                <a:ln>
                  <a:noFill/>
                </a:ln>
                <a:solidFill>
                  <a:srgbClr val="000000"/>
                </a:solidFill>
                <a:effectLst/>
                <a:uLnTx/>
                <a:uFillTx/>
                <a:latin typeface="Times New Roman"/>
                <a:ea typeface="MS Gothic"/>
              </a:rPr>
              <a:t>2016</a:t>
            </a:r>
          </a:p>
          <a:p>
            <a:pPr marL="340519" marR="0" lvl="1" indent="-84535" algn="l" defTabSz="685800" rtl="0" eaLnBrk="1" fontAlgn="base" latinLnBrk="0" hangingPunct="1">
              <a:lnSpc>
                <a:spcPct val="90000"/>
              </a:lnSpc>
              <a:spcBef>
                <a:spcPts val="500"/>
              </a:spcBef>
              <a:spcAft>
                <a:spcPct val="0"/>
              </a:spcAft>
              <a:buClr>
                <a:srgbClr val="000000"/>
              </a:buClr>
              <a:buSzPct val="100000"/>
              <a:buFont typeface="Times New Roman" pitchFamily="18" charset="0"/>
              <a:buNone/>
              <a:tabLst>
                <a:tab pos="5529263" algn="r"/>
              </a:tabLst>
              <a:defRPr/>
            </a:pPr>
            <a:r>
              <a:rPr kumimoji="0" lang="en-US" sz="1200" b="0" i="0" u="none" strike="noStrike" kern="0" cap="none" spc="0" normalizeH="0" baseline="0" noProof="0" dirty="0">
                <a:ln>
                  <a:noFill/>
                </a:ln>
                <a:solidFill>
                  <a:srgbClr val="000000"/>
                </a:solidFill>
                <a:effectLst/>
                <a:uLnTx/>
                <a:uFillTx/>
                <a:latin typeface="Times New Roman"/>
                <a:ea typeface="MS Gothic"/>
              </a:rPr>
              <a:t>698 – Atlanta </a:t>
            </a:r>
            <a:r>
              <a:rPr kumimoji="0" lang="en-US" sz="1200" b="0" i="0" u="none" strike="noStrike" kern="0" cap="none" spc="0" normalizeH="0" baseline="0" noProof="0" dirty="0">
                <a:ln>
                  <a:noFill/>
                </a:ln>
                <a:solidFill>
                  <a:srgbClr val="C00000"/>
                </a:solidFill>
                <a:effectLst/>
                <a:uLnTx/>
                <a:uFillTx/>
                <a:latin typeface="Times New Roman"/>
                <a:ea typeface="MS Gothic"/>
              </a:rPr>
              <a:t>(-$33,625, </a:t>
            </a:r>
            <a:r>
              <a:rPr kumimoji="0" lang="en-US" sz="1200" b="0" i="0" u="none" strike="noStrike" kern="0" cap="none" spc="0" normalizeH="0" baseline="0" noProof="0" dirty="0">
                <a:ln>
                  <a:noFill/>
                </a:ln>
                <a:solidFill>
                  <a:srgbClr val="000000"/>
                </a:solidFill>
                <a:effectLst/>
                <a:uLnTx/>
                <a:uFillTx/>
                <a:latin typeface="Times New Roman"/>
                <a:ea typeface="MS Gothic"/>
              </a:rPr>
              <a:t>$0)</a:t>
            </a:r>
            <a:r>
              <a:rPr kumimoji="0" lang="en-US" sz="1200" b="0" i="0" u="none" strike="noStrike" kern="0" cap="none" spc="0" normalizeH="0" baseline="30000" noProof="0" dirty="0">
                <a:ln>
                  <a:noFill/>
                </a:ln>
                <a:solidFill>
                  <a:srgbClr val="000000"/>
                </a:solidFill>
                <a:effectLst/>
                <a:uLnTx/>
                <a:uFillTx/>
                <a:latin typeface="Times New Roman"/>
                <a:ea typeface="MS Gothic"/>
              </a:rPr>
              <a:t>1</a:t>
            </a:r>
          </a:p>
          <a:p>
            <a:pPr marL="340519" marR="0" lvl="1" indent="-84535" algn="l" defTabSz="685800" rtl="0" eaLnBrk="1" fontAlgn="base" latinLnBrk="0" hangingPunct="1">
              <a:lnSpc>
                <a:spcPct val="90000"/>
              </a:lnSpc>
              <a:spcBef>
                <a:spcPts val="500"/>
              </a:spcBef>
              <a:spcAft>
                <a:spcPct val="0"/>
              </a:spcAft>
              <a:buClr>
                <a:srgbClr val="000000"/>
              </a:buClr>
              <a:buSzPct val="100000"/>
              <a:buFont typeface="Times New Roman" pitchFamily="18" charset="0"/>
              <a:buNone/>
              <a:tabLst>
                <a:tab pos="5529263" algn="r"/>
              </a:tabLst>
              <a:defRPr/>
            </a:pPr>
            <a:r>
              <a:rPr kumimoji="0" lang="en-US" sz="1200" b="0" i="0" u="none" strike="noStrike" kern="0" cap="none" spc="0" normalizeH="0" baseline="0" noProof="0" dirty="0">
                <a:ln>
                  <a:noFill/>
                </a:ln>
                <a:solidFill>
                  <a:srgbClr val="000000"/>
                </a:solidFill>
                <a:effectLst/>
                <a:uLnTx/>
                <a:uFillTx/>
                <a:latin typeface="Times New Roman"/>
                <a:ea typeface="MS Gothic"/>
              </a:rPr>
              <a:t>324 – Waikoloa (-</a:t>
            </a:r>
            <a:r>
              <a:rPr kumimoji="0" lang="en-US" sz="1200" b="0" i="0" u="none" strike="noStrike" kern="0" cap="none" spc="0" normalizeH="0" baseline="0" noProof="0" dirty="0">
                <a:ln>
                  <a:noFill/>
                </a:ln>
                <a:solidFill>
                  <a:srgbClr val="C00000"/>
                </a:solidFill>
                <a:effectLst/>
                <a:uLnTx/>
                <a:uFillTx/>
                <a:latin typeface="Times New Roman"/>
                <a:ea typeface="MS Gothic"/>
              </a:rPr>
              <a:t>$22,740,  </a:t>
            </a:r>
            <a:r>
              <a:rPr kumimoji="0" lang="en-US" sz="1200" b="0" i="0" u="none" strike="noStrike" kern="0" cap="none" spc="0" normalizeH="0" baseline="0" noProof="0" dirty="0">
                <a:ln>
                  <a:noFill/>
                </a:ln>
                <a:solidFill>
                  <a:srgbClr val="000000"/>
                </a:solidFill>
                <a:effectLst/>
                <a:uLnTx/>
                <a:uFillTx/>
                <a:latin typeface="Times New Roman"/>
                <a:ea typeface="MS Gothic"/>
              </a:rPr>
              <a:t>$14,253)</a:t>
            </a:r>
          </a:p>
          <a:p>
            <a:pPr marL="340519" marR="0" lvl="1" indent="-84535" algn="l" defTabSz="685800" rtl="0" eaLnBrk="1" fontAlgn="base" latinLnBrk="0" hangingPunct="1">
              <a:lnSpc>
                <a:spcPct val="90000"/>
              </a:lnSpc>
              <a:spcBef>
                <a:spcPts val="500"/>
              </a:spcBef>
              <a:spcAft>
                <a:spcPct val="0"/>
              </a:spcAft>
              <a:buClr>
                <a:srgbClr val="000000"/>
              </a:buClr>
              <a:buSzPct val="100000"/>
              <a:buFont typeface="Times New Roman" pitchFamily="18" charset="0"/>
              <a:buNone/>
              <a:tabLst>
                <a:tab pos="5529263" algn="r"/>
              </a:tabLst>
              <a:defRPr/>
            </a:pPr>
            <a:r>
              <a:rPr kumimoji="0" lang="en-US" sz="1200" b="0" i="0" u="none" strike="noStrike" kern="0" cap="none" spc="0" normalizeH="0" baseline="0" noProof="0" dirty="0">
                <a:ln>
                  <a:noFill/>
                </a:ln>
                <a:solidFill>
                  <a:srgbClr val="000000"/>
                </a:solidFill>
                <a:effectLst/>
                <a:uLnTx/>
                <a:uFillTx/>
                <a:latin typeface="Times New Roman"/>
                <a:ea typeface="MS Gothic"/>
              </a:rPr>
              <a:t>267 – Warsaw ($1,025, -</a:t>
            </a:r>
            <a:r>
              <a:rPr kumimoji="0" lang="en-US" sz="1200" b="0" i="0" u="none" strike="noStrike" kern="0" cap="none" spc="0" normalizeH="0" baseline="0" noProof="0" dirty="0">
                <a:ln>
                  <a:noFill/>
                </a:ln>
                <a:solidFill>
                  <a:srgbClr val="C00000"/>
                </a:solidFill>
                <a:effectLst/>
                <a:uLnTx/>
                <a:uFillTx/>
                <a:latin typeface="Times New Roman"/>
                <a:ea typeface="MS Gothic"/>
              </a:rPr>
              <a:t>$7,874</a:t>
            </a:r>
            <a:r>
              <a:rPr kumimoji="0" lang="en-US" sz="1200" b="0" i="0" u="none" strike="noStrike" kern="0" cap="none" spc="0" normalizeH="0" baseline="0" noProof="0" dirty="0">
                <a:ln>
                  <a:noFill/>
                </a:ln>
                <a:solidFill>
                  <a:srgbClr val="000000"/>
                </a:solidFill>
                <a:effectLst/>
                <a:uLnTx/>
                <a:uFillTx/>
                <a:latin typeface="Times New Roman"/>
                <a:ea typeface="MS Gothic"/>
              </a:rPr>
              <a:t>)</a:t>
            </a:r>
          </a:p>
          <a:p>
            <a:pPr marL="40481" marR="0" lvl="0" indent="-84535" algn="l" defTabSz="685800" rtl="0" eaLnBrk="1" fontAlgn="base" latinLnBrk="0" hangingPunct="1">
              <a:lnSpc>
                <a:spcPct val="90000"/>
              </a:lnSpc>
              <a:spcBef>
                <a:spcPts val="600"/>
              </a:spcBef>
              <a:spcAft>
                <a:spcPct val="0"/>
              </a:spcAft>
              <a:buClr>
                <a:srgbClr val="000000"/>
              </a:buClr>
              <a:buSzPct val="100000"/>
              <a:buFont typeface="Times New Roman" pitchFamily="18" charset="0"/>
              <a:buNone/>
              <a:tabLst>
                <a:tab pos="5529263" algn="r"/>
              </a:tabLst>
              <a:defRPr/>
            </a:pPr>
            <a:r>
              <a:rPr kumimoji="0" lang="en-US" sz="1200" b="1" i="0" u="none" strike="noStrike" kern="0" cap="none" spc="0" normalizeH="0" baseline="0" noProof="0" dirty="0">
                <a:ln>
                  <a:noFill/>
                </a:ln>
                <a:solidFill>
                  <a:srgbClr val="000000"/>
                </a:solidFill>
                <a:effectLst/>
                <a:uLnTx/>
                <a:uFillTx/>
                <a:latin typeface="Times New Roman"/>
                <a:ea typeface="MS Gothic"/>
              </a:rPr>
              <a:t>2017</a:t>
            </a:r>
          </a:p>
          <a:p>
            <a:pPr marL="340519" marR="0" lvl="1" indent="-84535" algn="l" defTabSz="685800" rtl="0" eaLnBrk="1" fontAlgn="base" latinLnBrk="0" hangingPunct="1">
              <a:lnSpc>
                <a:spcPct val="90000"/>
              </a:lnSpc>
              <a:spcBef>
                <a:spcPts val="500"/>
              </a:spcBef>
              <a:spcAft>
                <a:spcPct val="0"/>
              </a:spcAft>
              <a:buClr>
                <a:srgbClr val="000000"/>
              </a:buClr>
              <a:buSzPct val="100000"/>
              <a:buFont typeface="Times New Roman" pitchFamily="18" charset="0"/>
              <a:buNone/>
              <a:tabLst>
                <a:tab pos="5529263" algn="r"/>
              </a:tabLst>
              <a:defRPr/>
            </a:pPr>
            <a:r>
              <a:rPr kumimoji="0" lang="en-US" sz="1200" b="0" i="0" u="none" strike="noStrike" kern="0" cap="none" spc="0" normalizeH="0" baseline="0" noProof="0" dirty="0">
                <a:ln>
                  <a:noFill/>
                </a:ln>
                <a:solidFill>
                  <a:srgbClr val="000000"/>
                </a:solidFill>
                <a:effectLst/>
                <a:uLnTx/>
                <a:uFillTx/>
                <a:latin typeface="Times New Roman"/>
                <a:ea typeface="MS Gothic"/>
              </a:rPr>
              <a:t>317 – Atlanta (-</a:t>
            </a:r>
            <a:r>
              <a:rPr kumimoji="0" lang="en-US" sz="1200" b="1" i="0" u="none" strike="noStrike" kern="0" cap="none" spc="0" normalizeH="0" baseline="0" noProof="0" dirty="0">
                <a:ln>
                  <a:noFill/>
                </a:ln>
                <a:solidFill>
                  <a:srgbClr val="C00000"/>
                </a:solidFill>
                <a:effectLst/>
                <a:uLnTx/>
                <a:uFillTx/>
                <a:latin typeface="Times New Roman"/>
                <a:ea typeface="Tahoma" panose="020B0604030504040204" pitchFamily="34" charset="0"/>
                <a:cs typeface="Tahoma" panose="020B0604030504040204" pitchFamily="34" charset="0"/>
              </a:rPr>
              <a:t>$8,268, </a:t>
            </a:r>
            <a:r>
              <a:rPr kumimoji="0" lang="en-US" sz="1200" b="0" i="0" u="none" strike="noStrike" kern="0" cap="none" spc="0" normalizeH="0" baseline="0" noProof="0" dirty="0">
                <a:ln>
                  <a:noFill/>
                </a:ln>
                <a:solidFill>
                  <a:srgbClr val="000000"/>
                </a:solidFill>
                <a:effectLst/>
                <a:uLnTx/>
                <a:uFillTx/>
                <a:latin typeface="Times New Roman"/>
                <a:ea typeface="MS Gothic"/>
              </a:rPr>
              <a:t>-</a:t>
            </a:r>
            <a:r>
              <a:rPr kumimoji="0" lang="en-US" sz="1200" b="1" i="0" u="none" strike="noStrike" kern="1200" cap="none" spc="0" normalizeH="0" baseline="0" noProof="0" dirty="0">
                <a:ln>
                  <a:noFill/>
                </a:ln>
                <a:solidFill>
                  <a:srgbClr val="C00000"/>
                </a:solidFill>
                <a:effectLst/>
                <a:uLnTx/>
                <a:uFillTx/>
                <a:latin typeface="Times New Roman"/>
                <a:ea typeface="Tahoma" panose="020B0604030504040204" pitchFamily="34" charset="0"/>
                <a:cs typeface="Tahoma" panose="020B0604030504040204" pitchFamily="34" charset="0"/>
              </a:rPr>
              <a:t>$733.50</a:t>
            </a:r>
            <a:r>
              <a:rPr kumimoji="0" lang="en-US" sz="1200" b="0" i="0" u="none" strike="noStrike" kern="0" cap="none" spc="0" normalizeH="0" baseline="0" noProof="0" dirty="0">
                <a:ln>
                  <a:noFill/>
                </a:ln>
                <a:solidFill>
                  <a:srgbClr val="000000"/>
                </a:solidFill>
                <a:effectLst/>
                <a:uLnTx/>
                <a:uFillTx/>
                <a:latin typeface="Times New Roman"/>
                <a:ea typeface="MS Gothic"/>
              </a:rPr>
              <a:t>)</a:t>
            </a:r>
            <a:endParaRPr kumimoji="0" lang="en-US" sz="1200" b="0" i="0" u="none" strike="noStrike" kern="0" cap="none" spc="0" normalizeH="0" baseline="30000" noProof="0" dirty="0">
              <a:ln>
                <a:noFill/>
              </a:ln>
              <a:solidFill>
                <a:srgbClr val="000000"/>
              </a:solidFill>
              <a:effectLst/>
              <a:uLnTx/>
              <a:uFillTx/>
              <a:latin typeface="Times New Roman"/>
              <a:ea typeface="MS Gothic"/>
            </a:endParaRPr>
          </a:p>
          <a:p>
            <a:pPr marL="340519" marR="0" lvl="1" indent="-84535" algn="l" defTabSz="685800" rtl="0" eaLnBrk="1" fontAlgn="base" latinLnBrk="0" hangingPunct="1">
              <a:lnSpc>
                <a:spcPct val="90000"/>
              </a:lnSpc>
              <a:spcBef>
                <a:spcPts val="500"/>
              </a:spcBef>
              <a:spcAft>
                <a:spcPct val="0"/>
              </a:spcAft>
              <a:buClr>
                <a:srgbClr val="000000"/>
              </a:buClr>
              <a:buSzPct val="100000"/>
              <a:buFont typeface="Times New Roman" pitchFamily="18" charset="0"/>
              <a:buNone/>
              <a:tabLst>
                <a:tab pos="5529263" algn="r"/>
              </a:tabLst>
              <a:defRPr/>
            </a:pPr>
            <a:r>
              <a:rPr kumimoji="0" lang="en-US" sz="1200" b="0" i="0" u="none" strike="noStrike" kern="0" cap="none" spc="0" normalizeH="0" baseline="0" noProof="0" dirty="0">
                <a:ln>
                  <a:noFill/>
                </a:ln>
                <a:solidFill>
                  <a:srgbClr val="000000"/>
                </a:solidFill>
                <a:effectLst/>
                <a:uLnTx/>
                <a:uFillTx/>
                <a:latin typeface="Times New Roman"/>
                <a:ea typeface="MS Gothic"/>
              </a:rPr>
              <a:t>215 – Daejeon ($26,050.00, $</a:t>
            </a:r>
            <a:r>
              <a:rPr kumimoji="0" lang="en-US" sz="1200" b="0" i="0" u="none" strike="noStrike" kern="1200" cap="none" spc="0" normalizeH="0" baseline="0" noProof="0" dirty="0">
                <a:ln>
                  <a:noFill/>
                </a:ln>
                <a:solidFill>
                  <a:srgbClr val="000000"/>
                </a:solidFill>
                <a:effectLst/>
                <a:uLnTx/>
                <a:uFillTx/>
                <a:latin typeface="Times New Roman"/>
                <a:ea typeface="MS Gothic"/>
              </a:rPr>
              <a:t>17,666.60</a:t>
            </a:r>
            <a:r>
              <a:rPr kumimoji="0" lang="en-US" sz="1200" b="0" i="0" u="none" strike="noStrike" kern="0" cap="none" spc="0" normalizeH="0" baseline="0" noProof="0" dirty="0">
                <a:ln>
                  <a:noFill/>
                </a:ln>
                <a:solidFill>
                  <a:srgbClr val="000000"/>
                </a:solidFill>
                <a:effectLst/>
                <a:uLnTx/>
                <a:uFillTx/>
                <a:latin typeface="Times New Roman"/>
                <a:ea typeface="MS Gothic"/>
              </a:rPr>
              <a:t>)</a:t>
            </a:r>
          </a:p>
          <a:p>
            <a:pPr marL="340519" marR="0" lvl="1" indent="-84535" algn="l" defTabSz="685800" rtl="0" eaLnBrk="1" fontAlgn="base" latinLnBrk="0" hangingPunct="1">
              <a:lnSpc>
                <a:spcPct val="90000"/>
              </a:lnSpc>
              <a:spcBef>
                <a:spcPts val="500"/>
              </a:spcBef>
              <a:spcAft>
                <a:spcPct val="0"/>
              </a:spcAft>
              <a:buClr>
                <a:srgbClr val="000000"/>
              </a:buClr>
              <a:buSzPct val="100000"/>
              <a:buFont typeface="Times New Roman" pitchFamily="18" charset="0"/>
              <a:buNone/>
              <a:tabLst>
                <a:tab pos="5529263" algn="r"/>
              </a:tabLst>
              <a:defRPr/>
            </a:pPr>
            <a:r>
              <a:rPr kumimoji="0" lang="en-US" sz="1200" b="0" i="0" u="none" strike="noStrike" kern="0" cap="none" spc="0" normalizeH="0" baseline="0" noProof="0" dirty="0">
                <a:ln>
                  <a:noFill/>
                </a:ln>
                <a:solidFill>
                  <a:srgbClr val="000000"/>
                </a:solidFill>
                <a:effectLst/>
                <a:uLnTx/>
                <a:uFillTx/>
                <a:latin typeface="Times New Roman"/>
                <a:ea typeface="MS Gothic"/>
              </a:rPr>
              <a:t>267 - Waikoloa (-</a:t>
            </a:r>
            <a:r>
              <a:rPr kumimoji="0" lang="en-US" sz="1200" b="1" i="0" u="none" strike="noStrike" kern="0" cap="none" spc="0" normalizeH="0" baseline="0" noProof="0" dirty="0">
                <a:ln>
                  <a:noFill/>
                </a:ln>
                <a:solidFill>
                  <a:srgbClr val="C00000"/>
                </a:solidFill>
                <a:effectLst/>
                <a:uLnTx/>
                <a:uFillTx/>
                <a:latin typeface="Times New Roman"/>
                <a:ea typeface="MS Gothic"/>
              </a:rPr>
              <a:t>$17,750</a:t>
            </a:r>
            <a:r>
              <a:rPr kumimoji="0" lang="en-US" sz="1200" b="0" i="0" u="none" strike="noStrike" kern="0" cap="none" spc="0" normalizeH="0" baseline="0" noProof="0" dirty="0">
                <a:ln>
                  <a:noFill/>
                </a:ln>
                <a:solidFill>
                  <a:srgbClr val="FF0000"/>
                </a:solidFill>
                <a:effectLst/>
                <a:uLnTx/>
                <a:uFillTx/>
                <a:latin typeface="Times New Roman"/>
                <a:ea typeface="MS Gothic"/>
              </a:rPr>
              <a:t>, -</a:t>
            </a:r>
            <a:r>
              <a:rPr kumimoji="0" lang="en-US" sz="1200" b="1" i="0" u="none" strike="noStrike" kern="0" cap="none" spc="0" normalizeH="0" baseline="0" noProof="0" dirty="0">
                <a:ln>
                  <a:noFill/>
                </a:ln>
                <a:solidFill>
                  <a:srgbClr val="C00000"/>
                </a:solidFill>
                <a:effectLst/>
                <a:uLnTx/>
                <a:uFillTx/>
                <a:latin typeface="Times New Roman"/>
                <a:ea typeface="MS Gothic"/>
              </a:rPr>
              <a:t>$</a:t>
            </a:r>
            <a:r>
              <a:rPr kumimoji="0" lang="en-US" sz="1200" b="1" i="0" u="none" strike="noStrike" kern="1200" cap="none" spc="0" normalizeH="0" baseline="0" noProof="0" dirty="0">
                <a:ln>
                  <a:noFill/>
                </a:ln>
                <a:solidFill>
                  <a:srgbClr val="C00000"/>
                </a:solidFill>
                <a:effectLst/>
                <a:uLnTx/>
                <a:uFillTx/>
                <a:latin typeface="Times New Roman"/>
                <a:ea typeface="MS Gothic"/>
              </a:rPr>
              <a:t>18,404.21</a:t>
            </a:r>
            <a:r>
              <a:rPr kumimoji="0" lang="en-US" sz="1200" b="0" i="0" u="none" strike="noStrike" kern="0" cap="none" spc="0" normalizeH="0" baseline="0" noProof="0" dirty="0">
                <a:ln>
                  <a:noFill/>
                </a:ln>
                <a:solidFill>
                  <a:srgbClr val="000000"/>
                </a:solidFill>
                <a:effectLst/>
                <a:uLnTx/>
                <a:uFillTx/>
                <a:latin typeface="Times New Roman"/>
                <a:ea typeface="MS Gothic"/>
              </a:rPr>
              <a:t>)</a:t>
            </a:r>
          </a:p>
          <a:p>
            <a:pPr marL="40481" marR="0" lvl="0" indent="-84535" algn="l" defTabSz="685800" rtl="0" eaLnBrk="1" fontAlgn="base" latinLnBrk="0" hangingPunct="1">
              <a:lnSpc>
                <a:spcPct val="90000"/>
              </a:lnSpc>
              <a:spcBef>
                <a:spcPts val="600"/>
              </a:spcBef>
              <a:spcAft>
                <a:spcPct val="0"/>
              </a:spcAft>
              <a:buClr>
                <a:srgbClr val="000000"/>
              </a:buClr>
              <a:buSzPct val="100000"/>
              <a:buFont typeface="Times New Roman" pitchFamily="18" charset="0"/>
              <a:buNone/>
              <a:tabLst>
                <a:tab pos="5529263" algn="r"/>
              </a:tabLst>
              <a:defRPr/>
            </a:pPr>
            <a:r>
              <a:rPr kumimoji="0" lang="en-US" sz="1400" b="1" i="1" u="none" strike="noStrike" kern="0" cap="none" spc="0" normalizeH="0" baseline="0" noProof="0" dirty="0">
                <a:ln>
                  <a:noFill/>
                </a:ln>
                <a:solidFill>
                  <a:srgbClr val="000000"/>
                </a:solidFill>
                <a:effectLst/>
                <a:uLnTx/>
                <a:uFillTx/>
                <a:latin typeface="Times New Roman"/>
                <a:ea typeface="MS Gothic"/>
              </a:rPr>
              <a:t>2018</a:t>
            </a:r>
          </a:p>
          <a:p>
            <a:pPr marL="340519" marR="0" lvl="1" indent="-84535" algn="l" defTabSz="685800" rtl="0" eaLnBrk="1" fontAlgn="base" latinLnBrk="0" hangingPunct="1">
              <a:lnSpc>
                <a:spcPct val="90000"/>
              </a:lnSpc>
              <a:spcBef>
                <a:spcPts val="500"/>
              </a:spcBef>
              <a:spcAft>
                <a:spcPct val="0"/>
              </a:spcAft>
              <a:buClr>
                <a:srgbClr val="000000"/>
              </a:buClr>
              <a:buSzPct val="100000"/>
              <a:buFont typeface="Times New Roman" pitchFamily="18" charset="0"/>
              <a:buNone/>
              <a:tabLst>
                <a:tab pos="5529263" algn="r"/>
              </a:tabLst>
              <a:defRPr/>
            </a:pPr>
            <a:r>
              <a:rPr kumimoji="0" lang="en-US" sz="1400" b="0" i="1" u="none" strike="noStrike" kern="0" cap="none" spc="0" normalizeH="0" baseline="0" noProof="0" dirty="0">
                <a:ln>
                  <a:noFill/>
                </a:ln>
                <a:solidFill>
                  <a:srgbClr val="000000"/>
                </a:solidFill>
                <a:effectLst/>
                <a:uLnTx/>
                <a:uFillTx/>
                <a:latin typeface="Times New Roman"/>
                <a:ea typeface="MS Gothic"/>
              </a:rPr>
              <a:t>312 – Irvine (-</a:t>
            </a:r>
            <a:r>
              <a:rPr kumimoji="0" lang="en-US" sz="1400" b="1" i="1" u="none" strike="noStrike" kern="0" cap="none" spc="0" normalizeH="0" baseline="0" noProof="0" dirty="0">
                <a:ln>
                  <a:noFill/>
                </a:ln>
                <a:solidFill>
                  <a:srgbClr val="C00000"/>
                </a:solidFill>
                <a:effectLst/>
                <a:uLnTx/>
                <a:uFillTx/>
                <a:latin typeface="Times New Roman"/>
                <a:ea typeface="MS Gothic"/>
              </a:rPr>
              <a:t>$12,380, -$</a:t>
            </a:r>
            <a:r>
              <a:rPr kumimoji="0" lang="en-US" sz="1400" b="1" i="0" u="none" strike="noStrike" kern="0" cap="none" spc="0" normalizeH="0" baseline="0" noProof="0" dirty="0">
                <a:ln>
                  <a:noFill/>
                </a:ln>
                <a:solidFill>
                  <a:srgbClr val="C00000"/>
                </a:solidFill>
                <a:effectLst/>
                <a:uLnTx/>
                <a:uFillTx/>
                <a:latin typeface="Times New Roman"/>
                <a:ea typeface="MS Gothic"/>
              </a:rPr>
              <a:t>10,435.36</a:t>
            </a:r>
            <a:r>
              <a:rPr kumimoji="0" lang="en-US" sz="1400" b="0" i="1" u="none" strike="noStrike" kern="0" cap="none" spc="0" normalizeH="0" baseline="0" noProof="0" dirty="0">
                <a:ln>
                  <a:noFill/>
                </a:ln>
                <a:solidFill>
                  <a:srgbClr val="000000"/>
                </a:solidFill>
                <a:effectLst/>
                <a:uLnTx/>
                <a:uFillTx/>
                <a:latin typeface="Times New Roman"/>
                <a:ea typeface="MS Gothic"/>
              </a:rPr>
              <a:t>)</a:t>
            </a:r>
          </a:p>
          <a:p>
            <a:pPr marL="340519" marR="0" lvl="1" indent="-84535" algn="l" defTabSz="685800" rtl="0" eaLnBrk="1" fontAlgn="base" latinLnBrk="0" hangingPunct="1">
              <a:lnSpc>
                <a:spcPct val="90000"/>
              </a:lnSpc>
              <a:spcBef>
                <a:spcPts val="500"/>
              </a:spcBef>
              <a:spcAft>
                <a:spcPct val="0"/>
              </a:spcAft>
              <a:buClr>
                <a:srgbClr val="000000"/>
              </a:buClr>
              <a:buSzPct val="100000"/>
              <a:buFont typeface="Times New Roman" pitchFamily="18" charset="0"/>
              <a:buNone/>
              <a:tabLst>
                <a:tab pos="5529263" algn="r"/>
              </a:tabLst>
              <a:defRPr/>
            </a:pPr>
            <a:r>
              <a:rPr kumimoji="0" lang="en-US" sz="1400" b="0" i="1" u="none" strike="noStrike" kern="0" cap="none" spc="0" normalizeH="0" baseline="0" noProof="0" dirty="0">
                <a:ln>
                  <a:noFill/>
                </a:ln>
                <a:solidFill>
                  <a:srgbClr val="000000"/>
                </a:solidFill>
                <a:effectLst/>
                <a:uLnTx/>
                <a:uFillTx/>
                <a:latin typeface="Times New Roman"/>
                <a:ea typeface="MS Gothic"/>
              </a:rPr>
              <a:t>271 – Warsaw ($</a:t>
            </a:r>
            <a:r>
              <a:rPr kumimoji="0" lang="en-US" sz="1400" b="0" i="0" u="none" strike="noStrike" kern="0" cap="none" spc="0" normalizeH="0" baseline="0" noProof="0" dirty="0">
                <a:ln>
                  <a:noFill/>
                </a:ln>
                <a:solidFill>
                  <a:srgbClr val="000000"/>
                </a:solidFill>
                <a:effectLst/>
                <a:uLnTx/>
                <a:uFillTx/>
                <a:latin typeface="Times New Roman"/>
                <a:ea typeface="MS Gothic"/>
              </a:rPr>
              <a:t>5,965.00, $13,661.10)</a:t>
            </a:r>
          </a:p>
          <a:p>
            <a:pPr marL="340519" marR="0" lvl="1" indent="-84535" algn="l" defTabSz="685800" rtl="0" eaLnBrk="1" fontAlgn="base" latinLnBrk="0" hangingPunct="1">
              <a:lnSpc>
                <a:spcPct val="90000"/>
              </a:lnSpc>
              <a:spcBef>
                <a:spcPts val="500"/>
              </a:spcBef>
              <a:spcAft>
                <a:spcPct val="0"/>
              </a:spcAft>
              <a:buClr>
                <a:srgbClr val="000000"/>
              </a:buClr>
              <a:buSzPct val="100000"/>
              <a:buFont typeface="Times New Roman" pitchFamily="18" charset="0"/>
              <a:buNone/>
              <a:tabLst>
                <a:tab pos="5529263" algn="r"/>
              </a:tabLst>
              <a:defRPr/>
            </a:pPr>
            <a:r>
              <a:rPr kumimoji="0" lang="en-US" sz="1400" b="0" i="0" u="none" strike="noStrike" kern="0" cap="none" spc="0" normalizeH="0" baseline="0" noProof="0" dirty="0">
                <a:ln>
                  <a:noFill/>
                </a:ln>
                <a:solidFill>
                  <a:srgbClr val="000000"/>
                </a:solidFill>
                <a:effectLst/>
                <a:uLnTx/>
                <a:uFillTx/>
                <a:latin typeface="Times New Roman"/>
                <a:ea typeface="MS Gothic"/>
              </a:rPr>
              <a:t>283-- Waikoloa (-</a:t>
            </a:r>
            <a:r>
              <a:rPr kumimoji="0" lang="en-US" sz="1400" b="1" i="0" u="none" strike="noStrike" kern="0" cap="none" spc="0" normalizeH="0" baseline="0" noProof="0" dirty="0">
                <a:ln>
                  <a:noFill/>
                </a:ln>
                <a:solidFill>
                  <a:srgbClr val="C00000"/>
                </a:solidFill>
                <a:effectLst/>
                <a:uLnTx/>
                <a:uFillTx/>
                <a:latin typeface="Times New Roman"/>
                <a:ea typeface="MS Gothic"/>
              </a:rPr>
              <a:t>$9,425</a:t>
            </a:r>
            <a:r>
              <a:rPr kumimoji="0" lang="en-US" sz="1400" b="0" i="0" u="none" strike="noStrike" kern="0" cap="none" spc="0" normalizeH="0" baseline="0" noProof="0" dirty="0">
                <a:ln>
                  <a:noFill/>
                </a:ln>
                <a:solidFill>
                  <a:srgbClr val="000000"/>
                </a:solidFill>
                <a:effectLst/>
                <a:uLnTx/>
                <a:uFillTx/>
                <a:latin typeface="Times New Roman"/>
                <a:ea typeface="MS Gothic"/>
              </a:rPr>
              <a:t>, -</a:t>
            </a:r>
            <a:r>
              <a:rPr kumimoji="0" lang="en-US" sz="1400" b="1" i="0" u="none" strike="noStrike" kern="0" cap="none" spc="0" normalizeH="0" baseline="0" noProof="0" dirty="0">
                <a:ln>
                  <a:noFill/>
                </a:ln>
                <a:solidFill>
                  <a:srgbClr val="C00000"/>
                </a:solidFill>
                <a:effectLst/>
                <a:uLnTx/>
                <a:uFillTx/>
                <a:latin typeface="Times New Roman"/>
                <a:ea typeface="MS Gothic"/>
              </a:rPr>
              <a:t>$18,419.07</a:t>
            </a:r>
            <a:r>
              <a:rPr kumimoji="0" lang="en-US" sz="1400" b="0" i="0" u="none" strike="noStrike" kern="0" cap="none" spc="0" normalizeH="0" baseline="0" noProof="0" dirty="0">
                <a:ln>
                  <a:noFill/>
                </a:ln>
                <a:solidFill>
                  <a:srgbClr val="000000"/>
                </a:solidFill>
                <a:effectLst/>
                <a:uLnTx/>
                <a:uFillTx/>
                <a:latin typeface="Times New Roman"/>
                <a:ea typeface="MS Gothic"/>
              </a:rPr>
              <a:t>)</a:t>
            </a:r>
          </a:p>
          <a:p>
            <a:pPr marL="342900" marR="0" lvl="0" indent="-342900" algn="l" defTabSz="449263" rtl="0" eaLnBrk="0" fontAlgn="base" latinLnBrk="0" hangingPunct="0">
              <a:lnSpc>
                <a:spcPct val="100000"/>
              </a:lnSpc>
              <a:spcBef>
                <a:spcPts val="0"/>
              </a:spcBef>
              <a:spcAft>
                <a:spcPct val="0"/>
              </a:spcAft>
              <a:buClr>
                <a:srgbClr val="000000"/>
              </a:buClr>
              <a:buSzPct val="100000"/>
              <a:buFont typeface="Times New Roman" pitchFamily="18" charset="0"/>
              <a:buNone/>
              <a:tabLst/>
              <a:defRPr/>
            </a:pPr>
            <a:r>
              <a:rPr kumimoji="0" lang="en-US" sz="1400" b="1" i="0" u="none" strike="noStrike" kern="1200" cap="none" spc="0" normalizeH="0" baseline="0" noProof="0" dirty="0">
                <a:ln>
                  <a:noFill/>
                </a:ln>
                <a:solidFill>
                  <a:srgbClr val="000000"/>
                </a:solidFill>
                <a:effectLst/>
                <a:uLnTx/>
                <a:uFillTx/>
                <a:latin typeface="Times New Roman"/>
                <a:ea typeface="MS Gothic"/>
              </a:rPr>
              <a:t>2019</a:t>
            </a:r>
          </a:p>
          <a:p>
            <a:pPr marL="342900" marR="0" lvl="0" indent="-342900" algn="l" defTabSz="449263" rtl="0" eaLnBrk="0" fontAlgn="base" latinLnBrk="0" hangingPunct="0">
              <a:lnSpc>
                <a:spcPct val="100000"/>
              </a:lnSpc>
              <a:spcBef>
                <a:spcPts val="0"/>
              </a:spcBef>
              <a:spcAft>
                <a:spcPct val="0"/>
              </a:spcAft>
              <a:buClr>
                <a:srgbClr val="000000"/>
              </a:buClr>
              <a:buSzPct val="100000"/>
              <a:buFont typeface="Times New Roman" pitchFamily="18" charset="0"/>
              <a:buNone/>
              <a:tabLst/>
              <a:defRPr/>
            </a:pPr>
            <a:r>
              <a:rPr kumimoji="0" lang="en-US" sz="1400" b="1" i="0" u="none" strike="noStrike" kern="1200" cap="none" spc="0" normalizeH="0" baseline="0" noProof="0" dirty="0">
                <a:ln>
                  <a:noFill/>
                </a:ln>
                <a:solidFill>
                  <a:srgbClr val="000000"/>
                </a:solidFill>
                <a:effectLst/>
                <a:uLnTx/>
                <a:uFillTx/>
                <a:latin typeface="Times New Roman"/>
                <a:ea typeface="MS Gothic"/>
              </a:rPr>
              <a:t>	</a:t>
            </a:r>
            <a:r>
              <a:rPr kumimoji="0" lang="en-US" sz="1400" b="0" i="0" u="none" strike="noStrike" kern="1200" cap="none" spc="0" normalizeH="0" baseline="0" noProof="0" dirty="0">
                <a:ln>
                  <a:noFill/>
                </a:ln>
                <a:solidFill>
                  <a:srgbClr val="000000"/>
                </a:solidFill>
                <a:effectLst/>
                <a:uLnTx/>
                <a:uFillTx/>
                <a:latin typeface="Times New Roman"/>
                <a:ea typeface="MS Gothic"/>
              </a:rPr>
              <a:t>293 – St Louis (-</a:t>
            </a:r>
            <a:r>
              <a:rPr kumimoji="0" lang="en-US" sz="1400" b="1" i="0" u="none" strike="noStrike" kern="0" cap="none" spc="0" normalizeH="0" baseline="0" noProof="0" dirty="0">
                <a:ln>
                  <a:noFill/>
                </a:ln>
                <a:solidFill>
                  <a:srgbClr val="C00000"/>
                </a:solidFill>
                <a:effectLst/>
                <a:uLnTx/>
                <a:uFillTx/>
                <a:latin typeface="Times New Roman"/>
                <a:ea typeface="MS Gothic"/>
              </a:rPr>
              <a:t>$30,408, -$13,667.13)</a:t>
            </a:r>
            <a:endParaRPr kumimoji="0" lang="en-US" sz="1400" b="0" i="0" u="none" strike="noStrike" kern="1200" cap="none" spc="0" normalizeH="0" baseline="0" noProof="0" dirty="0">
              <a:ln>
                <a:noFill/>
              </a:ln>
              <a:solidFill>
                <a:srgbClr val="000000"/>
              </a:solidFill>
              <a:effectLst/>
              <a:uLnTx/>
              <a:uFillTx/>
              <a:latin typeface="Times New Roman"/>
              <a:ea typeface="MS Gothic"/>
            </a:endParaRPr>
          </a:p>
          <a:p>
            <a:pPr marL="342900" marR="0" lvl="0" indent="-342900" algn="l" defTabSz="449263" rtl="0" eaLnBrk="0" fontAlgn="base" latinLnBrk="0" hangingPunct="0">
              <a:lnSpc>
                <a:spcPct val="100000"/>
              </a:lnSpc>
              <a:spcBef>
                <a:spcPts val="0"/>
              </a:spcBef>
              <a:spcAft>
                <a:spcPct val="0"/>
              </a:spcAft>
              <a:buClr>
                <a:srgbClr val="000000"/>
              </a:buClr>
              <a:buSzPct val="100000"/>
              <a:buFont typeface="Times New Roman" pitchFamily="18" charset="0"/>
              <a:buNone/>
              <a:tabLst/>
              <a:defRPr/>
            </a:pPr>
            <a:r>
              <a:rPr kumimoji="0" lang="en-US" sz="1400" b="0" i="0" u="none" strike="noStrike" kern="1200" cap="none" spc="0" normalizeH="0" baseline="0" noProof="0" dirty="0">
                <a:ln>
                  <a:noFill/>
                </a:ln>
                <a:solidFill>
                  <a:srgbClr val="000000"/>
                </a:solidFill>
                <a:effectLst/>
                <a:uLnTx/>
                <a:uFillTx/>
                <a:latin typeface="Times New Roman"/>
                <a:ea typeface="MS Gothic"/>
              </a:rPr>
              <a:t>	293 –  Atlanta (-</a:t>
            </a:r>
            <a:r>
              <a:rPr kumimoji="0" lang="en-US" sz="1400" b="1" i="0" u="none" strike="noStrike" kern="0" cap="none" spc="0" normalizeH="0" baseline="0" noProof="0" dirty="0">
                <a:ln>
                  <a:noFill/>
                </a:ln>
                <a:solidFill>
                  <a:srgbClr val="C00000"/>
                </a:solidFill>
                <a:effectLst/>
                <a:uLnTx/>
                <a:uFillTx/>
                <a:latin typeface="Times New Roman"/>
                <a:ea typeface="MS Gothic"/>
              </a:rPr>
              <a:t>$32,243, -$20,163.50)</a:t>
            </a:r>
            <a:endParaRPr kumimoji="0" lang="en-US" sz="1400" b="0" i="0" u="none" strike="noStrike" kern="1200" cap="none" spc="0" normalizeH="0" baseline="0" noProof="0" dirty="0">
              <a:ln>
                <a:noFill/>
              </a:ln>
              <a:solidFill>
                <a:srgbClr val="000000"/>
              </a:solidFill>
              <a:effectLst/>
              <a:uLnTx/>
              <a:uFillTx/>
              <a:latin typeface="Times New Roman"/>
              <a:ea typeface="MS Gothic"/>
            </a:endParaRPr>
          </a:p>
          <a:p>
            <a:pPr marL="342900" marR="0" lvl="0" indent="-342900" algn="l" defTabSz="449263" rtl="0" eaLnBrk="0" fontAlgn="base" latinLnBrk="0" hangingPunct="0">
              <a:lnSpc>
                <a:spcPct val="100000"/>
              </a:lnSpc>
              <a:spcBef>
                <a:spcPts val="0"/>
              </a:spcBef>
              <a:spcAft>
                <a:spcPct val="0"/>
              </a:spcAft>
              <a:buClr>
                <a:srgbClr val="000000"/>
              </a:buClr>
              <a:buSzPct val="100000"/>
              <a:buFont typeface="Times New Roman" pitchFamily="18" charset="0"/>
              <a:buNone/>
              <a:tabLst/>
              <a:defRPr/>
            </a:pPr>
            <a:r>
              <a:rPr kumimoji="0" lang="en-US" sz="1400" b="0" i="0" u="none" strike="noStrike" kern="1200" cap="none" spc="0" normalizeH="0" baseline="0" noProof="0" dirty="0">
                <a:ln>
                  <a:noFill/>
                </a:ln>
                <a:solidFill>
                  <a:srgbClr val="000000"/>
                </a:solidFill>
                <a:effectLst/>
                <a:uLnTx/>
                <a:uFillTx/>
                <a:latin typeface="Times New Roman"/>
                <a:ea typeface="MS Gothic"/>
              </a:rPr>
              <a:t>	279  - Hanoi ($18,847, </a:t>
            </a:r>
            <a:r>
              <a:rPr kumimoji="0" lang="en-US" sz="1400" b="1" i="0" u="none" strike="noStrike" kern="1200" cap="none" spc="0" normalizeH="0" baseline="0" noProof="0" dirty="0">
                <a:ln>
                  <a:noFill/>
                </a:ln>
                <a:solidFill>
                  <a:srgbClr val="C00000"/>
                </a:solidFill>
                <a:effectLst/>
                <a:uLnTx/>
                <a:uFillTx/>
                <a:latin typeface="Times New Roman"/>
                <a:ea typeface="MS Gothic"/>
              </a:rPr>
              <a:t>-$1,748.46</a:t>
            </a:r>
            <a:r>
              <a:rPr kumimoji="0" lang="en-US" sz="1400" b="0" i="0" u="none" strike="noStrike" kern="1200" cap="none" spc="0" normalizeH="0" baseline="0" noProof="0" dirty="0">
                <a:ln>
                  <a:noFill/>
                </a:ln>
                <a:solidFill>
                  <a:srgbClr val="000000"/>
                </a:solidFill>
                <a:effectLst/>
                <a:uLnTx/>
                <a:uFillTx/>
                <a:latin typeface="Times New Roman"/>
                <a:ea typeface="MS Gothic"/>
              </a:rPr>
              <a:t>)</a:t>
            </a:r>
            <a:endParaRPr kumimoji="0" lang="en-US" sz="1400" b="0" i="0" u="none" strike="noStrike" kern="0" cap="none" spc="0" normalizeH="0" baseline="0" noProof="0" dirty="0">
              <a:ln>
                <a:noFill/>
              </a:ln>
              <a:solidFill>
                <a:srgbClr val="000000"/>
              </a:solidFill>
              <a:effectLst/>
              <a:uLnTx/>
              <a:uFillTx/>
              <a:latin typeface="Times New Roman"/>
              <a:ea typeface="MS Gothic"/>
            </a:endParaRPr>
          </a:p>
        </p:txBody>
      </p:sp>
    </p:spTree>
    <p:extLst>
      <p:ext uri="{BB962C8B-B14F-4D97-AF65-F5344CB8AC3E}">
        <p14:creationId xmlns:p14="http://schemas.microsoft.com/office/powerpoint/2010/main" val="220324310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7A6B01D-F561-4B04-8062-7424642309C7}"/>
              </a:ext>
            </a:extLst>
          </p:cNvPr>
          <p:cNvSpPr>
            <a:spLocks noGrp="1"/>
          </p:cNvSpPr>
          <p:nvPr>
            <p:ph type="dt" idx="10"/>
          </p:nvPr>
        </p:nvSpPr>
        <p:spPr/>
        <p:txBody>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800" b="1" i="0" u="none" strike="noStrike" kern="1200" cap="none" spc="0" normalizeH="0" baseline="0" noProof="0">
                <a:ln>
                  <a:noFill/>
                </a:ln>
                <a:solidFill>
                  <a:srgbClr val="000000"/>
                </a:solidFill>
                <a:effectLst/>
                <a:uLnTx/>
                <a:uFillTx/>
                <a:latin typeface="Times New Roman" pitchFamily="16" charset="0"/>
                <a:ea typeface="MS Gothic" charset="-128"/>
              </a:rPr>
              <a:t>May 2020</a:t>
            </a:r>
            <a:endParaRPr kumimoji="0" lang="en-GB" sz="1800" b="1" i="0" u="none" strike="noStrike" kern="1200" cap="none" spc="0" normalizeH="0" baseline="0" noProof="0">
              <a:ln>
                <a:noFill/>
              </a:ln>
              <a:solidFill>
                <a:srgbClr val="000000"/>
              </a:solidFill>
              <a:effectLst/>
              <a:uLnTx/>
              <a:uFillTx/>
              <a:latin typeface="Times New Roman" pitchFamily="16" charset="0"/>
              <a:ea typeface="MS Gothic" charset="-128"/>
            </a:endParaRPr>
          </a:p>
        </p:txBody>
      </p:sp>
      <p:sp>
        <p:nvSpPr>
          <p:cNvPr id="3" name="Footer Placeholder 2">
            <a:extLst>
              <a:ext uri="{FF2B5EF4-FFF2-40B4-BE49-F238E27FC236}">
                <a16:creationId xmlns:a16="http://schemas.microsoft.com/office/drawing/2014/main" id="{8130C70C-9103-4A35-AA61-C2820D280FCD}"/>
              </a:ext>
            </a:extLst>
          </p:cNvPr>
          <p:cNvSpPr>
            <a:spLocks noGrp="1"/>
          </p:cNvSpPr>
          <p:nvPr>
            <p:ph type="ftr" idx="11"/>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rPr>
              <a:t>Ben Rolfe (BCA);   Jon Rosdahl (Qualcomm)</a:t>
            </a:r>
          </a:p>
        </p:txBody>
      </p:sp>
      <p:sp>
        <p:nvSpPr>
          <p:cNvPr id="4" name="Slide Number Placeholder 3">
            <a:extLst>
              <a:ext uri="{FF2B5EF4-FFF2-40B4-BE49-F238E27FC236}">
                <a16:creationId xmlns:a16="http://schemas.microsoft.com/office/drawing/2014/main" id="{A9DAB09A-2AD7-4A6B-A3CE-8E1B597573CE}"/>
              </a:ext>
            </a:extLst>
          </p:cNvPr>
          <p:cNvSpPr>
            <a:spLocks noGrp="1"/>
          </p:cNvSpPr>
          <p:nvPr>
            <p:ph type="sldNum" idx="12"/>
          </p:nvPr>
        </p:nvSpPr>
        <p:spPr/>
        <p:txBody>
          <a:bodyPr/>
          <a:lstStyle/>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rPr>
              <a:t>Slide </a:t>
            </a:r>
            <a:fld id="{F5D8E26B-7BCF-4D25-9C89-0168A6618F18}" type="slidenum">
              <a:rPr kumimoji="0" lang="en-GB" sz="1200" b="0" i="0" u="none" strike="noStrike" kern="1200" cap="none" spc="0" normalizeH="0" baseline="0" noProof="0" smtClean="0">
                <a:ln>
                  <a:noFill/>
                </a:ln>
                <a:solidFill>
                  <a:srgbClr val="000000"/>
                </a:solidFill>
                <a:effectLst/>
                <a:uLnTx/>
                <a:uFillTx/>
                <a:latin typeface="Times New Roman" pitchFamily="16" charset="0"/>
                <a:ea typeface="MS Gothic" charset="-128"/>
              </a:rPr>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22</a:t>
            </a:fld>
            <a:endPar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endParaRPr>
          </a:p>
        </p:txBody>
      </p:sp>
      <p:graphicFrame>
        <p:nvGraphicFramePr>
          <p:cNvPr id="6" name="Chart 5">
            <a:extLst>
              <a:ext uri="{FF2B5EF4-FFF2-40B4-BE49-F238E27FC236}">
                <a16:creationId xmlns:a16="http://schemas.microsoft.com/office/drawing/2014/main" id="{BFFB4299-D4CD-4521-A34F-8E5224462F1A}"/>
              </a:ext>
            </a:extLst>
          </p:cNvPr>
          <p:cNvGraphicFramePr>
            <a:graphicFrameLocks/>
          </p:cNvGraphicFramePr>
          <p:nvPr>
            <p:extLst>
              <p:ext uri="{D42A27DB-BD31-4B8C-83A1-F6EECF244321}">
                <p14:modId xmlns:p14="http://schemas.microsoft.com/office/powerpoint/2010/main" val="1416150278"/>
              </p:ext>
            </p:extLst>
          </p:nvPr>
        </p:nvGraphicFramePr>
        <p:xfrm>
          <a:off x="685800" y="914400"/>
          <a:ext cx="7620000" cy="5334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39981566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67235D2-8B55-4C69-B121-910CAE229B21}"/>
              </a:ext>
            </a:extLst>
          </p:cNvPr>
          <p:cNvSpPr>
            <a:spLocks noGrp="1"/>
          </p:cNvSpPr>
          <p:nvPr>
            <p:ph type="dt" idx="10"/>
          </p:nvPr>
        </p:nvSpPr>
        <p:spPr/>
        <p:txBody>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800" b="1" i="0" u="none" strike="noStrike" kern="1200" cap="none" spc="0" normalizeH="0" baseline="0" noProof="0">
                <a:ln>
                  <a:noFill/>
                </a:ln>
                <a:solidFill>
                  <a:srgbClr val="000000"/>
                </a:solidFill>
                <a:effectLst/>
                <a:uLnTx/>
                <a:uFillTx/>
                <a:latin typeface="Times New Roman" pitchFamily="16" charset="0"/>
                <a:ea typeface="MS Gothic" charset="-128"/>
              </a:rPr>
              <a:t>May 2020</a:t>
            </a:r>
            <a:endParaRPr kumimoji="0" lang="en-GB" sz="1800" b="1" i="0" u="none" strike="noStrike" kern="1200" cap="none" spc="0" normalizeH="0" baseline="0" noProof="0">
              <a:ln>
                <a:noFill/>
              </a:ln>
              <a:solidFill>
                <a:srgbClr val="000000"/>
              </a:solidFill>
              <a:effectLst/>
              <a:uLnTx/>
              <a:uFillTx/>
              <a:latin typeface="Times New Roman" pitchFamily="16" charset="0"/>
              <a:ea typeface="MS Gothic" charset="-128"/>
            </a:endParaRPr>
          </a:p>
        </p:txBody>
      </p:sp>
      <p:sp>
        <p:nvSpPr>
          <p:cNvPr id="3" name="Footer Placeholder 2">
            <a:extLst>
              <a:ext uri="{FF2B5EF4-FFF2-40B4-BE49-F238E27FC236}">
                <a16:creationId xmlns:a16="http://schemas.microsoft.com/office/drawing/2014/main" id="{46ABF342-507E-406E-9841-9D4AA0827B4D}"/>
              </a:ext>
            </a:extLst>
          </p:cNvPr>
          <p:cNvSpPr>
            <a:spLocks noGrp="1"/>
          </p:cNvSpPr>
          <p:nvPr>
            <p:ph type="ftr" idx="11"/>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rPr>
              <a:t>Ben Rolfe (BCA);   Jon Rosdahl (Qualcomm)</a:t>
            </a:r>
          </a:p>
        </p:txBody>
      </p:sp>
      <p:sp>
        <p:nvSpPr>
          <p:cNvPr id="4" name="Slide Number Placeholder 3">
            <a:extLst>
              <a:ext uri="{FF2B5EF4-FFF2-40B4-BE49-F238E27FC236}">
                <a16:creationId xmlns:a16="http://schemas.microsoft.com/office/drawing/2014/main" id="{31047578-973E-409B-803F-4EDF9D22DE49}"/>
              </a:ext>
            </a:extLst>
          </p:cNvPr>
          <p:cNvSpPr>
            <a:spLocks noGrp="1"/>
          </p:cNvSpPr>
          <p:nvPr>
            <p:ph type="sldNum" idx="12"/>
          </p:nvPr>
        </p:nvSpPr>
        <p:spPr/>
        <p:txBody>
          <a:bodyPr/>
          <a:lstStyle/>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rPr>
              <a:t>Slide </a:t>
            </a:r>
            <a:fld id="{F5D8E26B-7BCF-4D25-9C89-0168A6618F18}" type="slidenum">
              <a:rPr kumimoji="0" lang="en-GB" sz="1200" b="0" i="0" u="none" strike="noStrike" kern="1200" cap="none" spc="0" normalizeH="0" baseline="0" noProof="0" smtClean="0">
                <a:ln>
                  <a:noFill/>
                </a:ln>
                <a:solidFill>
                  <a:srgbClr val="000000"/>
                </a:solidFill>
                <a:effectLst/>
                <a:uLnTx/>
                <a:uFillTx/>
                <a:latin typeface="Times New Roman" pitchFamily="16" charset="0"/>
                <a:ea typeface="MS Gothic" charset="-128"/>
              </a:rPr>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23</a:t>
            </a:fld>
            <a:endPar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endParaRPr>
          </a:p>
        </p:txBody>
      </p:sp>
      <p:graphicFrame>
        <p:nvGraphicFramePr>
          <p:cNvPr id="6" name="Chart 5">
            <a:extLst>
              <a:ext uri="{FF2B5EF4-FFF2-40B4-BE49-F238E27FC236}">
                <a16:creationId xmlns:a16="http://schemas.microsoft.com/office/drawing/2014/main" id="{E32FF415-EB81-4A9D-99BF-9D803EC39889}"/>
              </a:ext>
            </a:extLst>
          </p:cNvPr>
          <p:cNvGraphicFramePr>
            <a:graphicFrameLocks/>
          </p:cNvGraphicFramePr>
          <p:nvPr>
            <p:extLst>
              <p:ext uri="{D42A27DB-BD31-4B8C-83A1-F6EECF244321}">
                <p14:modId xmlns:p14="http://schemas.microsoft.com/office/powerpoint/2010/main" val="1848216762"/>
              </p:ext>
            </p:extLst>
          </p:nvPr>
        </p:nvGraphicFramePr>
        <p:xfrm>
          <a:off x="791382" y="838200"/>
          <a:ext cx="7750956" cy="54102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14639150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ACD3A4D-48D7-4992-9527-946835ECBF40}"/>
              </a:ext>
            </a:extLst>
          </p:cNvPr>
          <p:cNvSpPr>
            <a:spLocks noGrp="1"/>
          </p:cNvSpPr>
          <p:nvPr>
            <p:ph type="dt" idx="10"/>
          </p:nvPr>
        </p:nvSpPr>
        <p:spPr>
          <a:xfrm>
            <a:off x="696912" y="333375"/>
            <a:ext cx="1874823" cy="273050"/>
          </a:xfrm>
        </p:spPr>
        <p:txBody>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800" b="1" i="0" u="none" strike="noStrike" kern="1200" cap="none" spc="0" normalizeH="0" baseline="0" noProof="0">
                <a:ln>
                  <a:noFill/>
                </a:ln>
                <a:solidFill>
                  <a:srgbClr val="000000"/>
                </a:solidFill>
                <a:effectLst/>
                <a:uLnTx/>
                <a:uFillTx/>
                <a:latin typeface="Times New Roman" pitchFamily="16" charset="0"/>
                <a:ea typeface="MS Gothic" charset="-128"/>
              </a:rPr>
              <a:t>May 2020</a:t>
            </a:r>
            <a:endParaRPr kumimoji="0" lang="en-GB" sz="1800" b="1" i="0" u="none" strike="noStrike" kern="1200" cap="none" spc="0" normalizeH="0" baseline="0" noProof="0">
              <a:ln>
                <a:noFill/>
              </a:ln>
              <a:solidFill>
                <a:srgbClr val="000000"/>
              </a:solidFill>
              <a:effectLst/>
              <a:uLnTx/>
              <a:uFillTx/>
              <a:latin typeface="Times New Roman" pitchFamily="16" charset="0"/>
              <a:ea typeface="MS Gothic" charset="-128"/>
            </a:endParaRPr>
          </a:p>
        </p:txBody>
      </p:sp>
      <p:sp>
        <p:nvSpPr>
          <p:cNvPr id="3" name="Footer Placeholder 2">
            <a:extLst>
              <a:ext uri="{FF2B5EF4-FFF2-40B4-BE49-F238E27FC236}">
                <a16:creationId xmlns:a16="http://schemas.microsoft.com/office/drawing/2014/main" id="{F12C2045-8FE5-4482-9F52-CE44B48151CE}"/>
              </a:ext>
            </a:extLst>
          </p:cNvPr>
          <p:cNvSpPr>
            <a:spLocks noGrp="1"/>
          </p:cNvSpPr>
          <p:nvPr>
            <p:ph type="ftr" idx="11"/>
          </p:nvPr>
        </p:nvSpPr>
        <p:spPr>
          <a:xfrm>
            <a:off x="5041876" y="6475413"/>
            <a:ext cx="3500462" cy="184666"/>
          </a:xfrm>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rPr>
              <a:t>Ben Rolfe (BCA);   Jon Rosdahl (Qualcomm)</a:t>
            </a:r>
          </a:p>
        </p:txBody>
      </p:sp>
      <p:sp>
        <p:nvSpPr>
          <p:cNvPr id="4" name="Slide Number Placeholder 3">
            <a:extLst>
              <a:ext uri="{FF2B5EF4-FFF2-40B4-BE49-F238E27FC236}">
                <a16:creationId xmlns:a16="http://schemas.microsoft.com/office/drawing/2014/main" id="{AFC4574C-1A07-4AAB-B119-F90C8F2EE51D}"/>
              </a:ext>
            </a:extLst>
          </p:cNvPr>
          <p:cNvSpPr>
            <a:spLocks noGrp="1"/>
          </p:cNvSpPr>
          <p:nvPr>
            <p:ph type="sldNum" idx="12"/>
          </p:nvPr>
        </p:nvSpPr>
        <p:spPr>
          <a:xfrm>
            <a:off x="4344988" y="6475413"/>
            <a:ext cx="528637" cy="363537"/>
          </a:xfrm>
        </p:spPr>
        <p:txBody>
          <a:bodyPr/>
          <a:lstStyle/>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rPr>
              <a:t>Slide </a:t>
            </a:r>
            <a:fld id="{F5D8E26B-7BCF-4D25-9C89-0168A6618F18}" type="slidenum">
              <a:rPr kumimoji="0" lang="en-GB" sz="1200" b="0" i="0" u="none" strike="noStrike" kern="1200" cap="none" spc="0" normalizeH="0" baseline="0" noProof="0" smtClean="0">
                <a:ln>
                  <a:noFill/>
                </a:ln>
                <a:solidFill>
                  <a:srgbClr val="000000"/>
                </a:solidFill>
                <a:effectLst/>
                <a:uLnTx/>
                <a:uFillTx/>
                <a:latin typeface="Times New Roman" pitchFamily="16" charset="0"/>
                <a:ea typeface="MS Gothic" charset="-128"/>
              </a:rPr>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24</a:t>
            </a:fld>
            <a:endPar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endParaRPr>
          </a:p>
        </p:txBody>
      </p:sp>
      <p:graphicFrame>
        <p:nvGraphicFramePr>
          <p:cNvPr id="6" name="Chart 5">
            <a:extLst>
              <a:ext uri="{FF2B5EF4-FFF2-40B4-BE49-F238E27FC236}">
                <a16:creationId xmlns:a16="http://schemas.microsoft.com/office/drawing/2014/main" id="{38A80F92-3AD5-40FA-B50C-B9A14F769A78}"/>
              </a:ext>
            </a:extLst>
          </p:cNvPr>
          <p:cNvGraphicFramePr>
            <a:graphicFrameLocks/>
          </p:cNvGraphicFramePr>
          <p:nvPr>
            <p:extLst>
              <p:ext uri="{D42A27DB-BD31-4B8C-83A1-F6EECF244321}">
                <p14:modId xmlns:p14="http://schemas.microsoft.com/office/powerpoint/2010/main" val="3135729788"/>
              </p:ext>
            </p:extLst>
          </p:nvPr>
        </p:nvGraphicFramePr>
        <p:xfrm>
          <a:off x="696912" y="762000"/>
          <a:ext cx="7845426" cy="55626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9268186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D6176D-D4BB-4E9E-A253-F737F2A43BB2}"/>
              </a:ext>
            </a:extLst>
          </p:cNvPr>
          <p:cNvSpPr>
            <a:spLocks noGrp="1"/>
          </p:cNvSpPr>
          <p:nvPr>
            <p:ph type="title"/>
          </p:nvPr>
        </p:nvSpPr>
        <p:spPr/>
        <p:txBody>
          <a:bodyPr/>
          <a:lstStyle/>
          <a:p>
            <a:r>
              <a:rPr lang="en-US" dirty="0"/>
              <a:t>2019 INTERNAL AUDIT REPORT</a:t>
            </a:r>
          </a:p>
        </p:txBody>
      </p:sp>
      <p:sp>
        <p:nvSpPr>
          <p:cNvPr id="3" name="Content Placeholder 2">
            <a:extLst>
              <a:ext uri="{FF2B5EF4-FFF2-40B4-BE49-F238E27FC236}">
                <a16:creationId xmlns:a16="http://schemas.microsoft.com/office/drawing/2014/main" id="{50208A90-CCC1-4509-A45C-8FB9A8FD2433}"/>
              </a:ext>
            </a:extLst>
          </p:cNvPr>
          <p:cNvSpPr>
            <a:spLocks noGrp="1"/>
          </p:cNvSpPr>
          <p:nvPr>
            <p:ph idx="1"/>
          </p:nvPr>
        </p:nvSpPr>
        <p:spPr>
          <a:xfrm>
            <a:off x="685800" y="1981200"/>
            <a:ext cx="7770813" cy="4419600"/>
          </a:xfrm>
        </p:spPr>
        <p:txBody>
          <a:bodyPr/>
          <a:lstStyle/>
          <a:p>
            <a:pPr marL="0" indent="0">
              <a:spcBef>
                <a:spcPts val="0"/>
              </a:spcBef>
            </a:pPr>
            <a:r>
              <a:rPr lang="en-US" sz="2000" dirty="0"/>
              <a:t>IEEE Internal Auditors have returned their report of IEE 802.11/.25 Joint Account.</a:t>
            </a:r>
          </a:p>
          <a:p>
            <a:pPr marL="0" indent="0">
              <a:spcBef>
                <a:spcPts val="0"/>
              </a:spcBef>
            </a:pPr>
            <a:endParaRPr lang="en-US" sz="2000" dirty="0"/>
          </a:p>
          <a:p>
            <a:pPr marL="0" indent="0">
              <a:spcBef>
                <a:spcPts val="0"/>
              </a:spcBef>
            </a:pPr>
            <a:r>
              <a:rPr lang="en-US" sz="2000" dirty="0"/>
              <a:t>Rating: Satisfactory</a:t>
            </a:r>
          </a:p>
          <a:p>
            <a:pPr marL="0" indent="0">
              <a:spcBef>
                <a:spcPts val="0"/>
              </a:spcBef>
            </a:pPr>
            <a:endParaRPr lang="en-US" sz="1800" dirty="0"/>
          </a:p>
          <a:p>
            <a:pPr marL="0" indent="0">
              <a:spcBef>
                <a:spcPts val="0"/>
              </a:spcBef>
            </a:pPr>
            <a:r>
              <a:rPr lang="en-US" sz="1800" dirty="0"/>
              <a:t>Opinion: </a:t>
            </a:r>
          </a:p>
          <a:p>
            <a:pPr marL="400050" lvl="1" indent="0">
              <a:spcBef>
                <a:spcPts val="0"/>
              </a:spcBef>
            </a:pPr>
            <a:r>
              <a:rPr lang="en-US" sz="1800" dirty="0"/>
              <a:t>The overall opinion on the IEEE 802.11/.15 for the period ending on December 2019 is satisfactory. In our professional judgment as internal auditors, sufficient and appropriate audit procedures have been conducted and evidence gathered to support the accuracy of the conclusions reached and contained in this report. The conclusions were based on the documents submitted for audit against the audit criteria. The conclusions are only applicable for the entity examined. The evidence gathered does meet professional audit standards and is sufficient to provide senior management with proof of the conclusions derived from the internal audit.</a:t>
            </a:r>
          </a:p>
        </p:txBody>
      </p:sp>
      <p:sp>
        <p:nvSpPr>
          <p:cNvPr id="4" name="Slide Number Placeholder 3">
            <a:extLst>
              <a:ext uri="{FF2B5EF4-FFF2-40B4-BE49-F238E27FC236}">
                <a16:creationId xmlns:a16="http://schemas.microsoft.com/office/drawing/2014/main" id="{B25C8F26-D2D8-4753-AE0F-07D4D0086315}"/>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EE50CE50-03D1-49E0-83E4-A4263C2E4CAD}"/>
              </a:ext>
            </a:extLst>
          </p:cNvPr>
          <p:cNvSpPr>
            <a:spLocks noGrp="1"/>
          </p:cNvSpPr>
          <p:nvPr>
            <p:ph type="ftr" idx="14"/>
          </p:nvPr>
        </p:nvSpPr>
        <p:spPr/>
        <p:txBody>
          <a:bodyPr/>
          <a:lstStyle/>
          <a:p>
            <a:r>
              <a:rPr lang="en-GB"/>
              <a:t>Ben Rolfe (BCA);   Jon Rosdahl (Qualcomm)</a:t>
            </a:r>
            <a:endParaRPr lang="en-GB" dirty="0"/>
          </a:p>
        </p:txBody>
      </p:sp>
      <p:sp>
        <p:nvSpPr>
          <p:cNvPr id="6" name="Date Placeholder 5">
            <a:extLst>
              <a:ext uri="{FF2B5EF4-FFF2-40B4-BE49-F238E27FC236}">
                <a16:creationId xmlns:a16="http://schemas.microsoft.com/office/drawing/2014/main" id="{AD39750A-F32D-4A83-A521-D0C6BEBA0EDC}"/>
              </a:ext>
            </a:extLst>
          </p:cNvPr>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21051447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5">
            <a:extLst>
              <a:ext uri="{FF2B5EF4-FFF2-40B4-BE49-F238E27FC236}">
                <a16:creationId xmlns:a16="http://schemas.microsoft.com/office/drawing/2014/main" id="{35610CAA-2BE6-4BD9-B4A2-96DDFAA557F5}"/>
              </a:ext>
            </a:extLst>
          </p:cNvPr>
          <p:cNvSpPr>
            <a:spLocks noGrp="1"/>
          </p:cNvSpPr>
          <p:nvPr>
            <p:ph type="dt" idx="10"/>
          </p:nvPr>
        </p:nvSpPr>
        <p:spPr/>
        <p:txBody>
          <a:bodyPr/>
          <a:lstStyle/>
          <a:p>
            <a:r>
              <a:rPr lang="en-US"/>
              <a:t>May 2020</a:t>
            </a:r>
            <a:endParaRPr lang="en-GB" dirty="0"/>
          </a:p>
        </p:txBody>
      </p:sp>
      <p:sp>
        <p:nvSpPr>
          <p:cNvPr id="5" name="Footer Placeholder 4">
            <a:extLst>
              <a:ext uri="{FF2B5EF4-FFF2-40B4-BE49-F238E27FC236}">
                <a16:creationId xmlns:a16="http://schemas.microsoft.com/office/drawing/2014/main" id="{D6A7305D-B7DF-415B-B4C2-644CD6BBB8B7}"/>
              </a:ext>
            </a:extLst>
          </p:cNvPr>
          <p:cNvSpPr>
            <a:spLocks noGrp="1"/>
          </p:cNvSpPr>
          <p:nvPr>
            <p:ph type="ftr" idx="11"/>
          </p:nvPr>
        </p:nvSpPr>
        <p:spPr/>
        <p:txBody>
          <a:bodyPr/>
          <a:lstStyle/>
          <a:p>
            <a:r>
              <a:rPr lang="en-GB"/>
              <a:t>Ben Rolfe (BCA);   Jon Rosdahl (Qualcomm)</a:t>
            </a:r>
            <a:endParaRPr lang="en-GB" dirty="0"/>
          </a:p>
        </p:txBody>
      </p:sp>
      <p:sp>
        <p:nvSpPr>
          <p:cNvPr id="4" name="Slide Number Placeholder 3">
            <a:extLst>
              <a:ext uri="{FF2B5EF4-FFF2-40B4-BE49-F238E27FC236}">
                <a16:creationId xmlns:a16="http://schemas.microsoft.com/office/drawing/2014/main" id="{2B02A4A8-59AD-4C6A-9A7C-6A7B324A00DC}"/>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graphicFrame>
        <p:nvGraphicFramePr>
          <p:cNvPr id="7" name="Table 6">
            <a:extLst>
              <a:ext uri="{FF2B5EF4-FFF2-40B4-BE49-F238E27FC236}">
                <a16:creationId xmlns:a16="http://schemas.microsoft.com/office/drawing/2014/main" id="{7DDDBD25-B8CD-4952-AAC4-793052B562EB}"/>
              </a:ext>
            </a:extLst>
          </p:cNvPr>
          <p:cNvGraphicFramePr>
            <a:graphicFrameLocks noGrp="1"/>
          </p:cNvGraphicFramePr>
          <p:nvPr>
            <p:extLst>
              <p:ext uri="{D42A27DB-BD31-4B8C-83A1-F6EECF244321}">
                <p14:modId xmlns:p14="http://schemas.microsoft.com/office/powerpoint/2010/main" val="3658309622"/>
              </p:ext>
            </p:extLst>
          </p:nvPr>
        </p:nvGraphicFramePr>
        <p:xfrm>
          <a:off x="791382" y="838201"/>
          <a:ext cx="7750956" cy="5486397"/>
        </p:xfrm>
        <a:graphic>
          <a:graphicData uri="http://schemas.openxmlformats.org/drawingml/2006/table">
            <a:tbl>
              <a:tblPr/>
              <a:tblGrid>
                <a:gridCol w="5739006">
                  <a:extLst>
                    <a:ext uri="{9D8B030D-6E8A-4147-A177-3AD203B41FA5}">
                      <a16:colId xmlns:a16="http://schemas.microsoft.com/office/drawing/2014/main" val="3383103850"/>
                    </a:ext>
                  </a:extLst>
                </a:gridCol>
                <a:gridCol w="2011950">
                  <a:extLst>
                    <a:ext uri="{9D8B030D-6E8A-4147-A177-3AD203B41FA5}">
                      <a16:colId xmlns:a16="http://schemas.microsoft.com/office/drawing/2014/main" val="725014920"/>
                    </a:ext>
                  </a:extLst>
                </a:gridCol>
              </a:tblGrid>
              <a:tr h="344709">
                <a:tc gridSpan="2">
                  <a:txBody>
                    <a:bodyPr/>
                    <a:lstStyle/>
                    <a:p>
                      <a:pPr algn="ctr" fontAlgn="b"/>
                      <a:r>
                        <a:rPr lang="en-US" sz="2000" b="1" i="0" u="none" strike="noStrike">
                          <a:effectLst/>
                          <a:latin typeface="Arial" panose="020B0604020202020204" pitchFamily="34" charset="0"/>
                        </a:rPr>
                        <a:t>Balance Sheet</a:t>
                      </a:r>
                    </a:p>
                  </a:txBody>
                  <a:tcPr marL="7385" marR="7385" marT="7385" marB="0" anchor="b">
                    <a:lnL>
                      <a:noFill/>
                    </a:lnL>
                    <a:lnR>
                      <a:noFill/>
                    </a:lnR>
                    <a:lnT>
                      <a:noFill/>
                    </a:lnT>
                    <a:lnB>
                      <a:noFill/>
                    </a:lnB>
                  </a:tcPr>
                </a:tc>
                <a:tc hMerge="1">
                  <a:txBody>
                    <a:bodyPr/>
                    <a:lstStyle/>
                    <a:p>
                      <a:endParaRPr lang="en-US"/>
                    </a:p>
                  </a:txBody>
                  <a:tcPr/>
                </a:tc>
                <a:extLst>
                  <a:ext uri="{0D108BD9-81ED-4DB2-BD59-A6C34878D82A}">
                    <a16:rowId xmlns:a16="http://schemas.microsoft.com/office/drawing/2014/main" val="2597463184"/>
                  </a:ext>
                </a:extLst>
              </a:tr>
              <a:tr h="344709">
                <a:tc gridSpan="2">
                  <a:txBody>
                    <a:bodyPr/>
                    <a:lstStyle/>
                    <a:p>
                      <a:pPr algn="ctr" fontAlgn="b"/>
                      <a:r>
                        <a:rPr lang="en-US" sz="2000" b="1" i="0" u="none" strike="noStrike">
                          <a:effectLst/>
                          <a:latin typeface="Arial" panose="020B0604020202020204" pitchFamily="34" charset="0"/>
                        </a:rPr>
                        <a:t>End of April 2020</a:t>
                      </a:r>
                    </a:p>
                  </a:txBody>
                  <a:tcPr marL="7385" marR="7385" marT="7385" marB="0" anchor="b">
                    <a:lnL>
                      <a:noFill/>
                    </a:lnL>
                    <a:lnR>
                      <a:noFill/>
                    </a:lnR>
                    <a:lnT>
                      <a:noFill/>
                    </a:lnT>
                    <a:lnB>
                      <a:noFill/>
                    </a:lnB>
                  </a:tcPr>
                </a:tc>
                <a:tc hMerge="1">
                  <a:txBody>
                    <a:bodyPr/>
                    <a:lstStyle/>
                    <a:p>
                      <a:endParaRPr lang="en-US"/>
                    </a:p>
                  </a:txBody>
                  <a:tcPr/>
                </a:tc>
                <a:extLst>
                  <a:ext uri="{0D108BD9-81ED-4DB2-BD59-A6C34878D82A}">
                    <a16:rowId xmlns:a16="http://schemas.microsoft.com/office/drawing/2014/main" val="2789226085"/>
                  </a:ext>
                </a:extLst>
              </a:tr>
              <a:tr h="344709">
                <a:tc>
                  <a:txBody>
                    <a:bodyPr/>
                    <a:lstStyle/>
                    <a:p>
                      <a:pPr algn="l" fontAlgn="b"/>
                      <a:r>
                        <a:rPr lang="en-US" sz="2000" b="1" i="0" u="none" strike="noStrike">
                          <a:effectLst/>
                          <a:latin typeface="Arial" panose="020B0604020202020204" pitchFamily="34" charset="0"/>
                        </a:rPr>
                        <a:t>Financial Row</a:t>
                      </a:r>
                    </a:p>
                  </a:txBody>
                  <a:tcPr marL="7385" marR="7385" marT="7385" marB="0" anchor="b">
                    <a:lnL>
                      <a:noFill/>
                    </a:lnL>
                    <a:lnR>
                      <a:noFill/>
                    </a:lnR>
                    <a:lnT>
                      <a:noFill/>
                    </a:lnT>
                    <a:lnB>
                      <a:noFill/>
                    </a:lnB>
                    <a:solidFill>
                      <a:srgbClr val="D0D0D0"/>
                    </a:solidFill>
                  </a:tcPr>
                </a:tc>
                <a:tc>
                  <a:txBody>
                    <a:bodyPr/>
                    <a:lstStyle/>
                    <a:p>
                      <a:pPr algn="r" fontAlgn="b"/>
                      <a:r>
                        <a:rPr lang="en-US" sz="2000" b="1" i="0" u="none" strike="noStrike">
                          <a:effectLst/>
                          <a:latin typeface="Arial" panose="020B0604020202020204" pitchFamily="34" charset="0"/>
                        </a:rPr>
                        <a:t>Amount</a:t>
                      </a:r>
                    </a:p>
                  </a:txBody>
                  <a:tcPr marL="7385" marR="7385" marT="7385" marB="0" anchor="b">
                    <a:lnL>
                      <a:noFill/>
                    </a:lnL>
                    <a:lnR>
                      <a:noFill/>
                    </a:lnR>
                    <a:lnT>
                      <a:noFill/>
                    </a:lnT>
                    <a:lnB>
                      <a:noFill/>
                    </a:lnB>
                    <a:solidFill>
                      <a:srgbClr val="D0D0D0"/>
                    </a:solidFill>
                  </a:tcPr>
                </a:tc>
                <a:extLst>
                  <a:ext uri="{0D108BD9-81ED-4DB2-BD59-A6C34878D82A}">
                    <a16:rowId xmlns:a16="http://schemas.microsoft.com/office/drawing/2014/main" val="3691142152"/>
                  </a:ext>
                </a:extLst>
              </a:tr>
              <a:tr h="344709">
                <a:tc>
                  <a:txBody>
                    <a:bodyPr/>
                    <a:lstStyle/>
                    <a:p>
                      <a:pPr algn="l" fontAlgn="ctr"/>
                      <a:r>
                        <a:rPr lang="en-US" sz="2000" b="1" i="0" u="none" strike="noStrike">
                          <a:solidFill>
                            <a:srgbClr val="000000"/>
                          </a:solidFill>
                          <a:effectLst/>
                          <a:latin typeface="Arial" panose="020B0604020202020204" pitchFamily="34" charset="0"/>
                        </a:rPr>
                        <a:t>ASSETS</a:t>
                      </a:r>
                    </a:p>
                  </a:txBody>
                  <a:tcPr marL="7385" marR="7385" marT="7385" marB="0" anchor="ctr">
                    <a:lnL>
                      <a:noFill/>
                    </a:lnL>
                    <a:lnR>
                      <a:noFill/>
                    </a:lnR>
                    <a:lnT>
                      <a:noFill/>
                    </a:lnT>
                    <a:lnB>
                      <a:noFill/>
                    </a:lnB>
                  </a:tcPr>
                </a:tc>
                <a:tc>
                  <a:txBody>
                    <a:bodyPr/>
                    <a:lstStyle/>
                    <a:p>
                      <a:pPr algn="r" fontAlgn="ctr"/>
                      <a:endParaRPr lang="en-US" sz="2000" b="1" i="0" u="none" strike="noStrike">
                        <a:solidFill>
                          <a:srgbClr val="000000"/>
                        </a:solidFill>
                        <a:effectLst/>
                        <a:latin typeface="Arial" panose="020B0604020202020204" pitchFamily="34" charset="0"/>
                      </a:endParaRPr>
                    </a:p>
                  </a:txBody>
                  <a:tcPr marL="7385" marR="7385" marT="7385" marB="0" anchor="ctr">
                    <a:lnL>
                      <a:noFill/>
                    </a:lnL>
                    <a:lnR>
                      <a:noFill/>
                    </a:lnR>
                    <a:lnT>
                      <a:noFill/>
                    </a:lnT>
                    <a:lnB>
                      <a:noFill/>
                    </a:lnB>
                  </a:tcPr>
                </a:tc>
                <a:extLst>
                  <a:ext uri="{0D108BD9-81ED-4DB2-BD59-A6C34878D82A}">
                    <a16:rowId xmlns:a16="http://schemas.microsoft.com/office/drawing/2014/main" val="1742024883"/>
                  </a:ext>
                </a:extLst>
              </a:tr>
              <a:tr h="344709">
                <a:tc>
                  <a:txBody>
                    <a:bodyPr/>
                    <a:lstStyle/>
                    <a:p>
                      <a:pPr algn="l" fontAlgn="b"/>
                      <a:r>
                        <a:rPr lang="en-US" sz="2000" b="1" i="0" u="none" strike="noStrike">
                          <a:solidFill>
                            <a:srgbClr val="000000"/>
                          </a:solidFill>
                          <a:effectLst/>
                          <a:latin typeface="Arial" panose="020B0604020202020204" pitchFamily="34" charset="0"/>
                        </a:rPr>
                        <a:t>Current Assets</a:t>
                      </a:r>
                    </a:p>
                  </a:txBody>
                  <a:tcPr marL="66461" marR="7385" marT="7385" marB="0" anchor="b">
                    <a:lnL>
                      <a:noFill/>
                    </a:lnL>
                    <a:lnR>
                      <a:noFill/>
                    </a:lnR>
                    <a:lnT>
                      <a:noFill/>
                    </a:lnT>
                    <a:lnB>
                      <a:noFill/>
                    </a:lnB>
                  </a:tcPr>
                </a:tc>
                <a:tc>
                  <a:txBody>
                    <a:bodyPr/>
                    <a:lstStyle/>
                    <a:p>
                      <a:pPr algn="r" fontAlgn="ctr"/>
                      <a:endParaRPr lang="en-US" sz="2000" b="1" i="0" u="none" strike="noStrike">
                        <a:solidFill>
                          <a:srgbClr val="000000"/>
                        </a:solidFill>
                        <a:effectLst/>
                        <a:latin typeface="Arial" panose="020B0604020202020204" pitchFamily="34" charset="0"/>
                      </a:endParaRPr>
                    </a:p>
                  </a:txBody>
                  <a:tcPr marL="7385" marR="7385" marT="7385" marB="0" anchor="ctr">
                    <a:lnL>
                      <a:noFill/>
                    </a:lnL>
                    <a:lnR>
                      <a:noFill/>
                    </a:lnR>
                    <a:lnT>
                      <a:noFill/>
                    </a:lnT>
                    <a:lnB>
                      <a:noFill/>
                    </a:lnB>
                  </a:tcPr>
                </a:tc>
                <a:extLst>
                  <a:ext uri="{0D108BD9-81ED-4DB2-BD59-A6C34878D82A}">
                    <a16:rowId xmlns:a16="http://schemas.microsoft.com/office/drawing/2014/main" val="393009851"/>
                  </a:ext>
                </a:extLst>
              </a:tr>
              <a:tr h="344709">
                <a:tc>
                  <a:txBody>
                    <a:bodyPr/>
                    <a:lstStyle/>
                    <a:p>
                      <a:pPr algn="l" fontAlgn="b"/>
                      <a:r>
                        <a:rPr lang="en-US" sz="2000" b="1" i="0" u="none" strike="noStrike">
                          <a:solidFill>
                            <a:srgbClr val="000000"/>
                          </a:solidFill>
                          <a:effectLst/>
                          <a:latin typeface="Arial" panose="020B0604020202020204" pitchFamily="34" charset="0"/>
                        </a:rPr>
                        <a:t>Bank</a:t>
                      </a:r>
                    </a:p>
                  </a:txBody>
                  <a:tcPr marL="132922" marR="7385" marT="7385" marB="0" anchor="b">
                    <a:lnL>
                      <a:noFill/>
                    </a:lnL>
                    <a:lnR>
                      <a:noFill/>
                    </a:lnR>
                    <a:lnT>
                      <a:noFill/>
                    </a:lnT>
                    <a:lnB>
                      <a:noFill/>
                    </a:lnB>
                  </a:tcPr>
                </a:tc>
                <a:tc>
                  <a:txBody>
                    <a:bodyPr/>
                    <a:lstStyle/>
                    <a:p>
                      <a:pPr algn="r" fontAlgn="ctr"/>
                      <a:endParaRPr lang="en-US" sz="2000" b="1" i="0" u="none" strike="noStrike">
                        <a:solidFill>
                          <a:srgbClr val="000000"/>
                        </a:solidFill>
                        <a:effectLst/>
                        <a:latin typeface="Arial" panose="020B0604020202020204" pitchFamily="34" charset="0"/>
                      </a:endParaRPr>
                    </a:p>
                  </a:txBody>
                  <a:tcPr marL="7385" marR="7385" marT="7385" marB="0" anchor="ctr">
                    <a:lnL>
                      <a:noFill/>
                    </a:lnL>
                    <a:lnR>
                      <a:noFill/>
                    </a:lnR>
                    <a:lnT>
                      <a:noFill/>
                    </a:lnT>
                    <a:lnB>
                      <a:noFill/>
                    </a:lnB>
                  </a:tcPr>
                </a:tc>
                <a:extLst>
                  <a:ext uri="{0D108BD9-81ED-4DB2-BD59-A6C34878D82A}">
                    <a16:rowId xmlns:a16="http://schemas.microsoft.com/office/drawing/2014/main" val="624827070"/>
                  </a:ext>
                </a:extLst>
              </a:tr>
              <a:tr h="335060">
                <a:tc>
                  <a:txBody>
                    <a:bodyPr/>
                    <a:lstStyle/>
                    <a:p>
                      <a:pPr algn="l" fontAlgn="b"/>
                      <a:r>
                        <a:rPr lang="en-US" sz="2000" b="0" i="0" u="none" strike="noStrike">
                          <a:solidFill>
                            <a:srgbClr val="000000"/>
                          </a:solidFill>
                          <a:effectLst/>
                          <a:latin typeface="Arial" panose="020B0604020202020204" pitchFamily="34" charset="0"/>
                        </a:rPr>
                        <a:t>74331 - 802.11/.15 CB Acct No. 556802</a:t>
                      </a:r>
                    </a:p>
                  </a:txBody>
                  <a:tcPr marL="199384" marR="7385" marT="7385"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2000" b="0" i="0" u="none" strike="noStrike">
                          <a:solidFill>
                            <a:srgbClr val="000000"/>
                          </a:solidFill>
                          <a:effectLst/>
                          <a:latin typeface="Arial" panose="020B0604020202020204" pitchFamily="34" charset="0"/>
                        </a:rPr>
                        <a:t>$477,303.93 </a:t>
                      </a:r>
                    </a:p>
                  </a:txBody>
                  <a:tcPr marL="7385" marR="7385" marT="7385"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3505986408"/>
                  </a:ext>
                </a:extLst>
              </a:tr>
              <a:tr h="344709">
                <a:tc>
                  <a:txBody>
                    <a:bodyPr/>
                    <a:lstStyle/>
                    <a:p>
                      <a:pPr algn="l" fontAlgn="b"/>
                      <a:r>
                        <a:rPr lang="en-US" sz="2000" b="1" i="0" u="none" strike="noStrike">
                          <a:solidFill>
                            <a:srgbClr val="000000"/>
                          </a:solidFill>
                          <a:effectLst/>
                          <a:latin typeface="Arial" panose="020B0604020202020204" pitchFamily="34" charset="0"/>
                        </a:rPr>
                        <a:t>Total Bank</a:t>
                      </a:r>
                    </a:p>
                  </a:txBody>
                  <a:tcPr marL="132922" marR="7385" marT="7385"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2000" b="1" i="0" u="none" strike="noStrike">
                          <a:solidFill>
                            <a:srgbClr val="000000"/>
                          </a:solidFill>
                          <a:effectLst/>
                          <a:latin typeface="Arial" panose="020B0604020202020204" pitchFamily="34" charset="0"/>
                        </a:rPr>
                        <a:t>$477,303.93 </a:t>
                      </a:r>
                    </a:p>
                  </a:txBody>
                  <a:tcPr marL="7385" marR="7385" marT="738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948166380"/>
                  </a:ext>
                </a:extLst>
              </a:tr>
              <a:tr h="344709">
                <a:tc>
                  <a:txBody>
                    <a:bodyPr/>
                    <a:lstStyle/>
                    <a:p>
                      <a:pPr algn="l" fontAlgn="b"/>
                      <a:r>
                        <a:rPr lang="en-US" sz="2000" b="1" i="0" u="none" strike="noStrike" dirty="0">
                          <a:solidFill>
                            <a:srgbClr val="000000"/>
                          </a:solidFill>
                          <a:effectLst/>
                          <a:latin typeface="Arial" panose="020B0604020202020204" pitchFamily="34" charset="0"/>
                        </a:rPr>
                        <a:t>Total Current Assets</a:t>
                      </a:r>
                    </a:p>
                  </a:txBody>
                  <a:tcPr marL="66461" marR="7385" marT="7385" marB="0" anchor="b">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2000" b="1" i="0" u="none" strike="noStrike">
                          <a:solidFill>
                            <a:srgbClr val="000000"/>
                          </a:solidFill>
                          <a:effectLst/>
                          <a:latin typeface="Arial" panose="020B0604020202020204" pitchFamily="34" charset="0"/>
                        </a:rPr>
                        <a:t>$477,303.93 </a:t>
                      </a:r>
                    </a:p>
                  </a:txBody>
                  <a:tcPr marL="7385" marR="7385" marT="7385"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223821066"/>
                  </a:ext>
                </a:extLst>
              </a:tr>
              <a:tr h="344709">
                <a:tc>
                  <a:txBody>
                    <a:bodyPr/>
                    <a:lstStyle/>
                    <a:p>
                      <a:pPr algn="l" fontAlgn="ctr"/>
                      <a:r>
                        <a:rPr lang="en-US" sz="2000" b="1" i="0" u="none" strike="noStrike">
                          <a:solidFill>
                            <a:srgbClr val="000000"/>
                          </a:solidFill>
                          <a:effectLst/>
                          <a:latin typeface="Arial" panose="020B0604020202020204" pitchFamily="34" charset="0"/>
                        </a:rPr>
                        <a:t>Total ASSETS</a:t>
                      </a:r>
                    </a:p>
                  </a:txBody>
                  <a:tcPr marL="7385" marR="7385" marT="738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2000" b="1" i="0" u="none" strike="noStrike">
                          <a:solidFill>
                            <a:srgbClr val="000000"/>
                          </a:solidFill>
                          <a:effectLst/>
                          <a:latin typeface="Arial" panose="020B0604020202020204" pitchFamily="34" charset="0"/>
                        </a:rPr>
                        <a:t>$477,303.93 </a:t>
                      </a:r>
                    </a:p>
                  </a:txBody>
                  <a:tcPr marL="7385" marR="7385" marT="7385" marB="0" anchor="ctr">
                    <a:lnL>
                      <a:noFill/>
                    </a:lnL>
                    <a:lnR>
                      <a:noFill/>
                    </a:lnR>
                    <a:lnT w="6350" cap="flat" cmpd="sng" algn="ctr">
                      <a:solidFill>
                        <a:srgbClr val="969696"/>
                      </a:solidFill>
                      <a:prstDash val="dot"/>
                      <a:round/>
                      <a:headEnd type="none" w="med" len="med"/>
                      <a:tailEnd type="none" w="med" len="med"/>
                    </a:lnT>
                    <a:lnB>
                      <a:noFill/>
                    </a:lnB>
                  </a:tcPr>
                </a:tc>
                <a:extLst>
                  <a:ext uri="{0D108BD9-81ED-4DB2-BD59-A6C34878D82A}">
                    <a16:rowId xmlns:a16="http://schemas.microsoft.com/office/drawing/2014/main" val="3342295856"/>
                  </a:ext>
                </a:extLst>
              </a:tr>
              <a:tr h="344709">
                <a:tc>
                  <a:txBody>
                    <a:bodyPr/>
                    <a:lstStyle/>
                    <a:p>
                      <a:pPr algn="l" fontAlgn="ctr"/>
                      <a:r>
                        <a:rPr lang="en-US" sz="2000" b="1" i="0" u="none" strike="noStrike">
                          <a:solidFill>
                            <a:srgbClr val="000000"/>
                          </a:solidFill>
                          <a:effectLst/>
                          <a:latin typeface="Arial" panose="020B0604020202020204" pitchFamily="34" charset="0"/>
                        </a:rPr>
                        <a:t>LIABILITIES &amp; EQUITY</a:t>
                      </a:r>
                    </a:p>
                  </a:txBody>
                  <a:tcPr marL="7385" marR="7385" marT="7385" marB="0" anchor="ctr">
                    <a:lnL>
                      <a:noFill/>
                    </a:lnL>
                    <a:lnR>
                      <a:noFill/>
                    </a:lnR>
                    <a:lnT>
                      <a:noFill/>
                    </a:lnT>
                    <a:lnB>
                      <a:noFill/>
                    </a:lnB>
                  </a:tcPr>
                </a:tc>
                <a:tc>
                  <a:txBody>
                    <a:bodyPr/>
                    <a:lstStyle/>
                    <a:p>
                      <a:pPr algn="r" fontAlgn="ctr"/>
                      <a:endParaRPr lang="en-US" sz="2000" b="1" i="0" u="none" strike="noStrike">
                        <a:solidFill>
                          <a:srgbClr val="000000"/>
                        </a:solidFill>
                        <a:effectLst/>
                        <a:latin typeface="Arial" panose="020B0604020202020204" pitchFamily="34" charset="0"/>
                      </a:endParaRPr>
                    </a:p>
                  </a:txBody>
                  <a:tcPr marL="7385" marR="7385" marT="7385" marB="0" anchor="ctr">
                    <a:lnL>
                      <a:noFill/>
                    </a:lnL>
                    <a:lnR>
                      <a:noFill/>
                    </a:lnR>
                    <a:lnT>
                      <a:noFill/>
                    </a:lnT>
                    <a:lnB>
                      <a:noFill/>
                    </a:lnB>
                  </a:tcPr>
                </a:tc>
                <a:extLst>
                  <a:ext uri="{0D108BD9-81ED-4DB2-BD59-A6C34878D82A}">
                    <a16:rowId xmlns:a16="http://schemas.microsoft.com/office/drawing/2014/main" val="3708499972"/>
                  </a:ext>
                </a:extLst>
              </a:tr>
              <a:tr h="344709">
                <a:tc>
                  <a:txBody>
                    <a:bodyPr/>
                    <a:lstStyle/>
                    <a:p>
                      <a:pPr algn="l" fontAlgn="b"/>
                      <a:r>
                        <a:rPr lang="en-US" sz="2000" b="1" i="0" u="none" strike="noStrike">
                          <a:solidFill>
                            <a:srgbClr val="000000"/>
                          </a:solidFill>
                          <a:effectLst/>
                          <a:latin typeface="Arial" panose="020B0604020202020204" pitchFamily="34" charset="0"/>
                        </a:rPr>
                        <a:t>Equity</a:t>
                      </a:r>
                    </a:p>
                  </a:txBody>
                  <a:tcPr marL="66461" marR="7385" marT="7385" marB="0" anchor="b">
                    <a:lnL>
                      <a:noFill/>
                    </a:lnL>
                    <a:lnR>
                      <a:noFill/>
                    </a:lnR>
                    <a:lnT>
                      <a:noFill/>
                    </a:lnT>
                    <a:lnB>
                      <a:noFill/>
                    </a:lnB>
                  </a:tcPr>
                </a:tc>
                <a:tc>
                  <a:txBody>
                    <a:bodyPr/>
                    <a:lstStyle/>
                    <a:p>
                      <a:pPr algn="r" fontAlgn="ctr"/>
                      <a:endParaRPr lang="en-US" sz="2000" b="1" i="0" u="none" strike="noStrike">
                        <a:solidFill>
                          <a:srgbClr val="000000"/>
                        </a:solidFill>
                        <a:effectLst/>
                        <a:latin typeface="Arial" panose="020B0604020202020204" pitchFamily="34" charset="0"/>
                      </a:endParaRPr>
                    </a:p>
                  </a:txBody>
                  <a:tcPr marL="7385" marR="7385" marT="7385" marB="0" anchor="ctr">
                    <a:lnL>
                      <a:noFill/>
                    </a:lnL>
                    <a:lnR>
                      <a:noFill/>
                    </a:lnR>
                    <a:lnT>
                      <a:noFill/>
                    </a:lnT>
                    <a:lnB>
                      <a:noFill/>
                    </a:lnB>
                  </a:tcPr>
                </a:tc>
                <a:extLst>
                  <a:ext uri="{0D108BD9-81ED-4DB2-BD59-A6C34878D82A}">
                    <a16:rowId xmlns:a16="http://schemas.microsoft.com/office/drawing/2014/main" val="4228186263"/>
                  </a:ext>
                </a:extLst>
              </a:tr>
              <a:tr h="335060">
                <a:tc>
                  <a:txBody>
                    <a:bodyPr/>
                    <a:lstStyle/>
                    <a:p>
                      <a:pPr algn="l" fontAlgn="b"/>
                      <a:r>
                        <a:rPr lang="en-US" sz="2000" b="0" i="0" u="none" strike="noStrike">
                          <a:solidFill>
                            <a:srgbClr val="000000"/>
                          </a:solidFill>
                          <a:effectLst/>
                          <a:latin typeface="Arial" panose="020B0604020202020204" pitchFamily="34" charset="0"/>
                        </a:rPr>
                        <a:t>Retained Earnings</a:t>
                      </a:r>
                    </a:p>
                  </a:txBody>
                  <a:tcPr marL="132922" marR="7385" marT="7385" marB="0" anchor="b">
                    <a:lnL>
                      <a:noFill/>
                    </a:lnL>
                    <a:lnR>
                      <a:noFill/>
                    </a:lnR>
                    <a:lnT>
                      <a:noFill/>
                    </a:lnT>
                    <a:lnB>
                      <a:noFill/>
                    </a:lnB>
                  </a:tcPr>
                </a:tc>
                <a:tc>
                  <a:txBody>
                    <a:bodyPr/>
                    <a:lstStyle/>
                    <a:p>
                      <a:pPr algn="r" fontAlgn="ctr"/>
                      <a:r>
                        <a:rPr lang="en-US" sz="2000" b="0" i="0" u="none" strike="noStrike">
                          <a:solidFill>
                            <a:srgbClr val="000000"/>
                          </a:solidFill>
                          <a:effectLst/>
                          <a:latin typeface="Arial" panose="020B0604020202020204" pitchFamily="34" charset="0"/>
                        </a:rPr>
                        <a:t>$689,791.90 </a:t>
                      </a:r>
                    </a:p>
                  </a:txBody>
                  <a:tcPr marL="7385" marR="7385" marT="7385" marB="0" anchor="ctr">
                    <a:lnL>
                      <a:noFill/>
                    </a:lnL>
                    <a:lnR>
                      <a:noFill/>
                    </a:lnR>
                    <a:lnT>
                      <a:noFill/>
                    </a:lnT>
                    <a:lnB>
                      <a:noFill/>
                    </a:lnB>
                  </a:tcPr>
                </a:tc>
                <a:extLst>
                  <a:ext uri="{0D108BD9-81ED-4DB2-BD59-A6C34878D82A}">
                    <a16:rowId xmlns:a16="http://schemas.microsoft.com/office/drawing/2014/main" val="1500685541"/>
                  </a:ext>
                </a:extLst>
              </a:tr>
              <a:tr h="335060">
                <a:tc>
                  <a:txBody>
                    <a:bodyPr/>
                    <a:lstStyle/>
                    <a:p>
                      <a:pPr algn="l" fontAlgn="b"/>
                      <a:r>
                        <a:rPr lang="en-US" sz="2000" b="0" i="0" u="none" strike="noStrike">
                          <a:solidFill>
                            <a:srgbClr val="000000"/>
                          </a:solidFill>
                          <a:effectLst/>
                          <a:latin typeface="Arial" panose="020B0604020202020204" pitchFamily="34" charset="0"/>
                        </a:rPr>
                        <a:t>Net Income</a:t>
                      </a:r>
                    </a:p>
                  </a:txBody>
                  <a:tcPr marL="132922" marR="7385" marT="7385" marB="0" anchor="b">
                    <a:lnL>
                      <a:noFill/>
                    </a:lnL>
                    <a:lnR>
                      <a:noFill/>
                    </a:lnR>
                    <a:lnT>
                      <a:noFill/>
                    </a:lnT>
                    <a:lnB w="6350" cap="flat" cmpd="sng" algn="ctr">
                      <a:solidFill>
                        <a:srgbClr val="969696"/>
                      </a:solidFill>
                      <a:prstDash val="dot"/>
                      <a:round/>
                      <a:headEnd type="none" w="med" len="med"/>
                      <a:tailEnd type="none" w="med" len="med"/>
                    </a:lnB>
                  </a:tcPr>
                </a:tc>
                <a:tc>
                  <a:txBody>
                    <a:bodyPr/>
                    <a:lstStyle/>
                    <a:p>
                      <a:pPr algn="r" fontAlgn="ctr"/>
                      <a:r>
                        <a:rPr lang="en-US" sz="2000" b="0" i="0" u="none" strike="noStrike">
                          <a:solidFill>
                            <a:srgbClr val="000000"/>
                          </a:solidFill>
                          <a:effectLst/>
                          <a:latin typeface="Arial" panose="020B0604020202020204" pitchFamily="34" charset="0"/>
                        </a:rPr>
                        <a:t>($212,487.97)</a:t>
                      </a:r>
                    </a:p>
                  </a:txBody>
                  <a:tcPr marL="7385" marR="7385" marT="7385" marB="0" anchor="ctr">
                    <a:lnL>
                      <a:noFill/>
                    </a:lnL>
                    <a:lnR>
                      <a:noFill/>
                    </a:lnR>
                    <a:lnT>
                      <a:noFill/>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2945707657"/>
                  </a:ext>
                </a:extLst>
              </a:tr>
              <a:tr h="344709">
                <a:tc>
                  <a:txBody>
                    <a:bodyPr/>
                    <a:lstStyle/>
                    <a:p>
                      <a:pPr algn="l" fontAlgn="b"/>
                      <a:r>
                        <a:rPr lang="en-US" sz="2000" b="1" i="0" u="none" strike="noStrike">
                          <a:solidFill>
                            <a:srgbClr val="000000"/>
                          </a:solidFill>
                          <a:effectLst/>
                          <a:latin typeface="Arial" panose="020B0604020202020204" pitchFamily="34" charset="0"/>
                        </a:rPr>
                        <a:t>Total Equity</a:t>
                      </a:r>
                    </a:p>
                  </a:txBody>
                  <a:tcPr marL="66461" marR="7385" marT="7385" marB="0" anchor="b">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2000" b="1" i="0" u="none" strike="noStrike">
                          <a:solidFill>
                            <a:srgbClr val="000000"/>
                          </a:solidFill>
                          <a:effectLst/>
                          <a:latin typeface="Arial" panose="020B0604020202020204" pitchFamily="34" charset="0"/>
                        </a:rPr>
                        <a:t>$477,303.93 </a:t>
                      </a:r>
                    </a:p>
                  </a:txBody>
                  <a:tcPr marL="7385" marR="7385" marT="7385"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2480510495"/>
                  </a:ext>
                </a:extLst>
              </a:tr>
              <a:tr h="344709">
                <a:tc>
                  <a:txBody>
                    <a:bodyPr/>
                    <a:lstStyle/>
                    <a:p>
                      <a:pPr algn="l" fontAlgn="ctr"/>
                      <a:r>
                        <a:rPr lang="en-US" sz="2000" b="1" i="0" u="none" strike="noStrike">
                          <a:solidFill>
                            <a:srgbClr val="000000"/>
                          </a:solidFill>
                          <a:effectLst/>
                          <a:latin typeface="Arial" panose="020B0604020202020204" pitchFamily="34" charset="0"/>
                        </a:rPr>
                        <a:t>Total LIABILITIES &amp; EQUITY</a:t>
                      </a:r>
                    </a:p>
                  </a:txBody>
                  <a:tcPr marL="7385" marR="7385" marT="738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2000" b="1" i="0" u="none" strike="noStrike" dirty="0">
                          <a:solidFill>
                            <a:srgbClr val="000000"/>
                          </a:solidFill>
                          <a:effectLst/>
                          <a:latin typeface="Arial" panose="020B0604020202020204" pitchFamily="34" charset="0"/>
                        </a:rPr>
                        <a:t>$477,303.93 </a:t>
                      </a:r>
                    </a:p>
                  </a:txBody>
                  <a:tcPr marL="7385" marR="7385" marT="7385" marB="0" anchor="ctr">
                    <a:lnL>
                      <a:noFill/>
                    </a:lnL>
                    <a:lnR>
                      <a:noFill/>
                    </a:lnR>
                    <a:lnT w="6350" cap="flat" cmpd="sng" algn="ctr">
                      <a:solidFill>
                        <a:srgbClr val="969696"/>
                      </a:solidFill>
                      <a:prstDash val="dot"/>
                      <a:round/>
                      <a:headEnd type="none" w="med" len="med"/>
                      <a:tailEnd type="none" w="med" len="med"/>
                    </a:lnT>
                    <a:lnB>
                      <a:noFill/>
                    </a:lnB>
                  </a:tcPr>
                </a:tc>
                <a:extLst>
                  <a:ext uri="{0D108BD9-81ED-4DB2-BD59-A6C34878D82A}">
                    <a16:rowId xmlns:a16="http://schemas.microsoft.com/office/drawing/2014/main" val="4247076698"/>
                  </a:ext>
                </a:extLst>
              </a:tr>
            </a:tbl>
          </a:graphicData>
        </a:graphic>
      </p:graphicFrame>
    </p:spTree>
    <p:extLst>
      <p:ext uri="{BB962C8B-B14F-4D97-AF65-F5344CB8AC3E}">
        <p14:creationId xmlns:p14="http://schemas.microsoft.com/office/powerpoint/2010/main" val="41789677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0"/>
          </p:nvPr>
        </p:nvSpPr>
        <p:spPr/>
        <p:txBody>
          <a:bodyPr/>
          <a:lstStyle/>
          <a:p>
            <a:r>
              <a:rPr lang="en-US"/>
              <a:t>May 2020</a:t>
            </a:r>
            <a:endParaRPr lang="en-GB"/>
          </a:p>
        </p:txBody>
      </p:sp>
      <p:sp>
        <p:nvSpPr>
          <p:cNvPr id="5" name="Footer Placeholder 4"/>
          <p:cNvSpPr>
            <a:spLocks noGrp="1"/>
          </p:cNvSpPr>
          <p:nvPr>
            <p:ph type="ftr" idx="11"/>
          </p:nvPr>
        </p:nvSpPr>
        <p:spPr/>
        <p:txBody>
          <a:bodyPr/>
          <a:lstStyle/>
          <a:p>
            <a:r>
              <a:rPr lang="en-GB"/>
              <a:t>Ben Rolfe (BCA);   Jon Rosdahl (Qualcomm)</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5</a:t>
            </a:fld>
            <a:endParaRPr lang="en-GB"/>
          </a:p>
        </p:txBody>
      </p:sp>
      <p:graphicFrame>
        <p:nvGraphicFramePr>
          <p:cNvPr id="3" name="Table 2">
            <a:extLst>
              <a:ext uri="{FF2B5EF4-FFF2-40B4-BE49-F238E27FC236}">
                <a16:creationId xmlns:a16="http://schemas.microsoft.com/office/drawing/2014/main" id="{B180D1BA-19C1-4992-80EE-1049C7DD6AF4}"/>
              </a:ext>
            </a:extLst>
          </p:cNvPr>
          <p:cNvGraphicFramePr>
            <a:graphicFrameLocks noGrp="1"/>
          </p:cNvGraphicFramePr>
          <p:nvPr>
            <p:extLst>
              <p:ext uri="{D42A27DB-BD31-4B8C-83A1-F6EECF244321}">
                <p14:modId xmlns:p14="http://schemas.microsoft.com/office/powerpoint/2010/main" val="3633910904"/>
              </p:ext>
            </p:extLst>
          </p:nvPr>
        </p:nvGraphicFramePr>
        <p:xfrm>
          <a:off x="813997" y="685798"/>
          <a:ext cx="7590618" cy="5714998"/>
        </p:xfrm>
        <a:graphic>
          <a:graphicData uri="http://schemas.openxmlformats.org/drawingml/2006/table">
            <a:tbl>
              <a:tblPr/>
              <a:tblGrid>
                <a:gridCol w="5742286">
                  <a:extLst>
                    <a:ext uri="{9D8B030D-6E8A-4147-A177-3AD203B41FA5}">
                      <a16:colId xmlns:a16="http://schemas.microsoft.com/office/drawing/2014/main" val="3848827338"/>
                    </a:ext>
                  </a:extLst>
                </a:gridCol>
                <a:gridCol w="1848332">
                  <a:extLst>
                    <a:ext uri="{9D8B030D-6E8A-4147-A177-3AD203B41FA5}">
                      <a16:colId xmlns:a16="http://schemas.microsoft.com/office/drawing/2014/main" val="730412305"/>
                    </a:ext>
                  </a:extLst>
                </a:gridCol>
              </a:tblGrid>
              <a:tr h="612854">
                <a:tc gridSpan="2">
                  <a:txBody>
                    <a:bodyPr/>
                    <a:lstStyle/>
                    <a:p>
                      <a:pPr algn="ctr" fontAlgn="b"/>
                      <a:r>
                        <a:rPr lang="en-US" sz="1800" b="1" i="0" u="none" strike="noStrike">
                          <a:effectLst/>
                          <a:latin typeface="Arial" panose="020B0604020202020204" pitchFamily="34" charset="0"/>
                        </a:rPr>
                        <a:t>Reconciliation Summary -  74331 802.11/.15 CB Acct No. 556802</a:t>
                      </a:r>
                    </a:p>
                  </a:txBody>
                  <a:tcPr marL="7805" marR="7805" marT="7805" marB="0" anchor="b">
                    <a:lnL>
                      <a:noFill/>
                    </a:lnL>
                    <a:lnR>
                      <a:noFill/>
                    </a:lnR>
                    <a:lnT>
                      <a:noFill/>
                    </a:lnT>
                    <a:lnB>
                      <a:noFill/>
                    </a:lnB>
                  </a:tcPr>
                </a:tc>
                <a:tc hMerge="1">
                  <a:txBody>
                    <a:bodyPr/>
                    <a:lstStyle/>
                    <a:p>
                      <a:endParaRPr lang="en-US"/>
                    </a:p>
                  </a:txBody>
                  <a:tcPr/>
                </a:tc>
                <a:extLst>
                  <a:ext uri="{0D108BD9-81ED-4DB2-BD59-A6C34878D82A}">
                    <a16:rowId xmlns:a16="http://schemas.microsoft.com/office/drawing/2014/main" val="1471041326"/>
                  </a:ext>
                </a:extLst>
              </a:tr>
              <a:tr h="318884">
                <a:tc gridSpan="2">
                  <a:txBody>
                    <a:bodyPr/>
                    <a:lstStyle/>
                    <a:p>
                      <a:pPr algn="ctr" fontAlgn="b"/>
                      <a:r>
                        <a:rPr lang="en-US" sz="1800" b="1" i="0" u="none" strike="noStrike">
                          <a:effectLst/>
                          <a:latin typeface="Arial" panose="020B0604020202020204" pitchFamily="34" charset="0"/>
                        </a:rPr>
                        <a:t>As of 4/30/2020</a:t>
                      </a:r>
                    </a:p>
                  </a:txBody>
                  <a:tcPr marL="7805" marR="7805" marT="7805" marB="0" anchor="b">
                    <a:lnL>
                      <a:noFill/>
                    </a:lnL>
                    <a:lnR>
                      <a:noFill/>
                    </a:lnR>
                    <a:lnT>
                      <a:noFill/>
                    </a:lnT>
                    <a:lnB>
                      <a:noFill/>
                    </a:lnB>
                  </a:tcPr>
                </a:tc>
                <a:tc hMerge="1">
                  <a:txBody>
                    <a:bodyPr/>
                    <a:lstStyle/>
                    <a:p>
                      <a:endParaRPr lang="en-US"/>
                    </a:p>
                  </a:txBody>
                  <a:tcPr/>
                </a:tc>
                <a:extLst>
                  <a:ext uri="{0D108BD9-81ED-4DB2-BD59-A6C34878D82A}">
                    <a16:rowId xmlns:a16="http://schemas.microsoft.com/office/drawing/2014/main" val="437958076"/>
                  </a:ext>
                </a:extLst>
              </a:tr>
              <a:tr h="318884">
                <a:tc>
                  <a:txBody>
                    <a:bodyPr/>
                    <a:lstStyle/>
                    <a:p>
                      <a:pPr algn="l" fontAlgn="b"/>
                      <a:r>
                        <a:rPr lang="en-US" sz="1800" b="1" i="0" u="none" strike="noStrike">
                          <a:effectLst/>
                          <a:latin typeface="Arial" panose="020B0604020202020204" pitchFamily="34" charset="0"/>
                        </a:rPr>
                        <a:t>ID</a:t>
                      </a:r>
                    </a:p>
                  </a:txBody>
                  <a:tcPr marL="7805" marR="7805" marT="7805" marB="0" anchor="b">
                    <a:lnL>
                      <a:noFill/>
                    </a:lnL>
                    <a:lnR>
                      <a:noFill/>
                    </a:lnR>
                    <a:lnT>
                      <a:noFill/>
                    </a:lnT>
                    <a:lnB>
                      <a:noFill/>
                    </a:lnB>
                    <a:solidFill>
                      <a:srgbClr val="D0D0D0"/>
                    </a:solidFill>
                  </a:tcPr>
                </a:tc>
                <a:tc>
                  <a:txBody>
                    <a:bodyPr/>
                    <a:lstStyle/>
                    <a:p>
                      <a:pPr algn="r" fontAlgn="b"/>
                      <a:r>
                        <a:rPr lang="en-US" sz="1800" b="1" i="0" u="none" strike="noStrike">
                          <a:effectLst/>
                          <a:latin typeface="Arial" panose="020B0604020202020204" pitchFamily="34" charset="0"/>
                        </a:rPr>
                        <a:t>Balance</a:t>
                      </a:r>
                    </a:p>
                  </a:txBody>
                  <a:tcPr marL="7805" marR="7805" marT="7805" marB="0" anchor="b">
                    <a:lnL>
                      <a:noFill/>
                    </a:lnL>
                    <a:lnR>
                      <a:noFill/>
                    </a:lnR>
                    <a:lnT>
                      <a:noFill/>
                    </a:lnT>
                    <a:lnB>
                      <a:noFill/>
                    </a:lnB>
                    <a:solidFill>
                      <a:srgbClr val="D0D0D0"/>
                    </a:solidFill>
                  </a:tcPr>
                </a:tc>
                <a:extLst>
                  <a:ext uri="{0D108BD9-81ED-4DB2-BD59-A6C34878D82A}">
                    <a16:rowId xmlns:a16="http://schemas.microsoft.com/office/drawing/2014/main" val="3676030101"/>
                  </a:ext>
                </a:extLst>
              </a:tr>
              <a:tr h="318884">
                <a:tc>
                  <a:txBody>
                    <a:bodyPr/>
                    <a:lstStyle/>
                    <a:p>
                      <a:pPr algn="l" fontAlgn="ctr"/>
                      <a:r>
                        <a:rPr lang="en-US" sz="1800" b="1" i="0" u="none" strike="noStrike">
                          <a:solidFill>
                            <a:srgbClr val="000000"/>
                          </a:solidFill>
                          <a:effectLst/>
                          <a:latin typeface="Arial" panose="020B0604020202020204" pitchFamily="34" charset="0"/>
                        </a:rPr>
                        <a:t>Reconciled</a:t>
                      </a:r>
                    </a:p>
                  </a:txBody>
                  <a:tcPr marL="7805" marR="7805" marT="7805" marB="0" anchor="ctr">
                    <a:lnL>
                      <a:noFill/>
                    </a:lnL>
                    <a:lnR>
                      <a:noFill/>
                    </a:lnR>
                    <a:lnT>
                      <a:noFill/>
                    </a:lnT>
                    <a:lnB>
                      <a:noFill/>
                    </a:lnB>
                  </a:tcPr>
                </a:tc>
                <a:tc>
                  <a:txBody>
                    <a:bodyPr/>
                    <a:lstStyle/>
                    <a:p>
                      <a:pPr algn="r" fontAlgn="ctr"/>
                      <a:endParaRPr lang="en-US" sz="1800" b="0" i="0" u="none" strike="noStrike">
                        <a:solidFill>
                          <a:srgbClr val="000000"/>
                        </a:solidFill>
                        <a:effectLst/>
                        <a:latin typeface="Arial" panose="020B0604020202020204" pitchFamily="34" charset="0"/>
                      </a:endParaRPr>
                    </a:p>
                  </a:txBody>
                  <a:tcPr marL="7805" marR="7805" marT="7805" marB="0" anchor="ctr">
                    <a:lnL>
                      <a:noFill/>
                    </a:lnL>
                    <a:lnR>
                      <a:noFill/>
                    </a:lnR>
                    <a:lnT>
                      <a:noFill/>
                    </a:lnT>
                    <a:lnB>
                      <a:noFill/>
                    </a:lnB>
                  </a:tcPr>
                </a:tc>
                <a:extLst>
                  <a:ext uri="{0D108BD9-81ED-4DB2-BD59-A6C34878D82A}">
                    <a16:rowId xmlns:a16="http://schemas.microsoft.com/office/drawing/2014/main" val="2469273830"/>
                  </a:ext>
                </a:extLst>
              </a:tr>
              <a:tr h="318884">
                <a:tc>
                  <a:txBody>
                    <a:bodyPr/>
                    <a:lstStyle/>
                    <a:p>
                      <a:pPr algn="l" fontAlgn="b"/>
                      <a:r>
                        <a:rPr lang="en-US" sz="1800" b="0" i="0" u="none" strike="noStrike">
                          <a:solidFill>
                            <a:srgbClr val="000000"/>
                          </a:solidFill>
                          <a:effectLst/>
                          <a:latin typeface="Arial" panose="020B0604020202020204" pitchFamily="34" charset="0"/>
                        </a:rPr>
                        <a:t>Cleared Deposits and Other Credits</a:t>
                      </a:r>
                    </a:p>
                  </a:txBody>
                  <a:tcPr marL="70245" marR="7805" marT="7805" marB="0" anchor="b">
                    <a:lnL>
                      <a:noFill/>
                    </a:lnL>
                    <a:lnR>
                      <a:noFill/>
                    </a:lnR>
                    <a:lnT>
                      <a:noFill/>
                    </a:lnT>
                    <a:lnB>
                      <a:noFill/>
                    </a:lnB>
                  </a:tcPr>
                </a:tc>
                <a:tc>
                  <a:txBody>
                    <a:bodyPr/>
                    <a:lstStyle/>
                    <a:p>
                      <a:pPr algn="r" fontAlgn="ctr"/>
                      <a:r>
                        <a:rPr lang="en-US" sz="1800" b="0" i="0" u="none" strike="noStrike">
                          <a:solidFill>
                            <a:srgbClr val="000000"/>
                          </a:solidFill>
                          <a:effectLst/>
                          <a:latin typeface="Arial" panose="020B0604020202020204" pitchFamily="34" charset="0"/>
                        </a:rPr>
                        <a:t>510.33 </a:t>
                      </a:r>
                    </a:p>
                  </a:txBody>
                  <a:tcPr marL="7805" marR="7805" marT="7805" marB="0" anchor="ctr">
                    <a:lnL>
                      <a:noFill/>
                    </a:lnL>
                    <a:lnR>
                      <a:noFill/>
                    </a:lnR>
                    <a:lnT>
                      <a:noFill/>
                    </a:lnT>
                    <a:lnB>
                      <a:noFill/>
                    </a:lnB>
                  </a:tcPr>
                </a:tc>
                <a:extLst>
                  <a:ext uri="{0D108BD9-81ED-4DB2-BD59-A6C34878D82A}">
                    <a16:rowId xmlns:a16="http://schemas.microsoft.com/office/drawing/2014/main" val="3767584048"/>
                  </a:ext>
                </a:extLst>
              </a:tr>
              <a:tr h="318884">
                <a:tc>
                  <a:txBody>
                    <a:bodyPr/>
                    <a:lstStyle/>
                    <a:p>
                      <a:pPr algn="l" fontAlgn="b"/>
                      <a:r>
                        <a:rPr lang="en-US" sz="1800" b="0" i="0" u="none" strike="noStrike">
                          <a:solidFill>
                            <a:srgbClr val="000000"/>
                          </a:solidFill>
                          <a:effectLst/>
                          <a:latin typeface="Arial" panose="020B0604020202020204" pitchFamily="34" charset="0"/>
                        </a:rPr>
                        <a:t>Cleared Checks and Payments</a:t>
                      </a:r>
                    </a:p>
                  </a:txBody>
                  <a:tcPr marL="70245" marR="7805" marT="7805" marB="0" anchor="b">
                    <a:lnL>
                      <a:noFill/>
                    </a:lnL>
                    <a:lnR>
                      <a:noFill/>
                    </a:lnR>
                    <a:lnT>
                      <a:noFill/>
                    </a:lnT>
                    <a:lnB w="6350" cap="flat" cmpd="sng" algn="ctr">
                      <a:solidFill>
                        <a:srgbClr val="CCCCCC"/>
                      </a:solidFill>
                      <a:prstDash val="dash"/>
                      <a:round/>
                      <a:headEnd type="none" w="med" len="med"/>
                      <a:tailEnd type="none" w="med" len="med"/>
                    </a:lnB>
                  </a:tcPr>
                </a:tc>
                <a:tc>
                  <a:txBody>
                    <a:bodyPr/>
                    <a:lstStyle/>
                    <a:p>
                      <a:pPr algn="r" fontAlgn="ctr"/>
                      <a:r>
                        <a:rPr lang="en-US" sz="1800" b="0" i="0" u="none" strike="noStrike">
                          <a:solidFill>
                            <a:srgbClr val="000000"/>
                          </a:solidFill>
                          <a:effectLst/>
                          <a:latin typeface="Arial" panose="020B0604020202020204" pitchFamily="34" charset="0"/>
                        </a:rPr>
                        <a:t>(31,918.67)</a:t>
                      </a:r>
                    </a:p>
                  </a:txBody>
                  <a:tcPr marL="7805" marR="7805" marT="7805" marB="0" anchor="ctr">
                    <a:lnL>
                      <a:noFill/>
                    </a:lnL>
                    <a:lnR>
                      <a:noFill/>
                    </a:lnR>
                    <a:lnT>
                      <a:noFill/>
                    </a:lnT>
                    <a:lnB w="6350" cap="flat" cmpd="sng" algn="ctr">
                      <a:solidFill>
                        <a:srgbClr val="CCCCCC"/>
                      </a:solidFill>
                      <a:prstDash val="dash"/>
                      <a:round/>
                      <a:headEnd type="none" w="med" len="med"/>
                      <a:tailEnd type="none" w="med" len="med"/>
                    </a:lnB>
                  </a:tcPr>
                </a:tc>
                <a:extLst>
                  <a:ext uri="{0D108BD9-81ED-4DB2-BD59-A6C34878D82A}">
                    <a16:rowId xmlns:a16="http://schemas.microsoft.com/office/drawing/2014/main" val="2921687360"/>
                  </a:ext>
                </a:extLst>
              </a:tr>
              <a:tr h="318884">
                <a:tc>
                  <a:txBody>
                    <a:bodyPr/>
                    <a:lstStyle/>
                    <a:p>
                      <a:pPr algn="l" fontAlgn="ctr"/>
                      <a:r>
                        <a:rPr lang="en-US" sz="1800" b="1" i="0" u="none" strike="noStrike">
                          <a:solidFill>
                            <a:srgbClr val="000000"/>
                          </a:solidFill>
                          <a:effectLst/>
                          <a:latin typeface="Arial" panose="020B0604020202020204" pitchFamily="34" charset="0"/>
                        </a:rPr>
                        <a:t>Total - Reconciled</a:t>
                      </a:r>
                    </a:p>
                  </a:txBody>
                  <a:tcPr marL="7805" marR="7805" marT="7805" marB="0" anchor="ctr">
                    <a:lnL>
                      <a:noFill/>
                    </a:lnL>
                    <a:lnR>
                      <a:noFill/>
                    </a:lnR>
                    <a:lnT w="6350" cap="flat" cmpd="sng" algn="ctr">
                      <a:solidFill>
                        <a:srgbClr val="CCCCCC"/>
                      </a:solidFill>
                      <a:prstDash val="dash"/>
                      <a:round/>
                      <a:headEnd type="none" w="med" len="med"/>
                      <a:tailEnd type="none" w="med" len="med"/>
                    </a:lnT>
                    <a:lnB>
                      <a:noFill/>
                    </a:lnB>
                  </a:tcPr>
                </a:tc>
                <a:tc>
                  <a:txBody>
                    <a:bodyPr/>
                    <a:lstStyle/>
                    <a:p>
                      <a:pPr algn="r" fontAlgn="ctr"/>
                      <a:r>
                        <a:rPr lang="en-US" sz="1800" b="1" i="0" u="none" strike="noStrike">
                          <a:solidFill>
                            <a:srgbClr val="000000"/>
                          </a:solidFill>
                          <a:effectLst/>
                          <a:latin typeface="Arial" panose="020B0604020202020204" pitchFamily="34" charset="0"/>
                        </a:rPr>
                        <a:t>(31,408.34)</a:t>
                      </a:r>
                    </a:p>
                  </a:txBody>
                  <a:tcPr marL="7805" marR="7805" marT="7805" marB="0" anchor="ctr">
                    <a:lnL>
                      <a:noFill/>
                    </a:lnL>
                    <a:lnR>
                      <a:noFill/>
                    </a:lnR>
                    <a:lnT w="6350" cap="flat" cmpd="sng" algn="ctr">
                      <a:solidFill>
                        <a:srgbClr val="CCCCCC"/>
                      </a:solidFill>
                      <a:prstDash val="dash"/>
                      <a:round/>
                      <a:headEnd type="none" w="med" len="med"/>
                      <a:tailEnd type="none" w="med" len="med"/>
                    </a:lnT>
                    <a:lnB>
                      <a:noFill/>
                    </a:lnB>
                  </a:tcPr>
                </a:tc>
                <a:extLst>
                  <a:ext uri="{0D108BD9-81ED-4DB2-BD59-A6C34878D82A}">
                    <a16:rowId xmlns:a16="http://schemas.microsoft.com/office/drawing/2014/main" val="3436964277"/>
                  </a:ext>
                </a:extLst>
              </a:tr>
              <a:tr h="318884">
                <a:tc>
                  <a:txBody>
                    <a:bodyPr/>
                    <a:lstStyle/>
                    <a:p>
                      <a:pPr algn="l" fontAlgn="ctr"/>
                      <a:r>
                        <a:rPr lang="en-US" sz="1800" b="1" i="0" u="none" strike="noStrike">
                          <a:solidFill>
                            <a:srgbClr val="000000"/>
                          </a:solidFill>
                          <a:effectLst/>
                          <a:latin typeface="Arial" panose="020B0604020202020204" pitchFamily="34" charset="0"/>
                        </a:rPr>
                        <a:t>Last Reconciled Statement Balance - 3/31/2020</a:t>
                      </a:r>
                    </a:p>
                  </a:txBody>
                  <a:tcPr marL="7805" marR="7805" marT="7805" marB="0" anchor="ctr">
                    <a:lnL>
                      <a:noFill/>
                    </a:lnL>
                    <a:lnR>
                      <a:noFill/>
                    </a:lnR>
                    <a:lnT>
                      <a:noFill/>
                    </a:lnT>
                    <a:lnB>
                      <a:noFill/>
                    </a:lnB>
                  </a:tcPr>
                </a:tc>
                <a:tc>
                  <a:txBody>
                    <a:bodyPr/>
                    <a:lstStyle/>
                    <a:p>
                      <a:pPr algn="r" fontAlgn="ctr"/>
                      <a:r>
                        <a:rPr lang="en-US" sz="1800" b="0" i="0" u="none" strike="noStrike">
                          <a:solidFill>
                            <a:srgbClr val="000000"/>
                          </a:solidFill>
                          <a:effectLst/>
                          <a:latin typeface="Arial" panose="020B0604020202020204" pitchFamily="34" charset="0"/>
                        </a:rPr>
                        <a:t>508,864.13 </a:t>
                      </a:r>
                    </a:p>
                  </a:txBody>
                  <a:tcPr marL="7805" marR="7805" marT="7805" marB="0" anchor="ctr">
                    <a:lnL>
                      <a:noFill/>
                    </a:lnL>
                    <a:lnR>
                      <a:noFill/>
                    </a:lnR>
                    <a:lnT>
                      <a:noFill/>
                    </a:lnT>
                    <a:lnB>
                      <a:noFill/>
                    </a:lnB>
                  </a:tcPr>
                </a:tc>
                <a:extLst>
                  <a:ext uri="{0D108BD9-81ED-4DB2-BD59-A6C34878D82A}">
                    <a16:rowId xmlns:a16="http://schemas.microsoft.com/office/drawing/2014/main" val="23298100"/>
                  </a:ext>
                </a:extLst>
              </a:tr>
              <a:tr h="318884">
                <a:tc>
                  <a:txBody>
                    <a:bodyPr/>
                    <a:lstStyle/>
                    <a:p>
                      <a:pPr algn="l" fontAlgn="ctr"/>
                      <a:r>
                        <a:rPr lang="en-US" sz="1800" b="1" i="0" u="none" strike="noStrike">
                          <a:solidFill>
                            <a:srgbClr val="000000"/>
                          </a:solidFill>
                          <a:effectLst/>
                          <a:latin typeface="Arial" panose="020B0604020202020204" pitchFamily="34" charset="0"/>
                        </a:rPr>
                        <a:t>Current Reconciled Balance</a:t>
                      </a:r>
                    </a:p>
                  </a:txBody>
                  <a:tcPr marL="7805" marR="7805" marT="7805" marB="0" anchor="ctr">
                    <a:lnL>
                      <a:noFill/>
                    </a:lnL>
                    <a:lnR>
                      <a:noFill/>
                    </a:lnR>
                    <a:lnT>
                      <a:noFill/>
                    </a:lnT>
                    <a:lnB>
                      <a:noFill/>
                    </a:lnB>
                  </a:tcPr>
                </a:tc>
                <a:tc>
                  <a:txBody>
                    <a:bodyPr/>
                    <a:lstStyle/>
                    <a:p>
                      <a:pPr algn="r" fontAlgn="ctr"/>
                      <a:r>
                        <a:rPr lang="en-US" sz="1800" b="0" i="0" u="none" strike="noStrike">
                          <a:solidFill>
                            <a:srgbClr val="000000"/>
                          </a:solidFill>
                          <a:effectLst/>
                          <a:latin typeface="Arial" panose="020B0604020202020204" pitchFamily="34" charset="0"/>
                        </a:rPr>
                        <a:t>477,455.79 </a:t>
                      </a:r>
                    </a:p>
                  </a:txBody>
                  <a:tcPr marL="7805" marR="7805" marT="7805" marB="0" anchor="ctr">
                    <a:lnL>
                      <a:noFill/>
                    </a:lnL>
                    <a:lnR>
                      <a:noFill/>
                    </a:lnR>
                    <a:lnT>
                      <a:noFill/>
                    </a:lnT>
                    <a:lnB>
                      <a:noFill/>
                    </a:lnB>
                  </a:tcPr>
                </a:tc>
                <a:extLst>
                  <a:ext uri="{0D108BD9-81ED-4DB2-BD59-A6C34878D82A}">
                    <a16:rowId xmlns:a16="http://schemas.microsoft.com/office/drawing/2014/main" val="3252336409"/>
                  </a:ext>
                </a:extLst>
              </a:tr>
              <a:tr h="318884">
                <a:tc>
                  <a:txBody>
                    <a:bodyPr/>
                    <a:lstStyle/>
                    <a:p>
                      <a:pPr algn="l" fontAlgn="ctr"/>
                      <a:r>
                        <a:rPr lang="en-US" sz="1800" b="1" i="0" u="none" strike="noStrike">
                          <a:solidFill>
                            <a:srgbClr val="000000"/>
                          </a:solidFill>
                          <a:effectLst/>
                          <a:latin typeface="Arial" panose="020B0604020202020204" pitchFamily="34" charset="0"/>
                        </a:rPr>
                        <a:t>Reconcile Statement Balance - 4/30/2020</a:t>
                      </a:r>
                    </a:p>
                  </a:txBody>
                  <a:tcPr marL="7805" marR="7805" marT="7805" marB="0" anchor="ctr">
                    <a:lnL>
                      <a:noFill/>
                    </a:lnL>
                    <a:lnR>
                      <a:noFill/>
                    </a:lnR>
                    <a:lnT>
                      <a:noFill/>
                    </a:lnT>
                    <a:lnB>
                      <a:noFill/>
                    </a:lnB>
                  </a:tcPr>
                </a:tc>
                <a:tc>
                  <a:txBody>
                    <a:bodyPr/>
                    <a:lstStyle/>
                    <a:p>
                      <a:pPr algn="r" fontAlgn="ctr"/>
                      <a:r>
                        <a:rPr lang="en-US" sz="1800" b="0" i="0" u="none" strike="noStrike">
                          <a:solidFill>
                            <a:srgbClr val="000000"/>
                          </a:solidFill>
                          <a:effectLst/>
                          <a:latin typeface="Arial" panose="020B0604020202020204" pitchFamily="34" charset="0"/>
                        </a:rPr>
                        <a:t>477,455.79 </a:t>
                      </a:r>
                    </a:p>
                  </a:txBody>
                  <a:tcPr marL="7805" marR="7805" marT="7805" marB="0" anchor="ctr">
                    <a:lnL>
                      <a:noFill/>
                    </a:lnL>
                    <a:lnR>
                      <a:noFill/>
                    </a:lnR>
                    <a:lnT>
                      <a:noFill/>
                    </a:lnT>
                    <a:lnB>
                      <a:noFill/>
                    </a:lnB>
                  </a:tcPr>
                </a:tc>
                <a:extLst>
                  <a:ext uri="{0D108BD9-81ED-4DB2-BD59-A6C34878D82A}">
                    <a16:rowId xmlns:a16="http://schemas.microsoft.com/office/drawing/2014/main" val="1199559219"/>
                  </a:ext>
                </a:extLst>
              </a:tr>
              <a:tr h="318884">
                <a:tc>
                  <a:txBody>
                    <a:bodyPr/>
                    <a:lstStyle/>
                    <a:p>
                      <a:pPr algn="l" fontAlgn="ctr"/>
                      <a:r>
                        <a:rPr lang="en-US" sz="1800" b="1" i="0" u="none" strike="noStrike">
                          <a:solidFill>
                            <a:srgbClr val="000000"/>
                          </a:solidFill>
                          <a:effectLst/>
                          <a:latin typeface="Arial" panose="020B0604020202020204" pitchFamily="34" charset="0"/>
                        </a:rPr>
                        <a:t>Difference</a:t>
                      </a:r>
                    </a:p>
                  </a:txBody>
                  <a:tcPr marL="7805" marR="7805" marT="7805" marB="0" anchor="ctr">
                    <a:lnL>
                      <a:noFill/>
                    </a:lnL>
                    <a:lnR>
                      <a:noFill/>
                    </a:lnR>
                    <a:lnT>
                      <a:noFill/>
                    </a:lnT>
                    <a:lnB>
                      <a:noFill/>
                    </a:lnB>
                  </a:tcPr>
                </a:tc>
                <a:tc>
                  <a:txBody>
                    <a:bodyPr/>
                    <a:lstStyle/>
                    <a:p>
                      <a:pPr algn="r" fontAlgn="ctr"/>
                      <a:r>
                        <a:rPr lang="en-US" sz="1800" b="0" i="0" u="none" strike="noStrike">
                          <a:solidFill>
                            <a:srgbClr val="000000"/>
                          </a:solidFill>
                          <a:effectLst/>
                          <a:latin typeface="Arial" panose="020B0604020202020204" pitchFamily="34" charset="0"/>
                        </a:rPr>
                        <a:t>(0.00)</a:t>
                      </a:r>
                    </a:p>
                  </a:txBody>
                  <a:tcPr marL="7805" marR="7805" marT="7805" marB="0" anchor="ctr">
                    <a:lnL>
                      <a:noFill/>
                    </a:lnL>
                    <a:lnR>
                      <a:noFill/>
                    </a:lnR>
                    <a:lnT>
                      <a:noFill/>
                    </a:lnT>
                    <a:lnB>
                      <a:noFill/>
                    </a:lnB>
                  </a:tcPr>
                </a:tc>
                <a:extLst>
                  <a:ext uri="{0D108BD9-81ED-4DB2-BD59-A6C34878D82A}">
                    <a16:rowId xmlns:a16="http://schemas.microsoft.com/office/drawing/2014/main" val="700902538"/>
                  </a:ext>
                </a:extLst>
              </a:tr>
              <a:tr h="318884">
                <a:tc>
                  <a:txBody>
                    <a:bodyPr/>
                    <a:lstStyle/>
                    <a:p>
                      <a:pPr algn="l" fontAlgn="ctr"/>
                      <a:r>
                        <a:rPr lang="en-US" sz="1800" b="1" i="0" u="none" strike="noStrike">
                          <a:solidFill>
                            <a:srgbClr val="000000"/>
                          </a:solidFill>
                          <a:effectLst/>
                          <a:latin typeface="Arial" panose="020B0604020202020204" pitchFamily="34" charset="0"/>
                        </a:rPr>
                        <a:t>Unreconciled</a:t>
                      </a:r>
                    </a:p>
                  </a:txBody>
                  <a:tcPr marL="7805" marR="7805" marT="7805" marB="0" anchor="ctr">
                    <a:lnL>
                      <a:noFill/>
                    </a:lnL>
                    <a:lnR>
                      <a:noFill/>
                    </a:lnR>
                    <a:lnT>
                      <a:noFill/>
                    </a:lnT>
                    <a:lnB>
                      <a:noFill/>
                    </a:lnB>
                  </a:tcPr>
                </a:tc>
                <a:tc>
                  <a:txBody>
                    <a:bodyPr/>
                    <a:lstStyle/>
                    <a:p>
                      <a:pPr algn="r" fontAlgn="ctr"/>
                      <a:endParaRPr lang="en-US" sz="1800" b="0" i="0" u="none" strike="noStrike">
                        <a:solidFill>
                          <a:srgbClr val="000000"/>
                        </a:solidFill>
                        <a:effectLst/>
                        <a:latin typeface="Arial" panose="020B0604020202020204" pitchFamily="34" charset="0"/>
                      </a:endParaRPr>
                    </a:p>
                  </a:txBody>
                  <a:tcPr marL="7805" marR="7805" marT="7805" marB="0" anchor="ctr">
                    <a:lnL>
                      <a:noFill/>
                    </a:lnL>
                    <a:lnR>
                      <a:noFill/>
                    </a:lnR>
                    <a:lnT>
                      <a:noFill/>
                    </a:lnT>
                    <a:lnB>
                      <a:noFill/>
                    </a:lnB>
                  </a:tcPr>
                </a:tc>
                <a:extLst>
                  <a:ext uri="{0D108BD9-81ED-4DB2-BD59-A6C34878D82A}">
                    <a16:rowId xmlns:a16="http://schemas.microsoft.com/office/drawing/2014/main" val="1852691958"/>
                  </a:ext>
                </a:extLst>
              </a:tr>
              <a:tr h="318884">
                <a:tc>
                  <a:txBody>
                    <a:bodyPr/>
                    <a:lstStyle/>
                    <a:p>
                      <a:pPr algn="l" fontAlgn="b"/>
                      <a:r>
                        <a:rPr lang="en-US" sz="1800" b="1" i="0" u="none" strike="noStrike">
                          <a:solidFill>
                            <a:srgbClr val="000000"/>
                          </a:solidFill>
                          <a:effectLst/>
                          <a:latin typeface="Arial" panose="020B0604020202020204" pitchFamily="34" charset="0"/>
                        </a:rPr>
                        <a:t>Uncleared</a:t>
                      </a:r>
                    </a:p>
                  </a:txBody>
                  <a:tcPr marL="70245" marR="7805" marT="7805" marB="0" anchor="b">
                    <a:lnL>
                      <a:noFill/>
                    </a:lnL>
                    <a:lnR>
                      <a:noFill/>
                    </a:lnR>
                    <a:lnT>
                      <a:noFill/>
                    </a:lnT>
                    <a:lnB>
                      <a:noFill/>
                    </a:lnB>
                  </a:tcPr>
                </a:tc>
                <a:tc>
                  <a:txBody>
                    <a:bodyPr/>
                    <a:lstStyle/>
                    <a:p>
                      <a:pPr algn="r" fontAlgn="ctr"/>
                      <a:endParaRPr lang="en-US" sz="1800" b="0" i="0" u="none" strike="noStrike">
                        <a:solidFill>
                          <a:srgbClr val="000000"/>
                        </a:solidFill>
                        <a:effectLst/>
                        <a:latin typeface="Arial" panose="020B0604020202020204" pitchFamily="34" charset="0"/>
                      </a:endParaRPr>
                    </a:p>
                  </a:txBody>
                  <a:tcPr marL="7805" marR="7805" marT="7805" marB="0" anchor="ctr">
                    <a:lnL>
                      <a:noFill/>
                    </a:lnL>
                    <a:lnR>
                      <a:noFill/>
                    </a:lnR>
                    <a:lnT>
                      <a:noFill/>
                    </a:lnT>
                    <a:lnB>
                      <a:noFill/>
                    </a:lnB>
                  </a:tcPr>
                </a:tc>
                <a:extLst>
                  <a:ext uri="{0D108BD9-81ED-4DB2-BD59-A6C34878D82A}">
                    <a16:rowId xmlns:a16="http://schemas.microsoft.com/office/drawing/2014/main" val="3784445589"/>
                  </a:ext>
                </a:extLst>
              </a:tr>
              <a:tr h="318884">
                <a:tc>
                  <a:txBody>
                    <a:bodyPr/>
                    <a:lstStyle/>
                    <a:p>
                      <a:pPr algn="l" fontAlgn="b"/>
                      <a:r>
                        <a:rPr lang="en-US" sz="1800" b="0" i="0" u="none" strike="noStrike">
                          <a:solidFill>
                            <a:srgbClr val="000000"/>
                          </a:solidFill>
                          <a:effectLst/>
                          <a:latin typeface="Arial" panose="020B0604020202020204" pitchFamily="34" charset="0"/>
                        </a:rPr>
                        <a:t>Checks and Payments</a:t>
                      </a:r>
                    </a:p>
                  </a:txBody>
                  <a:tcPr marL="140489" marR="7805" marT="7805" marB="0" anchor="b">
                    <a:lnL>
                      <a:noFill/>
                    </a:lnL>
                    <a:lnR>
                      <a:noFill/>
                    </a:lnR>
                    <a:lnT>
                      <a:noFill/>
                    </a:lnT>
                    <a:lnB w="6350" cap="flat" cmpd="sng" algn="ctr">
                      <a:solidFill>
                        <a:srgbClr val="CCCCCC"/>
                      </a:solidFill>
                      <a:prstDash val="dash"/>
                      <a:round/>
                      <a:headEnd type="none" w="med" len="med"/>
                      <a:tailEnd type="none" w="med" len="med"/>
                    </a:lnB>
                  </a:tcPr>
                </a:tc>
                <a:tc>
                  <a:txBody>
                    <a:bodyPr/>
                    <a:lstStyle/>
                    <a:p>
                      <a:pPr algn="r" fontAlgn="ctr"/>
                      <a:r>
                        <a:rPr lang="en-US" sz="1800" b="0" i="0" u="none" strike="noStrike">
                          <a:solidFill>
                            <a:srgbClr val="000000"/>
                          </a:solidFill>
                          <a:effectLst/>
                          <a:latin typeface="Arial" panose="020B0604020202020204" pitchFamily="34" charset="0"/>
                        </a:rPr>
                        <a:t>(151.86)</a:t>
                      </a:r>
                    </a:p>
                  </a:txBody>
                  <a:tcPr marL="7805" marR="7805" marT="7805" marB="0" anchor="ctr">
                    <a:lnL>
                      <a:noFill/>
                    </a:lnL>
                    <a:lnR>
                      <a:noFill/>
                    </a:lnR>
                    <a:lnT>
                      <a:noFill/>
                    </a:lnT>
                    <a:lnB w="6350" cap="flat" cmpd="sng" algn="ctr">
                      <a:solidFill>
                        <a:srgbClr val="CCCCCC"/>
                      </a:solidFill>
                      <a:prstDash val="dash"/>
                      <a:round/>
                      <a:headEnd type="none" w="med" len="med"/>
                      <a:tailEnd type="none" w="med" len="med"/>
                    </a:lnB>
                  </a:tcPr>
                </a:tc>
                <a:extLst>
                  <a:ext uri="{0D108BD9-81ED-4DB2-BD59-A6C34878D82A}">
                    <a16:rowId xmlns:a16="http://schemas.microsoft.com/office/drawing/2014/main" val="3895779773"/>
                  </a:ext>
                </a:extLst>
              </a:tr>
              <a:tr h="318884">
                <a:tc>
                  <a:txBody>
                    <a:bodyPr/>
                    <a:lstStyle/>
                    <a:p>
                      <a:pPr algn="l" fontAlgn="b"/>
                      <a:r>
                        <a:rPr lang="en-US" sz="1800" b="1" i="0" u="none" strike="noStrike">
                          <a:solidFill>
                            <a:srgbClr val="000000"/>
                          </a:solidFill>
                          <a:effectLst/>
                          <a:latin typeface="Arial" panose="020B0604020202020204" pitchFamily="34" charset="0"/>
                        </a:rPr>
                        <a:t>Total - Uncleared</a:t>
                      </a:r>
                    </a:p>
                  </a:txBody>
                  <a:tcPr marL="70245" marR="7805" marT="7805" marB="0" anchor="b">
                    <a:lnL>
                      <a:noFill/>
                    </a:lnL>
                    <a:lnR>
                      <a:noFill/>
                    </a:lnR>
                    <a:lnT w="6350" cap="flat" cmpd="sng" algn="ctr">
                      <a:solidFill>
                        <a:srgbClr val="CCCCCC"/>
                      </a:solidFill>
                      <a:prstDash val="dash"/>
                      <a:round/>
                      <a:headEnd type="none" w="med" len="med"/>
                      <a:tailEnd type="none" w="med" len="med"/>
                    </a:lnT>
                    <a:lnB w="6350" cap="flat" cmpd="sng" algn="ctr">
                      <a:solidFill>
                        <a:srgbClr val="CCCCCC"/>
                      </a:solidFill>
                      <a:prstDash val="dash"/>
                      <a:round/>
                      <a:headEnd type="none" w="med" len="med"/>
                      <a:tailEnd type="none" w="med" len="med"/>
                    </a:lnB>
                  </a:tcPr>
                </a:tc>
                <a:tc>
                  <a:txBody>
                    <a:bodyPr/>
                    <a:lstStyle/>
                    <a:p>
                      <a:pPr algn="r" fontAlgn="ctr"/>
                      <a:r>
                        <a:rPr lang="en-US" sz="1800" b="1" i="0" u="none" strike="noStrike">
                          <a:solidFill>
                            <a:srgbClr val="000000"/>
                          </a:solidFill>
                          <a:effectLst/>
                          <a:latin typeface="Arial" panose="020B0604020202020204" pitchFamily="34" charset="0"/>
                        </a:rPr>
                        <a:t>(151.86)</a:t>
                      </a:r>
                    </a:p>
                  </a:txBody>
                  <a:tcPr marL="7805" marR="7805" marT="7805" marB="0" anchor="ctr">
                    <a:lnL>
                      <a:noFill/>
                    </a:lnL>
                    <a:lnR>
                      <a:noFill/>
                    </a:lnR>
                    <a:lnT w="6350" cap="flat" cmpd="sng" algn="ctr">
                      <a:solidFill>
                        <a:srgbClr val="CCCCCC"/>
                      </a:solidFill>
                      <a:prstDash val="dash"/>
                      <a:round/>
                      <a:headEnd type="none" w="med" len="med"/>
                      <a:tailEnd type="none" w="med" len="med"/>
                    </a:lnT>
                    <a:lnB w="6350" cap="flat" cmpd="sng" algn="ctr">
                      <a:solidFill>
                        <a:srgbClr val="CCCCCC"/>
                      </a:solidFill>
                      <a:prstDash val="dash"/>
                      <a:round/>
                      <a:headEnd type="none" w="med" len="med"/>
                      <a:tailEnd type="none" w="med" len="med"/>
                    </a:lnB>
                  </a:tcPr>
                </a:tc>
                <a:extLst>
                  <a:ext uri="{0D108BD9-81ED-4DB2-BD59-A6C34878D82A}">
                    <a16:rowId xmlns:a16="http://schemas.microsoft.com/office/drawing/2014/main" val="3812077070"/>
                  </a:ext>
                </a:extLst>
              </a:tr>
              <a:tr h="318884">
                <a:tc>
                  <a:txBody>
                    <a:bodyPr/>
                    <a:lstStyle/>
                    <a:p>
                      <a:pPr algn="l" fontAlgn="ctr"/>
                      <a:r>
                        <a:rPr lang="en-US" sz="1800" b="1" i="0" u="none" strike="noStrike">
                          <a:solidFill>
                            <a:srgbClr val="000000"/>
                          </a:solidFill>
                          <a:effectLst/>
                          <a:latin typeface="Arial" panose="020B0604020202020204" pitchFamily="34" charset="0"/>
                        </a:rPr>
                        <a:t>Total - Unreconciled</a:t>
                      </a:r>
                    </a:p>
                  </a:txBody>
                  <a:tcPr marL="7805" marR="7805" marT="7805" marB="0" anchor="ctr">
                    <a:lnL>
                      <a:noFill/>
                    </a:lnL>
                    <a:lnR>
                      <a:noFill/>
                    </a:lnR>
                    <a:lnT w="6350" cap="flat" cmpd="sng" algn="ctr">
                      <a:solidFill>
                        <a:srgbClr val="CCCCCC"/>
                      </a:solidFill>
                      <a:prstDash val="dash"/>
                      <a:round/>
                      <a:headEnd type="none" w="med" len="med"/>
                      <a:tailEnd type="none" w="med" len="med"/>
                    </a:lnT>
                    <a:lnB w="6350" cap="flat" cmpd="sng" algn="ctr">
                      <a:solidFill>
                        <a:srgbClr val="CCCCCC"/>
                      </a:solidFill>
                      <a:prstDash val="dash"/>
                      <a:round/>
                      <a:headEnd type="none" w="med" len="med"/>
                      <a:tailEnd type="none" w="med" len="med"/>
                    </a:lnB>
                  </a:tcPr>
                </a:tc>
                <a:tc>
                  <a:txBody>
                    <a:bodyPr/>
                    <a:lstStyle/>
                    <a:p>
                      <a:pPr algn="r" fontAlgn="ctr"/>
                      <a:r>
                        <a:rPr lang="en-US" sz="1800" b="1" i="0" u="none" strike="noStrike">
                          <a:solidFill>
                            <a:srgbClr val="000000"/>
                          </a:solidFill>
                          <a:effectLst/>
                          <a:latin typeface="Arial" panose="020B0604020202020204" pitchFamily="34" charset="0"/>
                        </a:rPr>
                        <a:t>(151.86)</a:t>
                      </a:r>
                    </a:p>
                  </a:txBody>
                  <a:tcPr marL="7805" marR="7805" marT="7805" marB="0" anchor="ctr">
                    <a:lnL>
                      <a:noFill/>
                    </a:lnL>
                    <a:lnR>
                      <a:noFill/>
                    </a:lnR>
                    <a:lnT w="6350" cap="flat" cmpd="sng" algn="ctr">
                      <a:solidFill>
                        <a:srgbClr val="CCCCCC"/>
                      </a:solidFill>
                      <a:prstDash val="dash"/>
                      <a:round/>
                      <a:headEnd type="none" w="med" len="med"/>
                      <a:tailEnd type="none" w="med" len="med"/>
                    </a:lnT>
                    <a:lnB w="6350" cap="flat" cmpd="sng" algn="ctr">
                      <a:solidFill>
                        <a:srgbClr val="CCCCCC"/>
                      </a:solidFill>
                      <a:prstDash val="dash"/>
                      <a:round/>
                      <a:headEnd type="none" w="med" len="med"/>
                      <a:tailEnd type="none" w="med" len="med"/>
                    </a:lnB>
                  </a:tcPr>
                </a:tc>
                <a:extLst>
                  <a:ext uri="{0D108BD9-81ED-4DB2-BD59-A6C34878D82A}">
                    <a16:rowId xmlns:a16="http://schemas.microsoft.com/office/drawing/2014/main" val="2172028761"/>
                  </a:ext>
                </a:extLst>
              </a:tr>
              <a:tr h="318884">
                <a:tc>
                  <a:txBody>
                    <a:bodyPr/>
                    <a:lstStyle/>
                    <a:p>
                      <a:pPr algn="l" fontAlgn="ctr"/>
                      <a:r>
                        <a:rPr lang="en-US" sz="1800" b="1" i="0" u="none" strike="noStrike">
                          <a:solidFill>
                            <a:srgbClr val="000000"/>
                          </a:solidFill>
                          <a:effectLst/>
                          <a:latin typeface="Arial" panose="020B0604020202020204" pitchFamily="34" charset="0"/>
                        </a:rPr>
                        <a:t>Total as of 4/30/2020</a:t>
                      </a:r>
                    </a:p>
                  </a:txBody>
                  <a:tcPr marL="7805" marR="7805" marT="7805" marB="0" anchor="ctr">
                    <a:lnL>
                      <a:noFill/>
                    </a:lnL>
                    <a:lnR>
                      <a:noFill/>
                    </a:lnR>
                    <a:lnT w="6350" cap="flat" cmpd="sng" algn="ctr">
                      <a:solidFill>
                        <a:srgbClr val="CCCCCC"/>
                      </a:solidFill>
                      <a:prstDash val="dash"/>
                      <a:round/>
                      <a:headEnd type="none" w="med" len="med"/>
                      <a:tailEnd type="none" w="med" len="med"/>
                    </a:lnT>
                    <a:lnB>
                      <a:noFill/>
                    </a:lnB>
                  </a:tcPr>
                </a:tc>
                <a:tc>
                  <a:txBody>
                    <a:bodyPr/>
                    <a:lstStyle/>
                    <a:p>
                      <a:pPr algn="r" fontAlgn="ctr"/>
                      <a:r>
                        <a:rPr lang="en-US" sz="1800" b="1" i="0" u="none" strike="noStrike" dirty="0">
                          <a:solidFill>
                            <a:srgbClr val="000000"/>
                          </a:solidFill>
                          <a:effectLst/>
                          <a:latin typeface="Arial" panose="020B0604020202020204" pitchFamily="34" charset="0"/>
                        </a:rPr>
                        <a:t>477,303.93 </a:t>
                      </a:r>
                    </a:p>
                  </a:txBody>
                  <a:tcPr marL="7805" marR="7805" marT="7805" marB="0" anchor="ctr">
                    <a:lnL>
                      <a:noFill/>
                    </a:lnL>
                    <a:lnR>
                      <a:noFill/>
                    </a:lnR>
                    <a:lnT w="6350" cap="flat" cmpd="sng" algn="ctr">
                      <a:solidFill>
                        <a:srgbClr val="CCCCCC"/>
                      </a:solidFill>
                      <a:prstDash val="dash"/>
                      <a:round/>
                      <a:headEnd type="none" w="med" len="med"/>
                      <a:tailEnd type="none" w="med" len="med"/>
                    </a:lnT>
                    <a:lnB>
                      <a:noFill/>
                    </a:lnB>
                  </a:tcPr>
                </a:tc>
                <a:extLst>
                  <a:ext uri="{0D108BD9-81ED-4DB2-BD59-A6C34878D82A}">
                    <a16:rowId xmlns:a16="http://schemas.microsoft.com/office/drawing/2014/main" val="247489041"/>
                  </a:ext>
                </a:extLst>
              </a:tr>
            </a:tbl>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452851"/>
          </a:xfrm>
        </p:spPr>
        <p:txBody>
          <a:bodyPr/>
          <a:lstStyle/>
          <a:p>
            <a:r>
              <a:rPr lang="en-US" dirty="0"/>
              <a:t>Irvine, January 2020 Budget Report</a:t>
            </a:r>
          </a:p>
        </p:txBody>
      </p:sp>
      <p:graphicFrame>
        <p:nvGraphicFramePr>
          <p:cNvPr id="9" name="Content Placeholder 8">
            <a:extLst>
              <a:ext uri="{FF2B5EF4-FFF2-40B4-BE49-F238E27FC236}">
                <a16:creationId xmlns:a16="http://schemas.microsoft.com/office/drawing/2014/main" id="{1A59AC5E-8353-4F7D-8F9E-C781DF271DEC}"/>
              </a:ext>
            </a:extLst>
          </p:cNvPr>
          <p:cNvGraphicFramePr>
            <a:graphicFrameLocks noGrp="1"/>
          </p:cNvGraphicFramePr>
          <p:nvPr>
            <p:ph idx="1"/>
            <p:extLst>
              <p:ext uri="{D42A27DB-BD31-4B8C-83A1-F6EECF244321}">
                <p14:modId xmlns:p14="http://schemas.microsoft.com/office/powerpoint/2010/main" val="4281395936"/>
              </p:ext>
            </p:extLst>
          </p:nvPr>
        </p:nvGraphicFramePr>
        <p:xfrm>
          <a:off x="723898" y="1218026"/>
          <a:ext cx="7429502" cy="5222616"/>
        </p:xfrm>
        <a:graphic>
          <a:graphicData uri="http://schemas.openxmlformats.org/drawingml/2006/table">
            <a:tbl>
              <a:tblPr>
                <a:tableStyleId>{5C22544A-7EE6-4342-B048-85BDC9FD1C3A}</a:tableStyleId>
              </a:tblPr>
              <a:tblGrid>
                <a:gridCol w="883294">
                  <a:extLst>
                    <a:ext uri="{9D8B030D-6E8A-4147-A177-3AD203B41FA5}">
                      <a16:colId xmlns:a16="http://schemas.microsoft.com/office/drawing/2014/main" val="680208104"/>
                    </a:ext>
                  </a:extLst>
                </a:gridCol>
                <a:gridCol w="883294">
                  <a:extLst>
                    <a:ext uri="{9D8B030D-6E8A-4147-A177-3AD203B41FA5}">
                      <a16:colId xmlns:a16="http://schemas.microsoft.com/office/drawing/2014/main" val="2600233375"/>
                    </a:ext>
                  </a:extLst>
                </a:gridCol>
                <a:gridCol w="920737">
                  <a:extLst>
                    <a:ext uri="{9D8B030D-6E8A-4147-A177-3AD203B41FA5}">
                      <a16:colId xmlns:a16="http://schemas.microsoft.com/office/drawing/2014/main" val="517132454"/>
                    </a:ext>
                  </a:extLst>
                </a:gridCol>
                <a:gridCol w="703577">
                  <a:extLst>
                    <a:ext uri="{9D8B030D-6E8A-4147-A177-3AD203B41FA5}">
                      <a16:colId xmlns:a16="http://schemas.microsoft.com/office/drawing/2014/main" val="1144379219"/>
                    </a:ext>
                  </a:extLst>
                </a:gridCol>
                <a:gridCol w="1143000">
                  <a:extLst>
                    <a:ext uri="{9D8B030D-6E8A-4147-A177-3AD203B41FA5}">
                      <a16:colId xmlns:a16="http://schemas.microsoft.com/office/drawing/2014/main" val="3559587789"/>
                    </a:ext>
                  </a:extLst>
                </a:gridCol>
                <a:gridCol w="1219200">
                  <a:extLst>
                    <a:ext uri="{9D8B030D-6E8A-4147-A177-3AD203B41FA5}">
                      <a16:colId xmlns:a16="http://schemas.microsoft.com/office/drawing/2014/main" val="3912046318"/>
                    </a:ext>
                  </a:extLst>
                </a:gridCol>
                <a:gridCol w="1676400">
                  <a:extLst>
                    <a:ext uri="{9D8B030D-6E8A-4147-A177-3AD203B41FA5}">
                      <a16:colId xmlns:a16="http://schemas.microsoft.com/office/drawing/2014/main" val="3219615327"/>
                    </a:ext>
                  </a:extLst>
                </a:gridCol>
              </a:tblGrid>
              <a:tr h="262432">
                <a:tc>
                  <a:txBody>
                    <a:bodyPr/>
                    <a:lstStyle/>
                    <a:p>
                      <a:pPr algn="l" fontAlgn="b"/>
                      <a:endParaRPr lang="en-US" sz="1600" b="0" i="0" u="none" strike="noStrike" dirty="0">
                        <a:effectLst/>
                        <a:latin typeface="+mn-lt"/>
                      </a:endParaRPr>
                    </a:p>
                  </a:txBody>
                  <a:tcPr marL="6347" marR="6347" marT="6347" marB="0" anchor="b"/>
                </a:tc>
                <a:tc>
                  <a:txBody>
                    <a:bodyPr/>
                    <a:lstStyle/>
                    <a:p>
                      <a:pPr algn="l" fontAlgn="b"/>
                      <a:endParaRPr lang="en-US" sz="1600" b="0" i="0" u="none" strike="noStrike">
                        <a:effectLst/>
                        <a:latin typeface="+mn-lt"/>
                      </a:endParaRPr>
                    </a:p>
                  </a:txBody>
                  <a:tcPr marL="6347" marR="6347" marT="6347" marB="0" anchor="b"/>
                </a:tc>
                <a:tc gridSpan="2">
                  <a:txBody>
                    <a:bodyPr/>
                    <a:lstStyle/>
                    <a:p>
                      <a:pPr algn="l" fontAlgn="b"/>
                      <a:endParaRPr lang="en-US" sz="1600" b="0" i="0" u="none" strike="noStrike">
                        <a:effectLst/>
                        <a:latin typeface="+mn-lt"/>
                      </a:endParaRPr>
                    </a:p>
                  </a:txBody>
                  <a:tcPr marL="6347" marR="6347" marT="6347" marB="0" anchor="b"/>
                </a:tc>
                <a:tc hMerge="1">
                  <a:txBody>
                    <a:bodyPr/>
                    <a:lstStyle/>
                    <a:p>
                      <a:pPr algn="l" fontAlgn="b"/>
                      <a:endParaRPr lang="en-US" sz="1600" b="0" i="0" u="none" strike="noStrike">
                        <a:effectLst/>
                        <a:latin typeface="+mn-lt"/>
                      </a:endParaRPr>
                    </a:p>
                  </a:txBody>
                  <a:tcPr marL="8463" marR="8463" marT="8463" marB="0" anchor="b"/>
                </a:tc>
                <a:tc>
                  <a:txBody>
                    <a:bodyPr/>
                    <a:lstStyle/>
                    <a:p>
                      <a:pPr algn="ctr" fontAlgn="b"/>
                      <a:r>
                        <a:rPr lang="en-US" sz="1600" b="0" i="0" u="none" strike="noStrike" dirty="0">
                          <a:effectLst/>
                          <a:latin typeface="+mn-lt"/>
                        </a:rPr>
                        <a:t>Nov</a:t>
                      </a:r>
                    </a:p>
                  </a:txBody>
                  <a:tcPr marL="6347" marR="6347" marT="6347" marB="0" anchor="b"/>
                </a:tc>
                <a:tc>
                  <a:txBody>
                    <a:bodyPr/>
                    <a:lstStyle/>
                    <a:p>
                      <a:pPr algn="ctr" fontAlgn="b"/>
                      <a:r>
                        <a:rPr lang="en-US" sz="1600" b="0" i="0" u="none" strike="noStrike" dirty="0">
                          <a:effectLst/>
                          <a:latin typeface="+mn-lt"/>
                        </a:rPr>
                        <a:t>Jan 6</a:t>
                      </a:r>
                    </a:p>
                  </a:txBody>
                  <a:tcPr marL="6347" marR="6347" marT="6347" marB="0" anchor="b"/>
                </a:tc>
                <a:tc>
                  <a:txBody>
                    <a:bodyPr/>
                    <a:lstStyle/>
                    <a:p>
                      <a:pPr algn="ctr" fontAlgn="b"/>
                      <a:r>
                        <a:rPr lang="en-US" sz="1600" b="0" i="0" u="none" strike="noStrike" dirty="0">
                          <a:effectLst/>
                          <a:latin typeface="+mn-lt"/>
                        </a:rPr>
                        <a:t>April 9</a:t>
                      </a:r>
                    </a:p>
                  </a:txBody>
                  <a:tcPr marL="6347" marR="6347" marT="6347" marB="0" anchor="b"/>
                </a:tc>
                <a:extLst>
                  <a:ext uri="{0D108BD9-81ED-4DB2-BD59-A6C34878D82A}">
                    <a16:rowId xmlns:a16="http://schemas.microsoft.com/office/drawing/2014/main" val="3502955420"/>
                  </a:ext>
                </a:extLst>
              </a:tr>
              <a:tr h="262432">
                <a:tc>
                  <a:txBody>
                    <a:bodyPr/>
                    <a:lstStyle/>
                    <a:p>
                      <a:pPr algn="l" fontAlgn="b"/>
                      <a:r>
                        <a:rPr lang="en-US" sz="1600" u="none" strike="noStrike">
                          <a:effectLst/>
                          <a:latin typeface="+mn-lt"/>
                        </a:rPr>
                        <a:t>Income</a:t>
                      </a:r>
                      <a:endParaRPr lang="en-US" sz="1600" b="0" i="0" u="none" strike="noStrike">
                        <a:effectLst/>
                        <a:latin typeface="+mn-lt"/>
                      </a:endParaRPr>
                    </a:p>
                  </a:txBody>
                  <a:tcPr marL="6347" marR="6347" marT="6347" marB="0" anchor="b"/>
                </a:tc>
                <a:tc>
                  <a:txBody>
                    <a:bodyPr/>
                    <a:lstStyle/>
                    <a:p>
                      <a:pPr algn="l" fontAlgn="b"/>
                      <a:endParaRPr lang="en-US" sz="1600" b="0" i="0" u="none" strike="noStrike">
                        <a:effectLst/>
                        <a:latin typeface="+mn-lt"/>
                      </a:endParaRPr>
                    </a:p>
                  </a:txBody>
                  <a:tcPr marL="6347" marR="6347" marT="6347" marB="0" anchor="b"/>
                </a:tc>
                <a:tc gridSpan="2">
                  <a:txBody>
                    <a:bodyPr/>
                    <a:lstStyle/>
                    <a:p>
                      <a:pPr algn="l" fontAlgn="b"/>
                      <a:endParaRPr lang="en-US" sz="1600" b="0" i="0" u="none" strike="noStrike">
                        <a:effectLst/>
                        <a:latin typeface="+mn-lt"/>
                      </a:endParaRPr>
                    </a:p>
                  </a:txBody>
                  <a:tcPr marL="6347" marR="6347" marT="6347" marB="0" anchor="b"/>
                </a:tc>
                <a:tc hMerge="1">
                  <a:txBody>
                    <a:bodyPr/>
                    <a:lstStyle/>
                    <a:p>
                      <a:pPr algn="l" fontAlgn="b"/>
                      <a:endParaRPr lang="en-US" sz="1600" b="0" i="0" u="none" strike="noStrike">
                        <a:effectLst/>
                        <a:latin typeface="+mn-lt"/>
                      </a:endParaRPr>
                    </a:p>
                  </a:txBody>
                  <a:tcPr marL="8463" marR="8463" marT="8463" marB="0" anchor="b"/>
                </a:tc>
                <a:tc>
                  <a:txBody>
                    <a:bodyPr/>
                    <a:lstStyle/>
                    <a:p>
                      <a:pPr algn="ctr" fontAlgn="b"/>
                      <a:r>
                        <a:rPr lang="en-US" sz="1600" u="none" strike="noStrike">
                          <a:effectLst/>
                          <a:latin typeface="+mn-lt"/>
                        </a:rPr>
                        <a:t>Draft Budget</a:t>
                      </a:r>
                      <a:endParaRPr lang="en-US" sz="1600" b="0" i="0" u="none" strike="noStrike">
                        <a:effectLst/>
                        <a:latin typeface="+mn-lt"/>
                      </a:endParaRPr>
                    </a:p>
                  </a:txBody>
                  <a:tcPr marL="6347" marR="6347" marT="6347" marB="0" anchor="b"/>
                </a:tc>
                <a:tc>
                  <a:txBody>
                    <a:bodyPr/>
                    <a:lstStyle/>
                    <a:p>
                      <a:pPr algn="ctr" fontAlgn="b"/>
                      <a:r>
                        <a:rPr lang="en-US" sz="1600" b="0" i="0" u="none" strike="noStrike" dirty="0">
                          <a:effectLst/>
                          <a:latin typeface="+mn-lt"/>
                        </a:rPr>
                        <a:t>Budget</a:t>
                      </a:r>
                    </a:p>
                  </a:txBody>
                  <a:tcPr marL="6347" marR="6347" marT="6347" marB="0" anchor="b"/>
                </a:tc>
                <a:tc>
                  <a:txBody>
                    <a:bodyPr/>
                    <a:lstStyle/>
                    <a:p>
                      <a:pPr algn="ctr" fontAlgn="b"/>
                      <a:r>
                        <a:rPr lang="en-US" sz="1600" b="0" i="0" u="none" strike="noStrike" dirty="0">
                          <a:effectLst/>
                          <a:latin typeface="+mn-lt"/>
                        </a:rPr>
                        <a:t>      Final</a:t>
                      </a:r>
                    </a:p>
                  </a:txBody>
                  <a:tcPr marL="6347" marR="6347" marT="6347" marB="0" anchor="b"/>
                </a:tc>
                <a:extLst>
                  <a:ext uri="{0D108BD9-81ED-4DB2-BD59-A6C34878D82A}">
                    <a16:rowId xmlns:a16="http://schemas.microsoft.com/office/drawing/2014/main" val="3322514093"/>
                  </a:ext>
                </a:extLst>
              </a:tr>
              <a:tr h="284793">
                <a:tc>
                  <a:txBody>
                    <a:bodyPr/>
                    <a:lstStyle/>
                    <a:p>
                      <a:pPr algn="l" fontAlgn="b"/>
                      <a:endParaRPr lang="en-US" sz="1600" b="0" i="0" u="none" strike="noStrike">
                        <a:effectLst/>
                        <a:latin typeface="+mn-lt"/>
                      </a:endParaRPr>
                    </a:p>
                  </a:txBody>
                  <a:tcPr marL="6347" marR="6347" marT="6347" marB="0" anchor="b"/>
                </a:tc>
                <a:tc gridSpan="3">
                  <a:txBody>
                    <a:bodyPr/>
                    <a:lstStyle/>
                    <a:p>
                      <a:pPr algn="l" fontAlgn="b"/>
                      <a:r>
                        <a:rPr lang="en-US" sz="1600" u="none" strike="noStrike">
                          <a:effectLst/>
                          <a:latin typeface="+mn-lt"/>
                        </a:rPr>
                        <a:t>2.11 - Registrations</a:t>
                      </a:r>
                      <a:endParaRPr lang="en-US" sz="1600" b="0" i="0" u="none" strike="noStrike">
                        <a:effectLst/>
                        <a:latin typeface="+mn-lt"/>
                      </a:endParaRPr>
                    </a:p>
                  </a:txBody>
                  <a:tcPr marL="6347" marR="6347" marT="6347" marB="0" anchor="b"/>
                </a:tc>
                <a:tc hMerge="1">
                  <a:txBody>
                    <a:bodyPr/>
                    <a:lstStyle/>
                    <a:p>
                      <a:endParaRPr lang="en-US"/>
                    </a:p>
                  </a:txBody>
                  <a:tcPr/>
                </a:tc>
                <a:tc hMerge="1">
                  <a:txBody>
                    <a:bodyPr/>
                    <a:lstStyle/>
                    <a:p>
                      <a:pPr algn="l" fontAlgn="b"/>
                      <a:endParaRPr lang="en-US" sz="1600" b="0" i="0" u="none" strike="noStrike">
                        <a:effectLst/>
                        <a:latin typeface="+mn-lt"/>
                      </a:endParaRPr>
                    </a:p>
                  </a:txBody>
                  <a:tcPr marL="8463" marR="8463" marT="8463" marB="0" anchor="b"/>
                </a:tc>
                <a:tc>
                  <a:txBody>
                    <a:bodyPr/>
                    <a:lstStyle/>
                    <a:p>
                      <a:pPr marL="0" algn="r" defTabSz="914400" rtl="0" eaLnBrk="1" fontAlgn="b" latinLnBrk="0" hangingPunct="1"/>
                      <a:r>
                        <a:rPr lang="en-US" sz="1800" b="0" i="0" u="none" strike="noStrike" kern="1200" baseline="0" dirty="0">
                          <a:solidFill>
                            <a:schemeClr val="dk1"/>
                          </a:solidFill>
                          <a:latin typeface="+mn-lt"/>
                          <a:ea typeface="+mn-ea"/>
                          <a:cs typeface="+mn-cs"/>
                        </a:rPr>
                        <a:t>$221,100</a:t>
                      </a:r>
                    </a:p>
                  </a:txBody>
                  <a:tcPr marL="6347" marR="6347" marT="6347" marB="0" anchor="b"/>
                </a:tc>
                <a:tc>
                  <a:txBody>
                    <a:bodyPr/>
                    <a:lstStyle/>
                    <a:p>
                      <a:pPr marL="0" algn="r" defTabSz="914400" rtl="0" eaLnBrk="1" fontAlgn="b" latinLnBrk="0" hangingPunct="1"/>
                      <a:r>
                        <a:rPr lang="en-US" sz="1800" b="0" i="0" u="none" strike="noStrike" kern="1200" baseline="0" dirty="0">
                          <a:solidFill>
                            <a:schemeClr val="dk1"/>
                          </a:solidFill>
                          <a:latin typeface="+mn-lt"/>
                          <a:ea typeface="+mn-ea"/>
                          <a:cs typeface="+mn-cs"/>
                        </a:rPr>
                        <a:t>$260,300</a:t>
                      </a:r>
                    </a:p>
                  </a:txBody>
                  <a:tcPr marL="6347" marR="6347" marT="6347" marB="0" anchor="b"/>
                </a:tc>
                <a:tc>
                  <a:txBody>
                    <a:bodyPr/>
                    <a:lstStyle/>
                    <a:p>
                      <a:pPr algn="r" fontAlgn="b"/>
                      <a:r>
                        <a:rPr lang="en-US" sz="1800" b="0" i="0" u="none" strike="noStrike" kern="1200" baseline="0" dirty="0">
                          <a:solidFill>
                            <a:schemeClr val="dk1"/>
                          </a:solidFill>
                          <a:latin typeface="+mn-lt"/>
                          <a:ea typeface="+mn-ea"/>
                          <a:cs typeface="+mn-cs"/>
                        </a:rPr>
                        <a:t>$</a:t>
                      </a:r>
                      <a:r>
                        <a:rPr lang="en-US" dirty="0"/>
                        <a:t>275,800.00</a:t>
                      </a:r>
                      <a:endParaRPr lang="en-US" sz="1800" b="0" i="0" u="none" strike="noStrike" kern="1200" baseline="0" dirty="0">
                        <a:solidFill>
                          <a:schemeClr val="dk1"/>
                        </a:solidFill>
                        <a:latin typeface="+mn-lt"/>
                        <a:ea typeface="+mn-ea"/>
                        <a:cs typeface="+mn-cs"/>
                      </a:endParaRPr>
                    </a:p>
                  </a:txBody>
                  <a:tcPr marL="6347" marR="6347" marT="6347" marB="0" anchor="b"/>
                </a:tc>
                <a:extLst>
                  <a:ext uri="{0D108BD9-81ED-4DB2-BD59-A6C34878D82A}">
                    <a16:rowId xmlns:a16="http://schemas.microsoft.com/office/drawing/2014/main" val="707118743"/>
                  </a:ext>
                </a:extLst>
              </a:tr>
              <a:tr h="300809">
                <a:tc>
                  <a:txBody>
                    <a:bodyPr/>
                    <a:lstStyle/>
                    <a:p>
                      <a:pPr algn="l" fontAlgn="b"/>
                      <a:endParaRPr lang="en-US" sz="1600" b="0" i="0" u="none" strike="noStrike">
                        <a:effectLst/>
                        <a:latin typeface="+mn-lt"/>
                      </a:endParaRPr>
                    </a:p>
                  </a:txBody>
                  <a:tcPr marL="6347" marR="6347" marT="6347" marB="0" anchor="b"/>
                </a:tc>
                <a:tc gridSpan="3">
                  <a:txBody>
                    <a:bodyPr/>
                    <a:lstStyle/>
                    <a:p>
                      <a:pPr algn="l" fontAlgn="b"/>
                      <a:r>
                        <a:rPr lang="en-US" sz="1600" u="none" strike="noStrike">
                          <a:effectLst/>
                          <a:latin typeface="+mn-lt"/>
                        </a:rPr>
                        <a:t>2.12 - Hotel Commissions</a:t>
                      </a:r>
                      <a:endParaRPr lang="en-US" sz="1600" b="0" i="0" u="none" strike="noStrike">
                        <a:effectLst/>
                        <a:latin typeface="+mn-lt"/>
                      </a:endParaRPr>
                    </a:p>
                  </a:txBody>
                  <a:tcPr marL="6347" marR="6347" marT="6347" marB="0" anchor="b"/>
                </a:tc>
                <a:tc hMerge="1">
                  <a:txBody>
                    <a:bodyPr/>
                    <a:lstStyle/>
                    <a:p>
                      <a:endParaRPr lang="en-US"/>
                    </a:p>
                  </a:txBody>
                  <a:tcPr/>
                </a:tc>
                <a:tc hMerge="1">
                  <a:txBody>
                    <a:bodyPr/>
                    <a:lstStyle/>
                    <a:p>
                      <a:pPr algn="l" fontAlgn="b"/>
                      <a:endParaRPr lang="en-US" sz="1600" b="0" i="0" u="none" strike="noStrike">
                        <a:effectLst/>
                        <a:latin typeface="+mn-lt"/>
                      </a:endParaRPr>
                    </a:p>
                  </a:txBody>
                  <a:tcPr marL="8463" marR="8463" marT="8463" marB="0" anchor="b"/>
                </a:tc>
                <a:tc>
                  <a:txBody>
                    <a:bodyPr/>
                    <a:lstStyle/>
                    <a:p>
                      <a:pPr marL="0" algn="r" defTabSz="914400" rtl="0" eaLnBrk="1" fontAlgn="b" latinLnBrk="0" hangingPunct="1"/>
                      <a:r>
                        <a:rPr lang="en-US" sz="1800" b="0" i="0" u="none" strike="noStrike" kern="1200" baseline="0" dirty="0">
                          <a:solidFill>
                            <a:schemeClr val="dk1"/>
                          </a:solidFill>
                          <a:latin typeface="+mn-lt"/>
                          <a:ea typeface="+mn-ea"/>
                          <a:cs typeface="+mn-cs"/>
                        </a:rPr>
                        <a:t> $24,800 </a:t>
                      </a:r>
                    </a:p>
                  </a:txBody>
                  <a:tcPr marL="6347" marR="6347" marT="6347" marB="0" anchor="b"/>
                </a:tc>
                <a:tc>
                  <a:txBody>
                    <a:bodyPr/>
                    <a:lstStyle/>
                    <a:p>
                      <a:pPr marL="0" algn="r" defTabSz="914400" rtl="0" eaLnBrk="1" fontAlgn="b" latinLnBrk="0" hangingPunct="1"/>
                      <a:r>
                        <a:rPr lang="en-US" sz="1800" b="0" i="0" u="none" strike="noStrike" kern="1200" baseline="0" dirty="0">
                          <a:solidFill>
                            <a:schemeClr val="dk1"/>
                          </a:solidFill>
                          <a:latin typeface="+mn-lt"/>
                          <a:ea typeface="+mn-ea"/>
                          <a:cs typeface="+mn-cs"/>
                        </a:rPr>
                        <a:t>$25,000</a:t>
                      </a:r>
                    </a:p>
                  </a:txBody>
                  <a:tcPr marL="6347" marR="6347" marT="6347" marB="0" anchor="b"/>
                </a:tc>
                <a:tc>
                  <a:txBody>
                    <a:bodyPr/>
                    <a:lstStyle/>
                    <a:p>
                      <a:pPr algn="r" fontAlgn="b"/>
                      <a:r>
                        <a:rPr lang="en-US" sz="1800" b="0" i="0" u="none" strike="noStrike" kern="1200" baseline="0" dirty="0">
                          <a:solidFill>
                            <a:schemeClr val="dk1"/>
                          </a:solidFill>
                          <a:latin typeface="+mn-lt"/>
                          <a:ea typeface="+mn-ea"/>
                          <a:cs typeface="+mn-cs"/>
                        </a:rPr>
                        <a:t>$33,123.40</a:t>
                      </a:r>
                    </a:p>
                  </a:txBody>
                  <a:tcPr marL="6347" marR="6347" marT="6347" marB="0" anchor="b"/>
                </a:tc>
                <a:extLst>
                  <a:ext uri="{0D108BD9-81ED-4DB2-BD59-A6C34878D82A}">
                    <a16:rowId xmlns:a16="http://schemas.microsoft.com/office/drawing/2014/main" val="1139006978"/>
                  </a:ext>
                </a:extLst>
              </a:tr>
              <a:tr h="300809">
                <a:tc>
                  <a:txBody>
                    <a:bodyPr/>
                    <a:lstStyle/>
                    <a:p>
                      <a:pPr algn="l" fontAlgn="b"/>
                      <a:endParaRPr lang="en-US" sz="1600" b="0" i="0" u="none" strike="noStrike">
                        <a:effectLst/>
                        <a:latin typeface="+mn-lt"/>
                      </a:endParaRPr>
                    </a:p>
                  </a:txBody>
                  <a:tcPr marL="6347" marR="6347" marT="6347" marB="0" anchor="b"/>
                </a:tc>
                <a:tc gridSpan="3">
                  <a:txBody>
                    <a:bodyPr/>
                    <a:lstStyle/>
                    <a:p>
                      <a:pPr algn="l" fontAlgn="b"/>
                      <a:r>
                        <a:rPr lang="en-US" sz="1600" u="none" strike="noStrike" dirty="0">
                          <a:effectLst/>
                          <a:latin typeface="+mn-lt"/>
                        </a:rPr>
                        <a:t>Total – Income</a:t>
                      </a:r>
                      <a:endParaRPr lang="en-US" sz="1600" b="0" i="0" u="none" strike="noStrike" dirty="0">
                        <a:effectLst/>
                        <a:latin typeface="+mn-lt"/>
                      </a:endParaRPr>
                    </a:p>
                  </a:txBody>
                  <a:tcPr marL="6347" marR="6347" marT="6347" marB="0" anchor="b"/>
                </a:tc>
                <a:tc hMerge="1">
                  <a:txBody>
                    <a:bodyPr/>
                    <a:lstStyle/>
                    <a:p>
                      <a:endParaRPr lang="en-US"/>
                    </a:p>
                  </a:txBody>
                  <a:tcPr/>
                </a:tc>
                <a:tc hMerge="1">
                  <a:txBody>
                    <a:bodyPr/>
                    <a:lstStyle/>
                    <a:p>
                      <a:pPr algn="l" fontAlgn="b"/>
                      <a:endParaRPr lang="en-US" sz="1600" b="0" i="0" u="none" strike="noStrike" dirty="0">
                        <a:effectLst/>
                        <a:latin typeface="+mn-lt"/>
                      </a:endParaRPr>
                    </a:p>
                  </a:txBody>
                  <a:tcPr marL="8463" marR="8463" marT="8463" marB="0" anchor="b"/>
                </a:tc>
                <a:tc>
                  <a:txBody>
                    <a:bodyPr/>
                    <a:lstStyle/>
                    <a:p>
                      <a:pPr marL="0" algn="r" defTabSz="914400" rtl="0" eaLnBrk="1" fontAlgn="b" latinLnBrk="0" hangingPunct="1"/>
                      <a:r>
                        <a:rPr lang="en-US" sz="1800" b="0" i="0" u="none" strike="noStrike" kern="1200" baseline="0" dirty="0">
                          <a:solidFill>
                            <a:schemeClr val="dk1"/>
                          </a:solidFill>
                          <a:latin typeface="+mn-lt"/>
                          <a:ea typeface="+mn-ea"/>
                          <a:cs typeface="+mn-cs"/>
                        </a:rPr>
                        <a:t>$245,900 </a:t>
                      </a:r>
                    </a:p>
                  </a:txBody>
                  <a:tcPr marL="6347" marR="6347" marT="6347" marB="0" anchor="b"/>
                </a:tc>
                <a:tc>
                  <a:txBody>
                    <a:bodyPr/>
                    <a:lstStyle/>
                    <a:p>
                      <a:pPr marL="0" algn="r" defTabSz="914400" rtl="0" eaLnBrk="1" fontAlgn="b" latinLnBrk="0" hangingPunct="1"/>
                      <a:r>
                        <a:rPr lang="en-US" sz="1800" b="0" i="0" u="none" strike="noStrike" kern="1200" baseline="0" dirty="0">
                          <a:solidFill>
                            <a:schemeClr val="dk1"/>
                          </a:solidFill>
                          <a:latin typeface="+mn-lt"/>
                          <a:ea typeface="+mn-ea"/>
                          <a:cs typeface="+mn-cs"/>
                        </a:rPr>
                        <a:t>$285,300</a:t>
                      </a:r>
                    </a:p>
                  </a:txBody>
                  <a:tcPr marL="6347" marR="6347" marT="6347" marB="0" anchor="b"/>
                </a:tc>
                <a:tc>
                  <a:txBody>
                    <a:bodyPr/>
                    <a:lstStyle/>
                    <a:p>
                      <a:pPr algn="r" fontAlgn="b"/>
                      <a:r>
                        <a:rPr lang="en-US" sz="1800" b="0" i="0" u="none" strike="noStrike" kern="1200" baseline="0" dirty="0">
                          <a:solidFill>
                            <a:schemeClr val="dk1"/>
                          </a:solidFill>
                          <a:latin typeface="+mn-lt"/>
                          <a:ea typeface="+mn-ea"/>
                          <a:cs typeface="+mn-cs"/>
                        </a:rPr>
                        <a:t>$308,923.40</a:t>
                      </a:r>
                    </a:p>
                  </a:txBody>
                  <a:tcPr marL="6347" marR="6347" marT="6347" marB="0" anchor="b"/>
                </a:tc>
                <a:extLst>
                  <a:ext uri="{0D108BD9-81ED-4DB2-BD59-A6C34878D82A}">
                    <a16:rowId xmlns:a16="http://schemas.microsoft.com/office/drawing/2014/main" val="613658577"/>
                  </a:ext>
                </a:extLst>
              </a:tr>
              <a:tr h="284793">
                <a:tc>
                  <a:txBody>
                    <a:bodyPr/>
                    <a:lstStyle/>
                    <a:p>
                      <a:pPr algn="l" fontAlgn="b"/>
                      <a:r>
                        <a:rPr lang="en-US" sz="1600" u="none" strike="noStrike">
                          <a:effectLst/>
                          <a:latin typeface="+mn-lt"/>
                        </a:rPr>
                        <a:t>Expense</a:t>
                      </a:r>
                      <a:endParaRPr lang="en-US" sz="1600" b="0" i="0" u="none" strike="noStrike">
                        <a:effectLst/>
                        <a:latin typeface="+mn-lt"/>
                      </a:endParaRPr>
                    </a:p>
                  </a:txBody>
                  <a:tcPr marL="6347" marR="6347" marT="6347" marB="0" anchor="b"/>
                </a:tc>
                <a:tc gridSpan="2">
                  <a:txBody>
                    <a:bodyPr/>
                    <a:lstStyle/>
                    <a:p>
                      <a:pPr algn="l" fontAlgn="b"/>
                      <a:endParaRPr lang="en-US" sz="1600" b="0" i="0" u="none" strike="noStrike" dirty="0">
                        <a:effectLst/>
                        <a:latin typeface="+mn-lt"/>
                      </a:endParaRPr>
                    </a:p>
                  </a:txBody>
                  <a:tcPr marL="6347" marR="6347" marT="6347" marB="0" anchor="b"/>
                </a:tc>
                <a:tc hMerge="1">
                  <a:txBody>
                    <a:bodyPr/>
                    <a:lstStyle/>
                    <a:p>
                      <a:pPr algn="l" fontAlgn="b"/>
                      <a:endParaRPr lang="en-US" sz="1600" b="0" i="0" u="none" strike="noStrike" dirty="0">
                        <a:effectLst/>
                        <a:latin typeface="+mn-lt"/>
                      </a:endParaRPr>
                    </a:p>
                  </a:txBody>
                  <a:tcPr marL="8463" marR="8463" marT="8463" marB="0" anchor="b"/>
                </a:tc>
                <a:tc>
                  <a:txBody>
                    <a:bodyPr/>
                    <a:lstStyle/>
                    <a:p>
                      <a:pPr algn="l" fontAlgn="b"/>
                      <a:endParaRPr lang="en-US" sz="1600" b="0" i="0" u="none" strike="noStrike" dirty="0">
                        <a:effectLst/>
                        <a:latin typeface="+mn-lt"/>
                      </a:endParaRPr>
                    </a:p>
                  </a:txBody>
                  <a:tcPr marL="6347" marR="6347" marT="6347" marB="0" anchor="b"/>
                </a:tc>
                <a:tc>
                  <a:txBody>
                    <a:bodyPr/>
                    <a:lstStyle/>
                    <a:p>
                      <a:pPr algn="l" fontAlgn="b"/>
                      <a:endParaRPr lang="en-US" sz="1800" b="0" i="0" u="none" strike="noStrike" kern="1200" baseline="0" dirty="0">
                        <a:solidFill>
                          <a:schemeClr val="dk1"/>
                        </a:solidFill>
                        <a:latin typeface="+mn-lt"/>
                        <a:ea typeface="+mn-ea"/>
                        <a:cs typeface="+mn-cs"/>
                      </a:endParaRPr>
                    </a:p>
                  </a:txBody>
                  <a:tcPr marL="6347" marR="6347" marT="6347" marB="0" anchor="b"/>
                </a:tc>
                <a:tc>
                  <a:txBody>
                    <a:bodyPr/>
                    <a:lstStyle/>
                    <a:p>
                      <a:pPr algn="l" fontAlgn="b"/>
                      <a:endParaRPr lang="en-US" sz="1600" b="0" i="0" u="none" strike="noStrike" dirty="0">
                        <a:effectLst/>
                        <a:latin typeface="+mn-lt"/>
                      </a:endParaRPr>
                    </a:p>
                  </a:txBody>
                  <a:tcPr marL="6347" marR="6347" marT="6347" marB="0" anchor="b"/>
                </a:tc>
                <a:tc>
                  <a:txBody>
                    <a:bodyPr/>
                    <a:lstStyle/>
                    <a:p>
                      <a:pPr algn="r" fontAlgn="b"/>
                      <a:endParaRPr lang="en-US" sz="1800" b="0" i="0" u="none" strike="noStrike" kern="1200" baseline="0" dirty="0">
                        <a:solidFill>
                          <a:schemeClr val="dk1"/>
                        </a:solidFill>
                        <a:latin typeface="+mn-lt"/>
                        <a:ea typeface="+mn-ea"/>
                        <a:cs typeface="+mn-cs"/>
                      </a:endParaRPr>
                    </a:p>
                  </a:txBody>
                  <a:tcPr marL="6347" marR="6347" marT="6347" marB="0" anchor="b"/>
                </a:tc>
                <a:extLst>
                  <a:ext uri="{0D108BD9-81ED-4DB2-BD59-A6C34878D82A}">
                    <a16:rowId xmlns:a16="http://schemas.microsoft.com/office/drawing/2014/main" val="3893262724"/>
                  </a:ext>
                </a:extLst>
              </a:tr>
              <a:tr h="300809">
                <a:tc>
                  <a:txBody>
                    <a:bodyPr/>
                    <a:lstStyle/>
                    <a:p>
                      <a:pPr algn="l" fontAlgn="b"/>
                      <a:endParaRPr lang="en-US" sz="1600" b="0" i="0" u="none" strike="noStrike" dirty="0">
                        <a:effectLst/>
                        <a:latin typeface="+mn-lt"/>
                      </a:endParaRPr>
                    </a:p>
                  </a:txBody>
                  <a:tcPr marL="6347" marR="6347" marT="6347" marB="0" anchor="b"/>
                </a:tc>
                <a:tc gridSpan="3">
                  <a:txBody>
                    <a:bodyPr/>
                    <a:lstStyle/>
                    <a:p>
                      <a:pPr algn="l" fontAlgn="b"/>
                      <a:r>
                        <a:rPr lang="en-US" sz="1600" u="none" strike="noStrike" dirty="0">
                          <a:effectLst/>
                          <a:latin typeface="+mn-lt"/>
                        </a:rPr>
                        <a:t>4.113 - Venue</a:t>
                      </a:r>
                      <a:endParaRPr lang="en-US" sz="1600" b="0" i="0" u="none" strike="noStrike" dirty="0">
                        <a:effectLst/>
                        <a:latin typeface="+mn-lt"/>
                      </a:endParaRPr>
                    </a:p>
                  </a:txBody>
                  <a:tcPr marL="6347" marR="6347" marT="6347" marB="0" anchor="b"/>
                </a:tc>
                <a:tc hMerge="1">
                  <a:txBody>
                    <a:bodyPr/>
                    <a:lstStyle/>
                    <a:p>
                      <a:endParaRPr lang="en-US"/>
                    </a:p>
                  </a:txBody>
                  <a:tcPr/>
                </a:tc>
                <a:tc hMerge="1">
                  <a:txBody>
                    <a:bodyPr/>
                    <a:lstStyle/>
                    <a:p>
                      <a:pPr algn="l" fontAlgn="b"/>
                      <a:endParaRPr lang="en-US" sz="1600" b="0" i="0" u="none" strike="noStrike" dirty="0">
                        <a:effectLst/>
                        <a:latin typeface="+mn-lt"/>
                      </a:endParaRPr>
                    </a:p>
                  </a:txBody>
                  <a:tcPr marL="8463" marR="8463" marT="8463" marB="0" anchor="b"/>
                </a:tc>
                <a:tc>
                  <a:txBody>
                    <a:bodyPr/>
                    <a:lstStyle/>
                    <a:p>
                      <a:pPr algn="r" fontAlgn="b"/>
                      <a:r>
                        <a:rPr lang="en-US" sz="1800" b="0" i="0" u="none" strike="noStrike" kern="1200" baseline="0" dirty="0">
                          <a:solidFill>
                            <a:schemeClr val="dk1"/>
                          </a:solidFill>
                          <a:latin typeface="+mn-lt"/>
                          <a:ea typeface="+mn-ea"/>
                          <a:cs typeface="+mn-cs"/>
                        </a:rPr>
                        <a:t>$26,150</a:t>
                      </a:r>
                    </a:p>
                  </a:txBody>
                  <a:tcPr marL="6347" marR="6347" marT="6347" marB="0" anchor="b"/>
                </a:tc>
                <a:tc>
                  <a:txBody>
                    <a:bodyPr/>
                    <a:lstStyle/>
                    <a:p>
                      <a:pPr algn="r" fontAlgn="b"/>
                      <a:r>
                        <a:rPr lang="en-US" sz="1800" b="0" i="0" u="none" strike="noStrike" kern="1200" baseline="0" dirty="0">
                          <a:solidFill>
                            <a:schemeClr val="dk1"/>
                          </a:solidFill>
                          <a:latin typeface="+mn-lt"/>
                          <a:ea typeface="+mn-ea"/>
                          <a:cs typeface="+mn-cs"/>
                        </a:rPr>
                        <a:t>$26,000</a:t>
                      </a:r>
                    </a:p>
                  </a:txBody>
                  <a:tcPr marL="6347" marR="6347" marT="6347" marB="0" anchor="b"/>
                </a:tc>
                <a:tc>
                  <a:txBody>
                    <a:bodyPr/>
                    <a:lstStyle/>
                    <a:p>
                      <a:pPr algn="r" fontAlgn="b"/>
                      <a:r>
                        <a:rPr lang="en-US" sz="1800" b="0" i="0" u="none" strike="noStrike" kern="1200" baseline="0" dirty="0">
                          <a:solidFill>
                            <a:schemeClr val="dk1"/>
                          </a:solidFill>
                          <a:latin typeface="+mn-lt"/>
                          <a:ea typeface="+mn-ea"/>
                          <a:cs typeface="+mn-cs"/>
                        </a:rPr>
                        <a:t>$29,524.67</a:t>
                      </a:r>
                    </a:p>
                  </a:txBody>
                  <a:tcPr marL="6347" marR="6347" marT="6347" marB="0" anchor="b"/>
                </a:tc>
                <a:extLst>
                  <a:ext uri="{0D108BD9-81ED-4DB2-BD59-A6C34878D82A}">
                    <a16:rowId xmlns:a16="http://schemas.microsoft.com/office/drawing/2014/main" val="2048482050"/>
                  </a:ext>
                </a:extLst>
              </a:tr>
              <a:tr h="300809">
                <a:tc>
                  <a:txBody>
                    <a:bodyPr/>
                    <a:lstStyle/>
                    <a:p>
                      <a:pPr algn="l" fontAlgn="b"/>
                      <a:endParaRPr lang="en-US" sz="1600" b="0" i="0" u="none" strike="noStrike">
                        <a:effectLst/>
                        <a:latin typeface="+mn-lt"/>
                      </a:endParaRPr>
                    </a:p>
                  </a:txBody>
                  <a:tcPr marL="6347" marR="6347" marT="6347" marB="0" anchor="b"/>
                </a:tc>
                <a:tc gridSpan="3">
                  <a:txBody>
                    <a:bodyPr/>
                    <a:lstStyle/>
                    <a:p>
                      <a:pPr algn="l" fontAlgn="b"/>
                      <a:r>
                        <a:rPr lang="en-US" sz="1600" u="none" strike="noStrike">
                          <a:effectLst/>
                          <a:latin typeface="+mn-lt"/>
                        </a:rPr>
                        <a:t>4.12 - Financial Fees</a:t>
                      </a:r>
                      <a:endParaRPr lang="en-US" sz="1600" b="0" i="0" u="none" strike="noStrike">
                        <a:effectLst/>
                        <a:latin typeface="+mn-lt"/>
                      </a:endParaRPr>
                    </a:p>
                  </a:txBody>
                  <a:tcPr marL="6347" marR="6347" marT="6347" marB="0" anchor="b"/>
                </a:tc>
                <a:tc hMerge="1">
                  <a:txBody>
                    <a:bodyPr/>
                    <a:lstStyle/>
                    <a:p>
                      <a:endParaRPr lang="en-US"/>
                    </a:p>
                  </a:txBody>
                  <a:tcPr/>
                </a:tc>
                <a:tc hMerge="1">
                  <a:txBody>
                    <a:bodyPr/>
                    <a:lstStyle/>
                    <a:p>
                      <a:pPr algn="l" fontAlgn="b"/>
                      <a:endParaRPr lang="en-US" sz="1600" b="0" i="0" u="none" strike="noStrike">
                        <a:effectLst/>
                        <a:latin typeface="+mn-lt"/>
                      </a:endParaRPr>
                    </a:p>
                  </a:txBody>
                  <a:tcPr marL="8463" marR="8463" marT="8463" marB="0" anchor="b"/>
                </a:tc>
                <a:tc>
                  <a:txBody>
                    <a:bodyPr/>
                    <a:lstStyle/>
                    <a:p>
                      <a:pPr algn="r" fontAlgn="b"/>
                      <a:r>
                        <a:rPr lang="en-US" sz="1800" b="0" i="0" u="none" strike="noStrike" kern="1200" baseline="0" dirty="0">
                          <a:solidFill>
                            <a:schemeClr val="dk1"/>
                          </a:solidFill>
                          <a:latin typeface="+mn-lt"/>
                          <a:ea typeface="+mn-ea"/>
                          <a:cs typeface="+mn-cs"/>
                        </a:rPr>
                        <a:t>$6,633</a:t>
                      </a:r>
                    </a:p>
                  </a:txBody>
                  <a:tcPr marL="6347" marR="6347" marT="6347" marB="0" anchor="b"/>
                </a:tc>
                <a:tc>
                  <a:txBody>
                    <a:bodyPr/>
                    <a:lstStyle/>
                    <a:p>
                      <a:pPr algn="r" fontAlgn="b"/>
                      <a:r>
                        <a:rPr lang="en-US" sz="1800" b="0" i="0" u="none" strike="noStrike" kern="1200" baseline="0" dirty="0">
                          <a:solidFill>
                            <a:schemeClr val="dk1"/>
                          </a:solidFill>
                          <a:latin typeface="+mn-lt"/>
                          <a:ea typeface="+mn-ea"/>
                          <a:cs typeface="+mn-cs"/>
                        </a:rPr>
                        <a:t>$7,809</a:t>
                      </a:r>
                    </a:p>
                  </a:txBody>
                  <a:tcPr marL="6347" marR="6347" marT="6347" marB="0" anchor="b"/>
                </a:tc>
                <a:tc>
                  <a:txBody>
                    <a:bodyPr/>
                    <a:lstStyle/>
                    <a:p>
                      <a:pPr algn="r" fontAlgn="b"/>
                      <a:r>
                        <a:rPr lang="en-US" sz="1800" b="0" i="0" u="none" strike="noStrike" kern="1200" baseline="0" dirty="0">
                          <a:solidFill>
                            <a:schemeClr val="dk1"/>
                          </a:solidFill>
                          <a:latin typeface="+mn-lt"/>
                          <a:ea typeface="+mn-ea"/>
                          <a:cs typeface="+mn-cs"/>
                        </a:rPr>
                        <a:t>$12,608.97</a:t>
                      </a:r>
                    </a:p>
                  </a:txBody>
                  <a:tcPr marL="6347" marR="6347" marT="6347" marB="0" anchor="b"/>
                </a:tc>
                <a:extLst>
                  <a:ext uri="{0D108BD9-81ED-4DB2-BD59-A6C34878D82A}">
                    <a16:rowId xmlns:a16="http://schemas.microsoft.com/office/drawing/2014/main" val="3770090064"/>
                  </a:ext>
                </a:extLst>
              </a:tr>
              <a:tr h="300809">
                <a:tc>
                  <a:txBody>
                    <a:bodyPr/>
                    <a:lstStyle/>
                    <a:p>
                      <a:pPr algn="l" fontAlgn="b"/>
                      <a:endParaRPr lang="en-US" sz="1600" b="0" i="0" u="none" strike="noStrike">
                        <a:effectLst/>
                        <a:latin typeface="+mn-lt"/>
                      </a:endParaRPr>
                    </a:p>
                  </a:txBody>
                  <a:tcPr marL="6347" marR="6347" marT="6347" marB="0" anchor="b"/>
                </a:tc>
                <a:tc gridSpan="3">
                  <a:txBody>
                    <a:bodyPr/>
                    <a:lstStyle/>
                    <a:p>
                      <a:pPr algn="l" fontAlgn="b"/>
                      <a:r>
                        <a:rPr lang="en-US" sz="1600" u="none" strike="noStrike">
                          <a:effectLst/>
                          <a:latin typeface="+mn-lt"/>
                        </a:rPr>
                        <a:t>4.13 – Meeting Planner</a:t>
                      </a:r>
                      <a:endParaRPr lang="en-US" sz="1600" b="0" i="0" u="none" strike="noStrike">
                        <a:effectLst/>
                        <a:latin typeface="+mn-lt"/>
                      </a:endParaRPr>
                    </a:p>
                  </a:txBody>
                  <a:tcPr marL="6347" marR="6347" marT="6347" marB="0" anchor="b"/>
                </a:tc>
                <a:tc hMerge="1">
                  <a:txBody>
                    <a:bodyPr/>
                    <a:lstStyle/>
                    <a:p>
                      <a:endParaRPr lang="en-US"/>
                    </a:p>
                  </a:txBody>
                  <a:tcPr/>
                </a:tc>
                <a:tc hMerge="1">
                  <a:txBody>
                    <a:bodyPr/>
                    <a:lstStyle/>
                    <a:p>
                      <a:pPr algn="l" fontAlgn="b"/>
                      <a:endParaRPr lang="en-US" sz="1600" b="0" i="0" u="none" strike="noStrike">
                        <a:effectLst/>
                        <a:latin typeface="+mn-lt"/>
                      </a:endParaRPr>
                    </a:p>
                  </a:txBody>
                  <a:tcPr marL="8463" marR="8463" marT="8463" marB="0" anchor="b"/>
                </a:tc>
                <a:tc>
                  <a:txBody>
                    <a:bodyPr/>
                    <a:lstStyle/>
                    <a:p>
                      <a:pPr algn="r" fontAlgn="b"/>
                      <a:r>
                        <a:rPr lang="en-US" sz="1800" b="0" i="0" u="none" strike="noStrike" kern="1200" baseline="0" dirty="0">
                          <a:solidFill>
                            <a:schemeClr val="dk1"/>
                          </a:solidFill>
                          <a:latin typeface="+mn-lt"/>
                          <a:ea typeface="+mn-ea"/>
                          <a:cs typeface="+mn-cs"/>
                        </a:rPr>
                        <a:t>$38,400</a:t>
                      </a:r>
                    </a:p>
                  </a:txBody>
                  <a:tcPr marL="6347" marR="6347" marT="6347" marB="0" anchor="b"/>
                </a:tc>
                <a:tc>
                  <a:txBody>
                    <a:bodyPr/>
                    <a:lstStyle/>
                    <a:p>
                      <a:pPr algn="r" fontAlgn="b"/>
                      <a:r>
                        <a:rPr lang="en-US" sz="1800" b="0" i="0" u="none" strike="noStrike" kern="1200" baseline="0" dirty="0">
                          <a:solidFill>
                            <a:schemeClr val="dk1"/>
                          </a:solidFill>
                          <a:latin typeface="+mn-lt"/>
                          <a:ea typeface="+mn-ea"/>
                          <a:cs typeface="+mn-cs"/>
                        </a:rPr>
                        <a:t>$39,150</a:t>
                      </a:r>
                    </a:p>
                  </a:txBody>
                  <a:tcPr marL="6347" marR="6347" marT="6347" marB="0" anchor="b"/>
                </a:tc>
                <a:tc>
                  <a:txBody>
                    <a:bodyPr/>
                    <a:lstStyle/>
                    <a:p>
                      <a:pPr algn="r" fontAlgn="b"/>
                      <a:r>
                        <a:rPr lang="en-US" sz="1800" b="0" i="0" u="none" strike="noStrike" kern="1200" baseline="0" dirty="0">
                          <a:solidFill>
                            <a:schemeClr val="dk1"/>
                          </a:solidFill>
                          <a:latin typeface="+mn-lt"/>
                          <a:ea typeface="+mn-ea"/>
                          <a:cs typeface="+mn-cs"/>
                        </a:rPr>
                        <a:t>$52,702.30</a:t>
                      </a:r>
                    </a:p>
                  </a:txBody>
                  <a:tcPr marL="6347" marR="6347" marT="6347" marB="0" anchor="b"/>
                </a:tc>
                <a:extLst>
                  <a:ext uri="{0D108BD9-81ED-4DB2-BD59-A6C34878D82A}">
                    <a16:rowId xmlns:a16="http://schemas.microsoft.com/office/drawing/2014/main" val="4131093595"/>
                  </a:ext>
                </a:extLst>
              </a:tr>
              <a:tr h="300809">
                <a:tc>
                  <a:txBody>
                    <a:bodyPr/>
                    <a:lstStyle/>
                    <a:p>
                      <a:pPr algn="l" fontAlgn="b"/>
                      <a:endParaRPr lang="en-US" sz="1600" b="0" i="0" u="none" strike="noStrike">
                        <a:effectLst/>
                        <a:latin typeface="+mn-lt"/>
                      </a:endParaRPr>
                    </a:p>
                  </a:txBody>
                  <a:tcPr marL="6347" marR="6347" marT="6347" marB="0" anchor="b"/>
                </a:tc>
                <a:tc gridSpan="3">
                  <a:txBody>
                    <a:bodyPr/>
                    <a:lstStyle/>
                    <a:p>
                      <a:pPr algn="l" fontAlgn="b"/>
                      <a:r>
                        <a:rPr lang="en-US" sz="1600" u="none" strike="noStrike">
                          <a:effectLst/>
                          <a:latin typeface="+mn-lt"/>
                        </a:rPr>
                        <a:t>4.14 - Food &amp; Beverage</a:t>
                      </a:r>
                      <a:endParaRPr lang="en-US" sz="1600" b="0" i="0" u="none" strike="noStrike">
                        <a:effectLst/>
                        <a:latin typeface="+mn-lt"/>
                      </a:endParaRPr>
                    </a:p>
                  </a:txBody>
                  <a:tcPr marL="6347" marR="6347" marT="6347" marB="0" anchor="b"/>
                </a:tc>
                <a:tc hMerge="1">
                  <a:txBody>
                    <a:bodyPr/>
                    <a:lstStyle/>
                    <a:p>
                      <a:endParaRPr lang="en-US"/>
                    </a:p>
                  </a:txBody>
                  <a:tcPr/>
                </a:tc>
                <a:tc hMerge="1">
                  <a:txBody>
                    <a:bodyPr/>
                    <a:lstStyle/>
                    <a:p>
                      <a:pPr algn="l" fontAlgn="b"/>
                      <a:endParaRPr lang="en-US" sz="1600" b="0" i="0" u="none" strike="noStrike">
                        <a:effectLst/>
                        <a:latin typeface="+mn-lt"/>
                      </a:endParaRPr>
                    </a:p>
                  </a:txBody>
                  <a:tcPr marL="8463" marR="8463" marT="8463" marB="0" anchor="b"/>
                </a:tc>
                <a:tc>
                  <a:txBody>
                    <a:bodyPr/>
                    <a:lstStyle/>
                    <a:p>
                      <a:pPr algn="r" fontAlgn="b"/>
                      <a:r>
                        <a:rPr lang="en-US" sz="1800" b="0" i="0" u="none" strike="noStrike" kern="1200" baseline="0" dirty="0">
                          <a:solidFill>
                            <a:schemeClr val="dk1"/>
                          </a:solidFill>
                          <a:latin typeface="+mn-lt"/>
                          <a:ea typeface="+mn-ea"/>
                          <a:cs typeface="+mn-cs"/>
                        </a:rPr>
                        <a:t>$115,000</a:t>
                      </a:r>
                    </a:p>
                  </a:txBody>
                  <a:tcPr marL="6347" marR="6347" marT="6347" marB="0" anchor="b"/>
                </a:tc>
                <a:tc>
                  <a:txBody>
                    <a:bodyPr/>
                    <a:lstStyle/>
                    <a:p>
                      <a:pPr algn="r" fontAlgn="b"/>
                      <a:r>
                        <a:rPr lang="en-US" sz="1800" b="0" i="0" u="none" strike="noStrike" kern="1200" baseline="0" dirty="0">
                          <a:solidFill>
                            <a:schemeClr val="dk1"/>
                          </a:solidFill>
                          <a:latin typeface="+mn-lt"/>
                          <a:ea typeface="+mn-ea"/>
                          <a:cs typeface="+mn-cs"/>
                        </a:rPr>
                        <a:t>$135,000</a:t>
                      </a:r>
                    </a:p>
                  </a:txBody>
                  <a:tcPr marL="6347" marR="6347" marT="6347" marB="0" anchor="b"/>
                </a:tc>
                <a:tc>
                  <a:txBody>
                    <a:bodyPr/>
                    <a:lstStyle/>
                    <a:p>
                      <a:pPr algn="r" fontAlgn="b"/>
                      <a:r>
                        <a:rPr lang="en-US" sz="1800" b="0" i="0" u="none" strike="noStrike" kern="1200" baseline="0" dirty="0">
                          <a:solidFill>
                            <a:schemeClr val="dk1"/>
                          </a:solidFill>
                          <a:latin typeface="+mn-lt"/>
                          <a:ea typeface="+mn-ea"/>
                          <a:cs typeface="+mn-cs"/>
                        </a:rPr>
                        <a:t>$145,643.01</a:t>
                      </a:r>
                    </a:p>
                  </a:txBody>
                  <a:tcPr marL="6347" marR="6347" marT="6347" marB="0" anchor="b"/>
                </a:tc>
                <a:extLst>
                  <a:ext uri="{0D108BD9-81ED-4DB2-BD59-A6C34878D82A}">
                    <a16:rowId xmlns:a16="http://schemas.microsoft.com/office/drawing/2014/main" val="3154785351"/>
                  </a:ext>
                </a:extLst>
              </a:tr>
              <a:tr h="300809">
                <a:tc>
                  <a:txBody>
                    <a:bodyPr/>
                    <a:lstStyle/>
                    <a:p>
                      <a:pPr algn="l" fontAlgn="b"/>
                      <a:endParaRPr lang="en-US" sz="1600" b="0" i="0" u="none" strike="noStrike">
                        <a:effectLst/>
                        <a:latin typeface="+mn-lt"/>
                      </a:endParaRPr>
                    </a:p>
                  </a:txBody>
                  <a:tcPr marL="6347" marR="6347" marT="6347" marB="0" anchor="b"/>
                </a:tc>
                <a:tc gridSpan="3">
                  <a:txBody>
                    <a:bodyPr/>
                    <a:lstStyle/>
                    <a:p>
                      <a:pPr algn="l" fontAlgn="b"/>
                      <a:r>
                        <a:rPr lang="en-US" sz="1600" u="none" strike="noStrike">
                          <a:effectLst/>
                          <a:latin typeface="+mn-lt"/>
                        </a:rPr>
                        <a:t>4.15 - Network Services</a:t>
                      </a:r>
                      <a:endParaRPr lang="en-US" sz="1600" b="0" i="0" u="none" strike="noStrike">
                        <a:effectLst/>
                        <a:latin typeface="+mn-lt"/>
                      </a:endParaRPr>
                    </a:p>
                  </a:txBody>
                  <a:tcPr marL="6347" marR="6347" marT="6347" marB="0" anchor="b"/>
                </a:tc>
                <a:tc hMerge="1">
                  <a:txBody>
                    <a:bodyPr/>
                    <a:lstStyle/>
                    <a:p>
                      <a:endParaRPr lang="en-US"/>
                    </a:p>
                  </a:txBody>
                  <a:tcPr/>
                </a:tc>
                <a:tc hMerge="1">
                  <a:txBody>
                    <a:bodyPr/>
                    <a:lstStyle/>
                    <a:p>
                      <a:pPr algn="l" fontAlgn="b"/>
                      <a:endParaRPr lang="en-US" sz="1600" b="0" i="0" u="none" strike="noStrike">
                        <a:effectLst/>
                        <a:latin typeface="+mn-lt"/>
                      </a:endParaRPr>
                    </a:p>
                  </a:txBody>
                  <a:tcPr marL="8463" marR="8463" marT="8463" marB="0" anchor="b"/>
                </a:tc>
                <a:tc>
                  <a:txBody>
                    <a:bodyPr/>
                    <a:lstStyle/>
                    <a:p>
                      <a:pPr algn="r" fontAlgn="b"/>
                      <a:r>
                        <a:rPr lang="en-US" sz="1800" b="0" i="0" u="none" strike="noStrike" kern="1200" baseline="0" dirty="0">
                          <a:solidFill>
                            <a:schemeClr val="dk1"/>
                          </a:solidFill>
                          <a:latin typeface="+mn-lt"/>
                          <a:ea typeface="+mn-ea"/>
                          <a:cs typeface="+mn-cs"/>
                        </a:rPr>
                        <a:t>$38,400 </a:t>
                      </a:r>
                    </a:p>
                  </a:txBody>
                  <a:tcPr marL="6347" marR="6347" marT="6347" marB="0" anchor="b"/>
                </a:tc>
                <a:tc>
                  <a:txBody>
                    <a:bodyPr/>
                    <a:lstStyle/>
                    <a:p>
                      <a:pPr algn="r" fontAlgn="b"/>
                      <a:r>
                        <a:rPr lang="en-US" sz="1800" b="0" i="0" u="none" strike="noStrike" kern="1200" baseline="0" dirty="0">
                          <a:solidFill>
                            <a:schemeClr val="dk1"/>
                          </a:solidFill>
                          <a:latin typeface="+mn-lt"/>
                          <a:ea typeface="+mn-ea"/>
                          <a:cs typeface="+mn-cs"/>
                        </a:rPr>
                        <a:t>$42,400</a:t>
                      </a:r>
                    </a:p>
                  </a:txBody>
                  <a:tcPr marL="6347" marR="6347" marT="6347" marB="0" anchor="b"/>
                </a:tc>
                <a:tc>
                  <a:txBody>
                    <a:bodyPr/>
                    <a:lstStyle/>
                    <a:p>
                      <a:pPr algn="r" fontAlgn="b"/>
                      <a:r>
                        <a:rPr lang="en-US" sz="1800" b="0" i="0" u="none" strike="noStrike" kern="1200" baseline="0" dirty="0">
                          <a:solidFill>
                            <a:schemeClr val="dk1"/>
                          </a:solidFill>
                          <a:latin typeface="+mn-lt"/>
                          <a:ea typeface="+mn-ea"/>
                          <a:cs typeface="+mn-cs"/>
                        </a:rPr>
                        <a:t>$40,444.57</a:t>
                      </a:r>
                    </a:p>
                  </a:txBody>
                  <a:tcPr marL="6347" marR="6347" marT="6347" marB="0" anchor="b"/>
                </a:tc>
                <a:extLst>
                  <a:ext uri="{0D108BD9-81ED-4DB2-BD59-A6C34878D82A}">
                    <a16:rowId xmlns:a16="http://schemas.microsoft.com/office/drawing/2014/main" val="3508217207"/>
                  </a:ext>
                </a:extLst>
              </a:tr>
              <a:tr h="300809">
                <a:tc>
                  <a:txBody>
                    <a:bodyPr/>
                    <a:lstStyle/>
                    <a:p>
                      <a:pPr algn="l" fontAlgn="b"/>
                      <a:endParaRPr lang="en-US" sz="1600" b="0" i="0" u="none" strike="noStrike">
                        <a:effectLst/>
                        <a:latin typeface="+mn-lt"/>
                      </a:endParaRPr>
                    </a:p>
                  </a:txBody>
                  <a:tcPr marL="6347" marR="6347" marT="6347" marB="0" anchor="b"/>
                </a:tc>
                <a:tc gridSpan="3">
                  <a:txBody>
                    <a:bodyPr/>
                    <a:lstStyle/>
                    <a:p>
                      <a:pPr algn="l" fontAlgn="b"/>
                      <a:r>
                        <a:rPr lang="en-US" sz="1600" u="none" strike="noStrike">
                          <a:effectLst/>
                          <a:latin typeface="+mn-lt"/>
                        </a:rPr>
                        <a:t>4.16 - Social</a:t>
                      </a:r>
                      <a:endParaRPr lang="en-US" sz="1600" b="0" i="0" u="none" strike="noStrike">
                        <a:effectLst/>
                        <a:latin typeface="+mn-lt"/>
                      </a:endParaRPr>
                    </a:p>
                  </a:txBody>
                  <a:tcPr marL="6347" marR="6347" marT="6347" marB="0" anchor="b"/>
                </a:tc>
                <a:tc hMerge="1">
                  <a:txBody>
                    <a:bodyPr/>
                    <a:lstStyle/>
                    <a:p>
                      <a:endParaRPr lang="en-US"/>
                    </a:p>
                  </a:txBody>
                  <a:tcPr/>
                </a:tc>
                <a:tc hMerge="1">
                  <a:txBody>
                    <a:bodyPr/>
                    <a:lstStyle/>
                    <a:p>
                      <a:pPr algn="l" fontAlgn="b"/>
                      <a:endParaRPr lang="en-US" sz="1600" b="0" i="0" u="none" strike="noStrike">
                        <a:effectLst/>
                        <a:latin typeface="+mn-lt"/>
                      </a:endParaRPr>
                    </a:p>
                  </a:txBody>
                  <a:tcPr marL="8463" marR="8463" marT="8463" marB="0" anchor="b"/>
                </a:tc>
                <a:tc>
                  <a:txBody>
                    <a:bodyPr/>
                    <a:lstStyle/>
                    <a:p>
                      <a:pPr algn="r" fontAlgn="b"/>
                      <a:r>
                        <a:rPr lang="en-US" sz="1800" b="0" i="0" u="none" strike="noStrike" kern="1200" baseline="0" dirty="0">
                          <a:solidFill>
                            <a:schemeClr val="dk1"/>
                          </a:solidFill>
                          <a:latin typeface="+mn-lt"/>
                          <a:ea typeface="+mn-ea"/>
                          <a:cs typeface="+mn-cs"/>
                        </a:rPr>
                        <a:t>$20,000</a:t>
                      </a:r>
                    </a:p>
                  </a:txBody>
                  <a:tcPr marL="6347" marR="6347" marT="6347" marB="0" anchor="b"/>
                </a:tc>
                <a:tc>
                  <a:txBody>
                    <a:bodyPr/>
                    <a:lstStyle/>
                    <a:p>
                      <a:pPr algn="r" fontAlgn="b"/>
                      <a:r>
                        <a:rPr lang="en-US" sz="1800" b="0" i="0" u="none" strike="noStrike" kern="1200" baseline="0" dirty="0">
                          <a:solidFill>
                            <a:schemeClr val="dk1"/>
                          </a:solidFill>
                          <a:latin typeface="+mn-lt"/>
                          <a:ea typeface="+mn-ea"/>
                          <a:cs typeface="+mn-cs"/>
                        </a:rPr>
                        <a:t>$23,500</a:t>
                      </a:r>
                    </a:p>
                  </a:txBody>
                  <a:tcPr marL="6347" marR="6347" marT="6347" marB="0" anchor="b"/>
                </a:tc>
                <a:tc>
                  <a:txBody>
                    <a:bodyPr/>
                    <a:lstStyle/>
                    <a:p>
                      <a:pPr algn="r" fontAlgn="b"/>
                      <a:r>
                        <a:rPr lang="en-US" sz="1800" b="0" i="0" u="none" strike="noStrike" kern="1200" baseline="0" dirty="0">
                          <a:solidFill>
                            <a:schemeClr val="dk1"/>
                          </a:solidFill>
                          <a:latin typeface="+mn-lt"/>
                          <a:ea typeface="+mn-ea"/>
                          <a:cs typeface="+mn-cs"/>
                        </a:rPr>
                        <a:t>$24,201.67</a:t>
                      </a:r>
                    </a:p>
                  </a:txBody>
                  <a:tcPr marL="6347" marR="6347" marT="6347" marB="0" anchor="b"/>
                </a:tc>
                <a:extLst>
                  <a:ext uri="{0D108BD9-81ED-4DB2-BD59-A6C34878D82A}">
                    <a16:rowId xmlns:a16="http://schemas.microsoft.com/office/drawing/2014/main" val="3077313436"/>
                  </a:ext>
                </a:extLst>
              </a:tr>
              <a:tr h="300809">
                <a:tc>
                  <a:txBody>
                    <a:bodyPr/>
                    <a:lstStyle/>
                    <a:p>
                      <a:pPr algn="l" fontAlgn="b"/>
                      <a:endParaRPr lang="en-US" sz="1600" b="0" i="0" u="none" strike="noStrike">
                        <a:effectLst/>
                        <a:latin typeface="+mn-lt"/>
                      </a:endParaRPr>
                    </a:p>
                  </a:txBody>
                  <a:tcPr marL="6347" marR="6347" marT="6347" marB="0" anchor="b"/>
                </a:tc>
                <a:tc gridSpan="3">
                  <a:txBody>
                    <a:bodyPr/>
                    <a:lstStyle/>
                    <a:p>
                      <a:pPr algn="l" fontAlgn="b"/>
                      <a:r>
                        <a:rPr lang="en-US" sz="1600" u="none" strike="noStrike">
                          <a:effectLst/>
                          <a:latin typeface="+mn-lt"/>
                        </a:rPr>
                        <a:t>4.17 - Shipping</a:t>
                      </a:r>
                      <a:endParaRPr lang="en-US" sz="1600" b="0" i="0" u="none" strike="noStrike">
                        <a:effectLst/>
                        <a:latin typeface="+mn-lt"/>
                      </a:endParaRPr>
                    </a:p>
                  </a:txBody>
                  <a:tcPr marL="6347" marR="6347" marT="6347" marB="0" anchor="b"/>
                </a:tc>
                <a:tc hMerge="1">
                  <a:txBody>
                    <a:bodyPr/>
                    <a:lstStyle/>
                    <a:p>
                      <a:endParaRPr lang="en-US"/>
                    </a:p>
                  </a:txBody>
                  <a:tcPr/>
                </a:tc>
                <a:tc hMerge="1">
                  <a:txBody>
                    <a:bodyPr/>
                    <a:lstStyle/>
                    <a:p>
                      <a:pPr algn="l" fontAlgn="b"/>
                      <a:endParaRPr lang="en-US" sz="1600" b="0" i="0" u="none" strike="noStrike">
                        <a:effectLst/>
                        <a:latin typeface="+mn-lt"/>
                      </a:endParaRPr>
                    </a:p>
                  </a:txBody>
                  <a:tcPr marL="8463" marR="8463" marT="8463" marB="0" anchor="b"/>
                </a:tc>
                <a:tc>
                  <a:txBody>
                    <a:bodyPr/>
                    <a:lstStyle/>
                    <a:p>
                      <a:pPr algn="r" fontAlgn="b"/>
                      <a:r>
                        <a:rPr lang="en-US" sz="1800" b="0" i="0" u="none" strike="noStrike" kern="1200" baseline="0" dirty="0">
                          <a:solidFill>
                            <a:schemeClr val="dk1"/>
                          </a:solidFill>
                          <a:latin typeface="+mn-lt"/>
                          <a:ea typeface="+mn-ea"/>
                          <a:cs typeface="+mn-cs"/>
                        </a:rPr>
                        <a:t>$2,000</a:t>
                      </a:r>
                    </a:p>
                  </a:txBody>
                  <a:tcPr marL="6347" marR="6347" marT="6347" marB="0" anchor="b"/>
                </a:tc>
                <a:tc>
                  <a:txBody>
                    <a:bodyPr/>
                    <a:lstStyle/>
                    <a:p>
                      <a:pPr algn="r" fontAlgn="b"/>
                      <a:r>
                        <a:rPr lang="en-US" sz="1800" b="0" i="0" u="none" strike="noStrike" kern="1200" baseline="0" dirty="0">
                          <a:solidFill>
                            <a:schemeClr val="dk1"/>
                          </a:solidFill>
                          <a:latin typeface="+mn-lt"/>
                          <a:ea typeface="+mn-ea"/>
                          <a:cs typeface="+mn-cs"/>
                        </a:rPr>
                        <a:t>$2000</a:t>
                      </a:r>
                    </a:p>
                  </a:txBody>
                  <a:tcPr marL="6347" marR="6347" marT="6347" marB="0" anchor="b"/>
                </a:tc>
                <a:tc>
                  <a:txBody>
                    <a:bodyPr/>
                    <a:lstStyle/>
                    <a:p>
                      <a:pPr algn="r" fontAlgn="b"/>
                      <a:r>
                        <a:rPr lang="en-US" sz="1800" b="0" i="0" u="none" strike="noStrike" kern="1200" baseline="0" dirty="0">
                          <a:solidFill>
                            <a:schemeClr val="dk1"/>
                          </a:solidFill>
                          <a:latin typeface="+mn-lt"/>
                          <a:ea typeface="+mn-ea"/>
                          <a:cs typeface="+mn-cs"/>
                        </a:rPr>
                        <a:t>$1,867.30</a:t>
                      </a:r>
                    </a:p>
                  </a:txBody>
                  <a:tcPr marL="6347" marR="6347" marT="6347" marB="0" anchor="b"/>
                </a:tc>
                <a:extLst>
                  <a:ext uri="{0D108BD9-81ED-4DB2-BD59-A6C34878D82A}">
                    <a16:rowId xmlns:a16="http://schemas.microsoft.com/office/drawing/2014/main" val="3882019535"/>
                  </a:ext>
                </a:extLst>
              </a:tr>
              <a:tr h="300809">
                <a:tc>
                  <a:txBody>
                    <a:bodyPr/>
                    <a:lstStyle/>
                    <a:p>
                      <a:pPr algn="l" fontAlgn="b"/>
                      <a:endParaRPr lang="en-US" sz="1600" b="0" i="0" u="none" strike="noStrike">
                        <a:effectLst/>
                        <a:latin typeface="+mn-lt"/>
                      </a:endParaRPr>
                    </a:p>
                  </a:txBody>
                  <a:tcPr marL="6347" marR="6347" marT="6347" marB="0" anchor="b"/>
                </a:tc>
                <a:tc gridSpan="3">
                  <a:txBody>
                    <a:bodyPr/>
                    <a:lstStyle/>
                    <a:p>
                      <a:pPr algn="l" fontAlgn="b"/>
                      <a:r>
                        <a:rPr lang="en-US" sz="1600" u="none" strike="noStrike">
                          <a:effectLst/>
                          <a:latin typeface="+mn-lt"/>
                        </a:rPr>
                        <a:t>4.18 - Misc Expense</a:t>
                      </a:r>
                      <a:endParaRPr lang="en-US" sz="1600" b="0" i="0" u="none" strike="noStrike">
                        <a:effectLst/>
                        <a:latin typeface="+mn-lt"/>
                      </a:endParaRPr>
                    </a:p>
                  </a:txBody>
                  <a:tcPr marL="6347" marR="6347" marT="6347" marB="0" anchor="b"/>
                </a:tc>
                <a:tc hMerge="1">
                  <a:txBody>
                    <a:bodyPr/>
                    <a:lstStyle/>
                    <a:p>
                      <a:endParaRPr lang="en-US"/>
                    </a:p>
                  </a:txBody>
                  <a:tcPr/>
                </a:tc>
                <a:tc hMerge="1">
                  <a:txBody>
                    <a:bodyPr/>
                    <a:lstStyle/>
                    <a:p>
                      <a:pPr algn="l" fontAlgn="b"/>
                      <a:endParaRPr lang="en-US" sz="1600" b="0" i="0" u="none" strike="noStrike">
                        <a:effectLst/>
                        <a:latin typeface="+mn-lt"/>
                      </a:endParaRPr>
                    </a:p>
                  </a:txBody>
                  <a:tcPr marL="8463" marR="8463" marT="8463" marB="0" anchor="b"/>
                </a:tc>
                <a:tc>
                  <a:txBody>
                    <a:bodyPr/>
                    <a:lstStyle/>
                    <a:p>
                      <a:pPr algn="r" fontAlgn="b"/>
                      <a:r>
                        <a:rPr lang="en-US" sz="1800" b="0" i="0" u="none" strike="noStrike" kern="1200" baseline="0" dirty="0">
                          <a:solidFill>
                            <a:schemeClr val="dk1"/>
                          </a:solidFill>
                          <a:latin typeface="+mn-lt"/>
                          <a:ea typeface="+mn-ea"/>
                          <a:cs typeface="+mn-cs"/>
                        </a:rPr>
                        <a:t>$6,975</a:t>
                      </a:r>
                    </a:p>
                  </a:txBody>
                  <a:tcPr marL="6347" marR="6347" marT="6347" marB="0" anchor="b"/>
                </a:tc>
                <a:tc>
                  <a:txBody>
                    <a:bodyPr/>
                    <a:lstStyle/>
                    <a:p>
                      <a:pPr algn="r" fontAlgn="b"/>
                      <a:r>
                        <a:rPr lang="en-US" sz="1800" b="0" i="0" u="none" strike="noStrike" kern="1200" baseline="0" dirty="0">
                          <a:solidFill>
                            <a:schemeClr val="dk1"/>
                          </a:solidFill>
                          <a:latin typeface="+mn-lt"/>
                          <a:ea typeface="+mn-ea"/>
                          <a:cs typeface="+mn-cs"/>
                        </a:rPr>
                        <a:t>$7400</a:t>
                      </a:r>
                    </a:p>
                  </a:txBody>
                  <a:tcPr marL="6347" marR="6347" marT="6347" marB="0" anchor="b"/>
                </a:tc>
                <a:tc>
                  <a:txBody>
                    <a:bodyPr/>
                    <a:lstStyle/>
                    <a:p>
                      <a:pPr algn="r" fontAlgn="b"/>
                      <a:r>
                        <a:rPr lang="en-US" sz="1800" b="0" i="0" u="none" strike="noStrike" kern="1200" baseline="0" dirty="0">
                          <a:solidFill>
                            <a:schemeClr val="dk1"/>
                          </a:solidFill>
                          <a:latin typeface="+mn-lt"/>
                          <a:ea typeface="+mn-ea"/>
                          <a:cs typeface="+mn-cs"/>
                        </a:rPr>
                        <a:t>$5,562.28</a:t>
                      </a:r>
                    </a:p>
                  </a:txBody>
                  <a:tcPr marL="6347" marR="6347" marT="6347" marB="0" anchor="b"/>
                </a:tc>
                <a:extLst>
                  <a:ext uri="{0D108BD9-81ED-4DB2-BD59-A6C34878D82A}">
                    <a16:rowId xmlns:a16="http://schemas.microsoft.com/office/drawing/2014/main" val="836956813"/>
                  </a:ext>
                </a:extLst>
              </a:tr>
              <a:tr h="300809">
                <a:tc>
                  <a:txBody>
                    <a:bodyPr/>
                    <a:lstStyle/>
                    <a:p>
                      <a:pPr algn="l" fontAlgn="b"/>
                      <a:endParaRPr lang="en-US" sz="1600" b="0" i="0" u="none" strike="noStrike">
                        <a:effectLst/>
                        <a:latin typeface="+mn-lt"/>
                      </a:endParaRPr>
                    </a:p>
                  </a:txBody>
                  <a:tcPr marL="6347" marR="6347" marT="6347" marB="0" anchor="b"/>
                </a:tc>
                <a:tc gridSpan="3">
                  <a:txBody>
                    <a:bodyPr/>
                    <a:lstStyle/>
                    <a:p>
                      <a:pPr algn="l" fontAlgn="b"/>
                      <a:r>
                        <a:rPr lang="en-US" sz="1600" u="none" strike="noStrike">
                          <a:effectLst/>
                          <a:latin typeface="+mn-lt"/>
                        </a:rPr>
                        <a:t>Total - Expense</a:t>
                      </a:r>
                      <a:endParaRPr lang="en-US" sz="1600" b="0" i="0" u="none" strike="noStrike">
                        <a:effectLst/>
                        <a:latin typeface="+mn-lt"/>
                      </a:endParaRPr>
                    </a:p>
                  </a:txBody>
                  <a:tcPr marL="6347" marR="6347" marT="6347" marB="0" anchor="b"/>
                </a:tc>
                <a:tc hMerge="1">
                  <a:txBody>
                    <a:bodyPr/>
                    <a:lstStyle/>
                    <a:p>
                      <a:endParaRPr lang="en-US"/>
                    </a:p>
                  </a:txBody>
                  <a:tcPr/>
                </a:tc>
                <a:tc hMerge="1">
                  <a:txBody>
                    <a:bodyPr/>
                    <a:lstStyle/>
                    <a:p>
                      <a:pPr algn="l" fontAlgn="b"/>
                      <a:endParaRPr lang="en-US" sz="1600" b="0" i="0" u="none" strike="noStrike">
                        <a:effectLst/>
                        <a:latin typeface="+mn-lt"/>
                      </a:endParaRPr>
                    </a:p>
                  </a:txBody>
                  <a:tcPr marL="8463" marR="8463" marT="8463" marB="0" anchor="b"/>
                </a:tc>
                <a:tc>
                  <a:txBody>
                    <a:bodyPr/>
                    <a:lstStyle/>
                    <a:p>
                      <a:pPr algn="r" fontAlgn="b"/>
                      <a:r>
                        <a:rPr lang="en-US" sz="1800" b="0" i="0" u="none" strike="noStrike" kern="1200" baseline="0" dirty="0">
                          <a:solidFill>
                            <a:srgbClr val="C00000"/>
                          </a:solidFill>
                          <a:latin typeface="+mn-lt"/>
                          <a:ea typeface="+mn-ea"/>
                          <a:cs typeface="+mn-cs"/>
                        </a:rPr>
                        <a:t>$253,558</a:t>
                      </a:r>
                    </a:p>
                  </a:txBody>
                  <a:tcPr marL="6347" marR="6347" marT="6347" marB="0" anchor="b"/>
                </a:tc>
                <a:tc>
                  <a:txBody>
                    <a:bodyPr/>
                    <a:lstStyle/>
                    <a:p>
                      <a:pPr algn="r" fontAlgn="b"/>
                      <a:r>
                        <a:rPr lang="en-US" sz="1800" b="0" i="0" u="none" strike="noStrike" kern="1200" baseline="0" dirty="0">
                          <a:solidFill>
                            <a:srgbClr val="C00000"/>
                          </a:solidFill>
                          <a:latin typeface="+mn-lt"/>
                          <a:ea typeface="+mn-ea"/>
                          <a:cs typeface="+mn-cs"/>
                        </a:rPr>
                        <a:t>283,259</a:t>
                      </a:r>
                    </a:p>
                  </a:txBody>
                  <a:tcPr marL="6347" marR="6347" marT="6347" marB="0" anchor="b"/>
                </a:tc>
                <a:tc>
                  <a:txBody>
                    <a:bodyPr/>
                    <a:lstStyle/>
                    <a:p>
                      <a:pPr algn="r" fontAlgn="b"/>
                      <a:r>
                        <a:rPr lang="en-US" sz="1600" b="0" i="0" u="none" strike="noStrike" dirty="0">
                          <a:solidFill>
                            <a:srgbClr val="FF0000"/>
                          </a:solidFill>
                          <a:effectLst/>
                          <a:latin typeface="+mn-lt"/>
                        </a:rPr>
                        <a:t>$312,554.77</a:t>
                      </a:r>
                    </a:p>
                  </a:txBody>
                  <a:tcPr marL="6347" marR="6347" marT="6347" marB="0" anchor="b"/>
                </a:tc>
                <a:extLst>
                  <a:ext uri="{0D108BD9-81ED-4DB2-BD59-A6C34878D82A}">
                    <a16:rowId xmlns:a16="http://schemas.microsoft.com/office/drawing/2014/main" val="1917423023"/>
                  </a:ext>
                </a:extLst>
              </a:tr>
              <a:tr h="294403">
                <a:tc>
                  <a:txBody>
                    <a:bodyPr/>
                    <a:lstStyle/>
                    <a:p>
                      <a:pPr algn="l" fontAlgn="b"/>
                      <a:endParaRPr lang="en-US" sz="1600" b="0" i="0" u="none" strike="noStrike">
                        <a:effectLst/>
                        <a:latin typeface="+mn-lt"/>
                      </a:endParaRPr>
                    </a:p>
                  </a:txBody>
                  <a:tcPr marL="6347" marR="6347" marT="6347" marB="0" anchor="b"/>
                </a:tc>
                <a:tc gridSpan="3">
                  <a:txBody>
                    <a:bodyPr/>
                    <a:lstStyle/>
                    <a:p>
                      <a:pPr algn="l" fontAlgn="b"/>
                      <a:r>
                        <a:rPr lang="en-US" sz="1600" u="none" strike="noStrike">
                          <a:effectLst/>
                          <a:latin typeface="+mn-lt"/>
                        </a:rPr>
                        <a:t>Net Ordinary Income</a:t>
                      </a:r>
                      <a:endParaRPr lang="en-US" sz="1600" b="0" i="0" u="none" strike="noStrike" dirty="0">
                        <a:effectLst/>
                        <a:latin typeface="+mn-lt"/>
                      </a:endParaRPr>
                    </a:p>
                  </a:txBody>
                  <a:tcPr marL="6347" marR="6347" marT="6347" marB="0" anchor="b"/>
                </a:tc>
                <a:tc hMerge="1">
                  <a:txBody>
                    <a:bodyPr/>
                    <a:lstStyle/>
                    <a:p>
                      <a:endParaRPr lang="en-US"/>
                    </a:p>
                  </a:txBody>
                  <a:tcPr/>
                </a:tc>
                <a:tc hMerge="1">
                  <a:txBody>
                    <a:bodyPr/>
                    <a:lstStyle/>
                    <a:p>
                      <a:pPr algn="l" fontAlgn="b"/>
                      <a:endParaRPr lang="en-US" sz="1600" b="0" i="0" u="none" strike="noStrike">
                        <a:effectLst/>
                        <a:latin typeface="+mn-lt"/>
                      </a:endParaRPr>
                    </a:p>
                  </a:txBody>
                  <a:tcPr marL="8463" marR="8463" marT="8463" marB="0" anchor="b"/>
                </a:tc>
                <a:tc>
                  <a:txBody>
                    <a:bodyPr/>
                    <a:lstStyle/>
                    <a:p>
                      <a:pPr algn="r" fontAlgn="b"/>
                      <a:r>
                        <a:rPr lang="en-US" sz="1600" b="0" i="0" u="none" strike="noStrike" dirty="0">
                          <a:solidFill>
                            <a:srgbClr val="FF0000"/>
                          </a:solidFill>
                          <a:effectLst/>
                          <a:latin typeface="+mn-lt"/>
                        </a:rPr>
                        <a:t> $(7,658)</a:t>
                      </a:r>
                    </a:p>
                  </a:txBody>
                  <a:tcPr marL="6347" marR="6347" marT="6347" marB="0" anchor="b"/>
                </a:tc>
                <a:tc>
                  <a:txBody>
                    <a:bodyPr/>
                    <a:lstStyle/>
                    <a:p>
                      <a:pPr algn="r" fontAlgn="b"/>
                      <a:r>
                        <a:rPr lang="en-US" sz="1800" b="0" i="0" u="none" strike="noStrike" kern="1200" baseline="0" dirty="0">
                          <a:solidFill>
                            <a:schemeClr val="accent1">
                              <a:lumMod val="50000"/>
                            </a:schemeClr>
                          </a:solidFill>
                          <a:latin typeface="+mn-lt"/>
                          <a:ea typeface="+mn-ea"/>
                          <a:cs typeface="+mn-cs"/>
                        </a:rPr>
                        <a:t>$2,041</a:t>
                      </a:r>
                    </a:p>
                  </a:txBody>
                  <a:tcPr marL="6347" marR="6347" marT="6347" marB="0" anchor="b"/>
                </a:tc>
                <a:tc>
                  <a:txBody>
                    <a:bodyPr/>
                    <a:lstStyle/>
                    <a:p>
                      <a:pPr algn="r" fontAlgn="b"/>
                      <a:r>
                        <a:rPr lang="en-US" sz="1600" b="0" i="0" u="none" strike="noStrike" dirty="0">
                          <a:solidFill>
                            <a:srgbClr val="C00000"/>
                          </a:solidFill>
                          <a:effectLst/>
                          <a:latin typeface="+mn-lt"/>
                        </a:rPr>
                        <a:t>$(3,631.37)</a:t>
                      </a:r>
                    </a:p>
                  </a:txBody>
                  <a:tcPr marL="6347" marR="6347" marT="6347" marB="0" anchor="b"/>
                </a:tc>
                <a:extLst>
                  <a:ext uri="{0D108BD9-81ED-4DB2-BD59-A6C34878D82A}">
                    <a16:rowId xmlns:a16="http://schemas.microsoft.com/office/drawing/2014/main" val="2217658776"/>
                  </a:ext>
                </a:extLst>
              </a:tr>
              <a:tr h="262432">
                <a:tc>
                  <a:txBody>
                    <a:bodyPr/>
                    <a:lstStyle/>
                    <a:p>
                      <a:pPr algn="l" fontAlgn="b"/>
                      <a:endParaRPr lang="en-US" sz="1600" b="0" i="0" u="none" strike="noStrike">
                        <a:effectLst/>
                        <a:latin typeface="+mn-lt"/>
                      </a:endParaRPr>
                    </a:p>
                  </a:txBody>
                  <a:tcPr marL="6347" marR="6347" marT="6347" marB="0" anchor="b"/>
                </a:tc>
                <a:tc gridSpan="3">
                  <a:txBody>
                    <a:bodyPr/>
                    <a:lstStyle/>
                    <a:p>
                      <a:pPr algn="l" fontAlgn="b"/>
                      <a:r>
                        <a:rPr lang="en-US" sz="1600" u="none" strike="noStrike">
                          <a:effectLst/>
                          <a:latin typeface="+mn-lt"/>
                        </a:rPr>
                        <a:t>Total Attendees</a:t>
                      </a:r>
                      <a:endParaRPr lang="en-US" sz="1600" b="0" i="0" u="none" strike="noStrike">
                        <a:effectLst/>
                        <a:latin typeface="+mn-lt"/>
                      </a:endParaRPr>
                    </a:p>
                  </a:txBody>
                  <a:tcPr marL="6347" marR="6347" marT="6347" marB="0" anchor="b"/>
                </a:tc>
                <a:tc hMerge="1">
                  <a:txBody>
                    <a:bodyPr/>
                    <a:lstStyle/>
                    <a:p>
                      <a:endParaRPr lang="en-US"/>
                    </a:p>
                  </a:txBody>
                  <a:tcPr/>
                </a:tc>
                <a:tc hMerge="1">
                  <a:txBody>
                    <a:bodyPr/>
                    <a:lstStyle/>
                    <a:p>
                      <a:pPr algn="l" fontAlgn="b"/>
                      <a:endParaRPr lang="en-US" sz="1600" b="0" i="0" u="none" strike="noStrike">
                        <a:effectLst/>
                        <a:latin typeface="+mn-lt"/>
                      </a:endParaRPr>
                    </a:p>
                  </a:txBody>
                  <a:tcPr marL="8463" marR="8463" marT="8463" marB="0" anchor="b"/>
                </a:tc>
                <a:tc>
                  <a:txBody>
                    <a:bodyPr/>
                    <a:lstStyle/>
                    <a:p>
                      <a:pPr algn="ctr" fontAlgn="b"/>
                      <a:r>
                        <a:rPr lang="en-US" sz="1600" u="none" strike="noStrike" dirty="0">
                          <a:effectLst/>
                          <a:latin typeface="+mn-lt"/>
                        </a:rPr>
                        <a:t>300</a:t>
                      </a:r>
                      <a:endParaRPr lang="en-US" sz="1600" b="0" i="0" u="none" strike="noStrike" dirty="0">
                        <a:effectLst/>
                        <a:latin typeface="+mn-lt"/>
                      </a:endParaRPr>
                    </a:p>
                  </a:txBody>
                  <a:tcPr marL="6347" marR="6347" marT="6347" marB="0" anchor="b"/>
                </a:tc>
                <a:tc>
                  <a:txBody>
                    <a:bodyPr/>
                    <a:lstStyle/>
                    <a:p>
                      <a:pPr algn="ctr" fontAlgn="b"/>
                      <a:r>
                        <a:rPr lang="en-US" sz="1600" b="0" i="0" u="none" strike="noStrike" dirty="0">
                          <a:effectLst/>
                          <a:latin typeface="+mn-lt"/>
                        </a:rPr>
                        <a:t>331</a:t>
                      </a:r>
                    </a:p>
                  </a:txBody>
                  <a:tcPr marL="6347" marR="6347" marT="6347" marB="0" anchor="b"/>
                </a:tc>
                <a:tc>
                  <a:txBody>
                    <a:bodyPr/>
                    <a:lstStyle/>
                    <a:p>
                      <a:pPr algn="ctr" fontAlgn="b"/>
                      <a:r>
                        <a:rPr lang="en-US" sz="1600" b="0" i="0" u="none" strike="noStrike" dirty="0">
                          <a:effectLst/>
                          <a:latin typeface="+mn-lt"/>
                        </a:rPr>
                        <a:t>335</a:t>
                      </a:r>
                    </a:p>
                  </a:txBody>
                  <a:tcPr marL="6347" marR="6347" marT="6347" marB="0" anchor="b"/>
                </a:tc>
                <a:extLst>
                  <a:ext uri="{0D108BD9-81ED-4DB2-BD59-A6C34878D82A}">
                    <a16:rowId xmlns:a16="http://schemas.microsoft.com/office/drawing/2014/main" val="1249470786"/>
                  </a:ext>
                </a:extLst>
              </a:tr>
              <a:tr h="262432">
                <a:tc>
                  <a:txBody>
                    <a:bodyPr/>
                    <a:lstStyle/>
                    <a:p>
                      <a:pPr algn="l" fontAlgn="b"/>
                      <a:endParaRPr lang="en-US" sz="1600" b="0" i="0" u="none" strike="noStrike">
                        <a:effectLst/>
                        <a:latin typeface="+mn-lt"/>
                      </a:endParaRPr>
                    </a:p>
                  </a:txBody>
                  <a:tcPr marL="6347" marR="6347" marT="6347" marB="0" anchor="b"/>
                </a:tc>
                <a:tc gridSpan="3">
                  <a:txBody>
                    <a:bodyPr/>
                    <a:lstStyle/>
                    <a:p>
                      <a:pPr algn="l" fontAlgn="b"/>
                      <a:r>
                        <a:rPr lang="en-US" sz="1600" u="none" strike="noStrike" dirty="0">
                          <a:effectLst/>
                          <a:latin typeface="+mn-lt"/>
                        </a:rPr>
                        <a:t>Cost per attendee</a:t>
                      </a:r>
                      <a:endParaRPr lang="en-US" sz="1600" b="0" i="0" u="none" strike="noStrike" dirty="0">
                        <a:effectLst/>
                        <a:latin typeface="+mn-lt"/>
                      </a:endParaRPr>
                    </a:p>
                  </a:txBody>
                  <a:tcPr marL="6347" marR="6347" marT="6347" marB="0" anchor="b"/>
                </a:tc>
                <a:tc hMerge="1">
                  <a:txBody>
                    <a:bodyPr/>
                    <a:lstStyle/>
                    <a:p>
                      <a:endParaRPr lang="en-US"/>
                    </a:p>
                  </a:txBody>
                  <a:tcPr/>
                </a:tc>
                <a:tc hMerge="1">
                  <a:txBody>
                    <a:bodyPr/>
                    <a:lstStyle/>
                    <a:p>
                      <a:pPr algn="l" fontAlgn="b"/>
                      <a:endParaRPr lang="en-US" sz="1600" b="0" i="0" u="none" strike="noStrike">
                        <a:effectLst/>
                        <a:latin typeface="+mn-lt"/>
                      </a:endParaRPr>
                    </a:p>
                  </a:txBody>
                  <a:tcPr marL="8463" marR="8463" marT="8463" marB="0" anchor="b"/>
                </a:tc>
                <a:tc>
                  <a:txBody>
                    <a:bodyPr/>
                    <a:lstStyle/>
                    <a:p>
                      <a:pPr algn="r" fontAlgn="b"/>
                      <a:r>
                        <a:rPr lang="en-US" sz="1600" b="0" i="0" u="none" strike="noStrike" dirty="0">
                          <a:solidFill>
                            <a:srgbClr val="FF0000"/>
                          </a:solidFill>
                          <a:effectLst/>
                          <a:latin typeface="+mn-lt"/>
                        </a:rPr>
                        <a:t>$845.19 </a:t>
                      </a:r>
                    </a:p>
                  </a:txBody>
                  <a:tcPr marL="6347" marR="6347" marT="6347" marB="0" anchor="b"/>
                </a:tc>
                <a:tc>
                  <a:txBody>
                    <a:bodyPr/>
                    <a:lstStyle/>
                    <a:p>
                      <a:pPr algn="r" fontAlgn="b"/>
                      <a:r>
                        <a:rPr lang="en-US" sz="1600" b="0" i="0" u="none" strike="noStrike" dirty="0">
                          <a:solidFill>
                            <a:srgbClr val="FF0000"/>
                          </a:solidFill>
                          <a:effectLst/>
                          <a:latin typeface="+mn-lt"/>
                        </a:rPr>
                        <a:t>$855.77</a:t>
                      </a:r>
                    </a:p>
                  </a:txBody>
                  <a:tcPr marL="6347" marR="6347" marT="6347" marB="0" anchor="b"/>
                </a:tc>
                <a:tc>
                  <a:txBody>
                    <a:bodyPr/>
                    <a:lstStyle/>
                    <a:p>
                      <a:pPr algn="r" fontAlgn="b"/>
                      <a:r>
                        <a:rPr lang="en-US" sz="1600" b="0" i="0" u="none" strike="noStrike" dirty="0">
                          <a:solidFill>
                            <a:srgbClr val="C00000"/>
                          </a:solidFill>
                          <a:effectLst/>
                          <a:latin typeface="+mn-lt"/>
                        </a:rPr>
                        <a:t>$933.00</a:t>
                      </a:r>
                    </a:p>
                  </a:txBody>
                  <a:tcPr marL="6347" marR="6347" marT="6347" marB="0" anchor="b"/>
                </a:tc>
                <a:extLst>
                  <a:ext uri="{0D108BD9-81ED-4DB2-BD59-A6C34878D82A}">
                    <a16:rowId xmlns:a16="http://schemas.microsoft.com/office/drawing/2014/main" val="3259608572"/>
                  </a:ext>
                </a:extLst>
              </a:tr>
            </a:tbl>
          </a:graphicData>
        </a:graphic>
      </p:graphicFrame>
      <p:sp>
        <p:nvSpPr>
          <p:cNvPr id="6" name="Slide Number Placeholder 5"/>
          <p:cNvSpPr>
            <a:spLocks noGrp="1"/>
          </p:cNvSpPr>
          <p:nvPr>
            <p:ph type="sldNum" idx="12"/>
          </p:nvPr>
        </p:nvSpPr>
        <p:spPr/>
        <p:txBody>
          <a:bodyPr/>
          <a:lstStyle/>
          <a:p>
            <a:r>
              <a:rPr lang="en-GB"/>
              <a:t>Slide </a:t>
            </a:r>
            <a:fld id="{E6969283-78ED-4F71-B854-48055E18A2DC}" type="slidenum">
              <a:rPr lang="en-GB" smtClean="0"/>
              <a:pPr/>
              <a:t>6</a:t>
            </a:fld>
            <a:endParaRPr lang="en-GB"/>
          </a:p>
        </p:txBody>
      </p:sp>
      <p:sp>
        <p:nvSpPr>
          <p:cNvPr id="4" name="Date Placeholder 3"/>
          <p:cNvSpPr>
            <a:spLocks noGrp="1"/>
          </p:cNvSpPr>
          <p:nvPr>
            <p:ph type="dt" idx="4294967295"/>
          </p:nvPr>
        </p:nvSpPr>
        <p:spPr bwMode="auto">
          <a:xfrm>
            <a:off x="685800" y="333375"/>
            <a:ext cx="250031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fontAlgn="base">
              <a:spcBef>
                <a:spcPct val="0"/>
              </a:spcBef>
              <a:spcAft>
                <a:spcPct val="0"/>
              </a:spcAft>
              <a:defRPr sz="2400" kern="1200">
                <a:solidFill>
                  <a:schemeClr val="bg1"/>
                </a:solidFill>
                <a:latin typeface="Times New Roman" pitchFamily="18" charset="0"/>
                <a:ea typeface="MS Gothic"/>
                <a:cs typeface="MS Gothic"/>
              </a:defRPr>
            </a:lvl2pPr>
            <a:lvl3pPr marL="11430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3pPr>
            <a:lvl4pPr marL="16002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4pPr>
            <a:lvl5pPr marL="20574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5pPr>
            <a:lvl6pPr marL="2286000" algn="l" defTabSz="914400" rtl="0" eaLnBrk="1" latinLnBrk="0" hangingPunct="1">
              <a:defRPr sz="2400" kern="1200">
                <a:solidFill>
                  <a:schemeClr val="bg1"/>
                </a:solidFill>
                <a:latin typeface="Times New Roman" pitchFamily="18" charset="0"/>
                <a:ea typeface="MS Gothic"/>
                <a:cs typeface="MS Gothic"/>
              </a:defRPr>
            </a:lvl6pPr>
            <a:lvl7pPr marL="2743200" algn="l" defTabSz="914400" rtl="0" eaLnBrk="1" latinLnBrk="0" hangingPunct="1">
              <a:defRPr sz="2400" kern="1200">
                <a:solidFill>
                  <a:schemeClr val="bg1"/>
                </a:solidFill>
                <a:latin typeface="Times New Roman" pitchFamily="18" charset="0"/>
                <a:ea typeface="MS Gothic"/>
                <a:cs typeface="MS Gothic"/>
              </a:defRPr>
            </a:lvl7pPr>
            <a:lvl8pPr marL="3200400" algn="l" defTabSz="914400" rtl="0" eaLnBrk="1" latinLnBrk="0" hangingPunct="1">
              <a:defRPr sz="2400" kern="1200">
                <a:solidFill>
                  <a:schemeClr val="bg1"/>
                </a:solidFill>
                <a:latin typeface="Times New Roman" pitchFamily="18" charset="0"/>
                <a:ea typeface="MS Gothic"/>
                <a:cs typeface="MS Gothic"/>
              </a:defRPr>
            </a:lvl8pPr>
            <a:lvl9pPr marL="3657600" algn="l" defTabSz="914400" rtl="0" eaLnBrk="1" latinLnBrk="0" hangingPunct="1">
              <a:defRPr sz="2400" kern="1200">
                <a:solidFill>
                  <a:schemeClr val="bg1"/>
                </a:solidFill>
                <a:latin typeface="Times New Roman" pitchFamily="18" charset="0"/>
                <a:ea typeface="MS Gothic"/>
                <a:cs typeface="MS Gothic"/>
              </a:defRPr>
            </a:lvl9pPr>
          </a:lstStyle>
          <a:p>
            <a:r>
              <a:rPr lang="en-US">
                <a:latin typeface="Times New Roman" pitchFamily="18" charset="0"/>
                <a:ea typeface="Arial Unicode MS" pitchFamily="34" charset="-128"/>
                <a:cs typeface="Arial Unicode MS" pitchFamily="34" charset="-128"/>
              </a:rPr>
              <a:t>May 2020</a:t>
            </a:r>
            <a:endParaRPr lang="en-GB" dirty="0"/>
          </a:p>
        </p:txBody>
      </p:sp>
      <p:sp>
        <p:nvSpPr>
          <p:cNvPr id="5" name="Footer Placeholder 4"/>
          <p:cNvSpPr>
            <a:spLocks noGrp="1"/>
          </p:cNvSpPr>
          <p:nvPr>
            <p:ph type="ftr" idx="4294967295"/>
          </p:nvPr>
        </p:nvSpPr>
        <p:spPr bwMode="auto">
          <a:xfrm>
            <a:off x="5068888" y="6551613"/>
            <a:ext cx="4075112" cy="18415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8" charset="0"/>
              <a:buNone/>
              <a:defRPr sz="1200" kern="1200">
                <a:solidFill>
                  <a:srgbClr val="000000"/>
                </a:solidFill>
                <a:latin typeface="Times New Roman" pitchFamily="18" charset="0"/>
                <a:ea typeface="Arial Unicode MS" pitchFamily="34" charset="-128"/>
                <a:cs typeface="Arial Unicode MS" pitchFamily="34" charset="-128"/>
              </a:defRPr>
            </a:lvl1pPr>
            <a:lvl2pPr marL="742950" indent="-285750" algn="l" defTabSz="449263" rtl="0" fontAlgn="base">
              <a:spcBef>
                <a:spcPct val="0"/>
              </a:spcBef>
              <a:spcAft>
                <a:spcPct val="0"/>
              </a:spcAft>
              <a:defRPr sz="2400" kern="1200">
                <a:solidFill>
                  <a:schemeClr val="bg1"/>
                </a:solidFill>
                <a:latin typeface="Times New Roman" pitchFamily="18" charset="0"/>
                <a:ea typeface="MS Gothic"/>
                <a:cs typeface="MS Gothic"/>
              </a:defRPr>
            </a:lvl2pPr>
            <a:lvl3pPr marL="11430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3pPr>
            <a:lvl4pPr marL="16002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4pPr>
            <a:lvl5pPr marL="20574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5pPr>
            <a:lvl6pPr marL="2286000" algn="l" defTabSz="914400" rtl="0" eaLnBrk="1" latinLnBrk="0" hangingPunct="1">
              <a:defRPr sz="2400" kern="1200">
                <a:solidFill>
                  <a:schemeClr val="bg1"/>
                </a:solidFill>
                <a:latin typeface="Times New Roman" pitchFamily="18" charset="0"/>
                <a:ea typeface="MS Gothic"/>
                <a:cs typeface="MS Gothic"/>
              </a:defRPr>
            </a:lvl6pPr>
            <a:lvl7pPr marL="2743200" algn="l" defTabSz="914400" rtl="0" eaLnBrk="1" latinLnBrk="0" hangingPunct="1">
              <a:defRPr sz="2400" kern="1200">
                <a:solidFill>
                  <a:schemeClr val="bg1"/>
                </a:solidFill>
                <a:latin typeface="Times New Roman" pitchFamily="18" charset="0"/>
                <a:ea typeface="MS Gothic"/>
                <a:cs typeface="MS Gothic"/>
              </a:defRPr>
            </a:lvl7pPr>
            <a:lvl8pPr marL="3200400" algn="l" defTabSz="914400" rtl="0" eaLnBrk="1" latinLnBrk="0" hangingPunct="1">
              <a:defRPr sz="2400" kern="1200">
                <a:solidFill>
                  <a:schemeClr val="bg1"/>
                </a:solidFill>
                <a:latin typeface="Times New Roman" pitchFamily="18" charset="0"/>
                <a:ea typeface="MS Gothic"/>
                <a:cs typeface="MS Gothic"/>
              </a:defRPr>
            </a:lvl8pPr>
            <a:lvl9pPr marL="3657600" algn="l" defTabSz="914400" rtl="0" eaLnBrk="1" latinLnBrk="0" hangingPunct="1">
              <a:defRPr sz="2400" kern="1200">
                <a:solidFill>
                  <a:schemeClr val="bg1"/>
                </a:solidFill>
                <a:latin typeface="Times New Roman" pitchFamily="18" charset="0"/>
                <a:ea typeface="MS Gothic"/>
                <a:cs typeface="MS Gothic"/>
              </a:defRPr>
            </a:lvl9pPr>
          </a:lstStyle>
          <a:p>
            <a:r>
              <a:rPr lang="en-GB"/>
              <a:t>Ben Rolfe (BCA);   Jon Rosdahl (Qualcomm)</a:t>
            </a:r>
            <a:endParaRPr lang="en-GB" dirty="0"/>
          </a:p>
        </p:txBody>
      </p:sp>
    </p:spTree>
    <p:extLst>
      <p:ext uri="{BB962C8B-B14F-4D97-AF65-F5344CB8AC3E}">
        <p14:creationId xmlns:p14="http://schemas.microsoft.com/office/powerpoint/2010/main" val="36239371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FC56F0-FA85-4C3A-AA7A-A3D1B4E21F98}"/>
              </a:ext>
            </a:extLst>
          </p:cNvPr>
          <p:cNvSpPr>
            <a:spLocks noGrp="1"/>
          </p:cNvSpPr>
          <p:nvPr>
            <p:ph type="title"/>
          </p:nvPr>
        </p:nvSpPr>
        <p:spPr>
          <a:xfrm>
            <a:off x="685800" y="685801"/>
            <a:ext cx="7770813" cy="685800"/>
          </a:xfrm>
        </p:spPr>
        <p:txBody>
          <a:bodyPr/>
          <a:lstStyle/>
          <a:p>
            <a:r>
              <a:rPr lang="en-US" sz="2400" dirty="0"/>
              <a:t>Health Alert – U.S. Embassy Warsaw, Poland </a:t>
            </a:r>
            <a:br>
              <a:rPr lang="en-US" sz="2400" dirty="0"/>
            </a:br>
            <a:r>
              <a:rPr lang="en-US" sz="2400" dirty="0"/>
              <a:t>(March 18, 2020)</a:t>
            </a:r>
          </a:p>
        </p:txBody>
      </p:sp>
      <p:sp>
        <p:nvSpPr>
          <p:cNvPr id="3" name="Content Placeholder 2">
            <a:extLst>
              <a:ext uri="{FF2B5EF4-FFF2-40B4-BE49-F238E27FC236}">
                <a16:creationId xmlns:a16="http://schemas.microsoft.com/office/drawing/2014/main" id="{0B3DFB08-A863-4043-A241-CFFC112EFF78}"/>
              </a:ext>
            </a:extLst>
          </p:cNvPr>
          <p:cNvSpPr>
            <a:spLocks noGrp="1"/>
          </p:cNvSpPr>
          <p:nvPr>
            <p:ph idx="1"/>
          </p:nvPr>
        </p:nvSpPr>
        <p:spPr>
          <a:xfrm>
            <a:off x="685800" y="1371601"/>
            <a:ext cx="7856538" cy="5103811"/>
          </a:xfrm>
        </p:spPr>
        <p:txBody>
          <a:bodyPr/>
          <a:lstStyle/>
          <a:p>
            <a:r>
              <a:rPr lang="en-US" sz="1400" dirty="0"/>
              <a:t>Location:  Poland</a:t>
            </a:r>
          </a:p>
          <a:p>
            <a:r>
              <a:rPr lang="en-US" sz="1400" dirty="0"/>
              <a:t>Event:  There is an ongoing outbreak of Coronavirus (COVID-19) first identified in Wuhan, China.  The global public health threat posed by COVID-19 is high, with more than 180,000 reported cases worldwide. </a:t>
            </a:r>
          </a:p>
          <a:p>
            <a:r>
              <a:rPr lang="en-US" sz="1400" dirty="0"/>
              <a:t>UPDATE: The U.S. Mission to Poland has confirmed availability of seats on charter flights from Warsaw to New York and Chicago.  There are seats available from Warsaw to New York on Wednesday, March 18 and Thursday, March 19, and seats available from Warsaw to Chicago on Thursday, March 19.  Please contact LOT Polish Airlines directly at </a:t>
            </a:r>
            <a:r>
              <a:rPr lang="en-US" sz="1400" dirty="0">
                <a:hlinkClick r:id="rId2"/>
              </a:rPr>
              <a:t>http://lot.com</a:t>
            </a:r>
            <a:r>
              <a:rPr lang="en-US" sz="1400" dirty="0"/>
              <a:t> to book these flights.  These are not U.S. government operated or funded flights.  Availability and cancellations are controlled by LOT.  At this time, this is the only direct way to travel between Poland and the United States.  The U.S. government is not evacuating U.S. citizens from Poland.  While additional flights may be added, at this time these flights are being offered only through Thursday, March 19.  If you need to leave Poland, consider booking one of these flights now.</a:t>
            </a:r>
          </a:p>
          <a:p>
            <a:r>
              <a:rPr lang="en-US" sz="1400" dirty="0"/>
              <a:t>On March 13, the Government of Poland announced that restrictions on international border crossings will be implemented for a minimum of 10 days.  International flights and rail connections (inbound and outbound) were suspended from 00:01 on Sunday, March 15.  Polish citizens and foreigners with permission to work and reside in Poland who return from abroad will be required to quarantine for 14 days after returning.  All other foreigners will not be permitted to enter Poland.</a:t>
            </a:r>
          </a:p>
        </p:txBody>
      </p:sp>
      <p:sp>
        <p:nvSpPr>
          <p:cNvPr id="4" name="Slide Number Placeholder 3">
            <a:extLst>
              <a:ext uri="{FF2B5EF4-FFF2-40B4-BE49-F238E27FC236}">
                <a16:creationId xmlns:a16="http://schemas.microsoft.com/office/drawing/2014/main" id="{AA16A923-017B-4B59-833C-B877AA2AFE63}"/>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9F999C86-6B36-4CC4-BAC9-AA1D39B4A0CD}"/>
              </a:ext>
            </a:extLst>
          </p:cNvPr>
          <p:cNvSpPr>
            <a:spLocks noGrp="1"/>
          </p:cNvSpPr>
          <p:nvPr>
            <p:ph type="ftr" idx="14"/>
          </p:nvPr>
        </p:nvSpPr>
        <p:spPr/>
        <p:txBody>
          <a:bodyPr/>
          <a:lstStyle/>
          <a:p>
            <a:r>
              <a:rPr lang="en-GB"/>
              <a:t>Ben Rolfe (BCA);   Jon Rosdahl (Qualcomm)</a:t>
            </a:r>
            <a:endParaRPr lang="en-GB" dirty="0"/>
          </a:p>
        </p:txBody>
      </p:sp>
      <p:sp>
        <p:nvSpPr>
          <p:cNvPr id="6" name="Date Placeholder 5">
            <a:extLst>
              <a:ext uri="{FF2B5EF4-FFF2-40B4-BE49-F238E27FC236}">
                <a16:creationId xmlns:a16="http://schemas.microsoft.com/office/drawing/2014/main" id="{07BCBA9C-2D98-4FDB-B5E8-9F38D908D9DA}"/>
              </a:ext>
            </a:extLst>
          </p:cNvPr>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11402657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94E54E-D174-4D4F-8E33-F9AF7150D8E4}"/>
              </a:ext>
            </a:extLst>
          </p:cNvPr>
          <p:cNvSpPr>
            <a:spLocks noGrp="1"/>
          </p:cNvSpPr>
          <p:nvPr>
            <p:ph type="title"/>
          </p:nvPr>
        </p:nvSpPr>
        <p:spPr/>
        <p:txBody>
          <a:bodyPr/>
          <a:lstStyle/>
          <a:p>
            <a:r>
              <a:rPr lang="en-US" dirty="0"/>
              <a:t>Actions Taken prior to March 18</a:t>
            </a:r>
          </a:p>
        </p:txBody>
      </p:sp>
      <p:sp>
        <p:nvSpPr>
          <p:cNvPr id="3" name="Content Placeholder 2">
            <a:extLst>
              <a:ext uri="{FF2B5EF4-FFF2-40B4-BE49-F238E27FC236}">
                <a16:creationId xmlns:a16="http://schemas.microsoft.com/office/drawing/2014/main" id="{28AD1940-5ED7-4383-A358-874A69BA96B4}"/>
              </a:ext>
            </a:extLst>
          </p:cNvPr>
          <p:cNvSpPr>
            <a:spLocks noGrp="1"/>
          </p:cNvSpPr>
          <p:nvPr>
            <p:ph idx="1"/>
          </p:nvPr>
        </p:nvSpPr>
        <p:spPr/>
        <p:txBody>
          <a:bodyPr/>
          <a:lstStyle/>
          <a:p>
            <a:r>
              <a:rPr lang="en-US" dirty="0"/>
              <a:t>Jon has contacted the IEEE Emergency Response Team (EERT) and the IEEE Meetings, Conferences &amp; Events (MCE).</a:t>
            </a:r>
          </a:p>
          <a:p>
            <a:pPr lvl="1"/>
            <a:r>
              <a:rPr lang="en-US" dirty="0"/>
              <a:t>Legal review is underway of our contracts to evaluate potential penalties and options for cancelation or postponement.</a:t>
            </a:r>
          </a:p>
          <a:p>
            <a:pPr lvl="1"/>
            <a:r>
              <a:rPr lang="en-US" dirty="0"/>
              <a:t>Hotel, Network and PCO contracts being reviewed.</a:t>
            </a:r>
          </a:p>
          <a:p>
            <a:r>
              <a:rPr lang="en-US" dirty="0"/>
              <a:t>Sara/Daniel have prepared their assessment of the potential costs associated with Postponement or Cancellation.</a:t>
            </a:r>
          </a:p>
        </p:txBody>
      </p:sp>
      <p:sp>
        <p:nvSpPr>
          <p:cNvPr id="4" name="Slide Number Placeholder 3">
            <a:extLst>
              <a:ext uri="{FF2B5EF4-FFF2-40B4-BE49-F238E27FC236}">
                <a16:creationId xmlns:a16="http://schemas.microsoft.com/office/drawing/2014/main" id="{C58FA026-4C58-43FC-A502-1F923512980C}"/>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0CDC56BA-B4F2-4779-90EE-30D606EC918D}"/>
              </a:ext>
            </a:extLst>
          </p:cNvPr>
          <p:cNvSpPr>
            <a:spLocks noGrp="1"/>
          </p:cNvSpPr>
          <p:nvPr>
            <p:ph type="ftr" idx="14"/>
          </p:nvPr>
        </p:nvSpPr>
        <p:spPr/>
        <p:txBody>
          <a:bodyPr/>
          <a:lstStyle/>
          <a:p>
            <a:r>
              <a:rPr lang="en-GB"/>
              <a:t>Ben Rolfe (BCA);   Jon Rosdahl (Qualcomm)</a:t>
            </a:r>
            <a:endParaRPr lang="en-GB" dirty="0"/>
          </a:p>
        </p:txBody>
      </p:sp>
      <p:sp>
        <p:nvSpPr>
          <p:cNvPr id="6" name="Date Placeholder 5">
            <a:extLst>
              <a:ext uri="{FF2B5EF4-FFF2-40B4-BE49-F238E27FC236}">
                <a16:creationId xmlns:a16="http://schemas.microsoft.com/office/drawing/2014/main" id="{32952D27-3309-4E35-80AD-B0410FD2F2E9}"/>
              </a:ext>
            </a:extLst>
          </p:cNvPr>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42468733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51550A-B657-4CA6-AB94-494C093BAD2B}"/>
              </a:ext>
            </a:extLst>
          </p:cNvPr>
          <p:cNvSpPr>
            <a:spLocks noGrp="1"/>
          </p:cNvSpPr>
          <p:nvPr>
            <p:ph type="title"/>
          </p:nvPr>
        </p:nvSpPr>
        <p:spPr/>
        <p:txBody>
          <a:bodyPr/>
          <a:lstStyle/>
          <a:p>
            <a:r>
              <a:rPr lang="en-US" dirty="0"/>
              <a:t>Potential Cancel Warsaw Meeting Fees</a:t>
            </a:r>
          </a:p>
        </p:txBody>
      </p:sp>
      <p:pic>
        <p:nvPicPr>
          <p:cNvPr id="9" name="Content Placeholder 8" descr="A screenshot of a cell phone&#10;&#10;Description automatically generated">
            <a:extLst>
              <a:ext uri="{FF2B5EF4-FFF2-40B4-BE49-F238E27FC236}">
                <a16:creationId xmlns:a16="http://schemas.microsoft.com/office/drawing/2014/main" id="{7FC7C2B3-C2F4-4663-86E7-AC874B7416E4}"/>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209800" y="1738109"/>
            <a:ext cx="4724400" cy="4600941"/>
          </a:xfrm>
        </p:spPr>
      </p:pic>
      <p:sp>
        <p:nvSpPr>
          <p:cNvPr id="4" name="Slide Number Placeholder 3">
            <a:extLst>
              <a:ext uri="{FF2B5EF4-FFF2-40B4-BE49-F238E27FC236}">
                <a16:creationId xmlns:a16="http://schemas.microsoft.com/office/drawing/2014/main" id="{6B4596C7-9BD6-4DDC-ACBE-1020B8B4DF42}"/>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a:extLst>
              <a:ext uri="{FF2B5EF4-FFF2-40B4-BE49-F238E27FC236}">
                <a16:creationId xmlns:a16="http://schemas.microsoft.com/office/drawing/2014/main" id="{73647CEB-01D8-40F3-80FA-ABD3D8D5F8D1}"/>
              </a:ext>
            </a:extLst>
          </p:cNvPr>
          <p:cNvSpPr>
            <a:spLocks noGrp="1"/>
          </p:cNvSpPr>
          <p:nvPr>
            <p:ph type="ftr" idx="14"/>
          </p:nvPr>
        </p:nvSpPr>
        <p:spPr/>
        <p:txBody>
          <a:bodyPr/>
          <a:lstStyle/>
          <a:p>
            <a:r>
              <a:rPr lang="en-GB"/>
              <a:t>Ben Rolfe (BCA);   Jon Rosdahl (Qualcomm)</a:t>
            </a:r>
            <a:endParaRPr lang="en-GB" dirty="0"/>
          </a:p>
        </p:txBody>
      </p:sp>
      <p:sp>
        <p:nvSpPr>
          <p:cNvPr id="6" name="Date Placeholder 5">
            <a:extLst>
              <a:ext uri="{FF2B5EF4-FFF2-40B4-BE49-F238E27FC236}">
                <a16:creationId xmlns:a16="http://schemas.microsoft.com/office/drawing/2014/main" id="{42E7B8E6-C1F1-4853-A683-AD2AEE7451B9}"/>
              </a:ext>
            </a:extLst>
          </p:cNvPr>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402056396"/>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B28163D68FE8E4D9361964FDD814FC4" ma:contentTypeVersion="13" ma:contentTypeDescription="Create a new document." ma:contentTypeScope="" ma:versionID="016e7857fdb711c59c6a098e7e3cf67d">
  <xsd:schema xmlns:xsd="http://www.w3.org/2001/XMLSchema" xmlns:xs="http://www.w3.org/2001/XMLSchema" xmlns:p="http://schemas.microsoft.com/office/2006/metadata/properties" xmlns:ns3="cc9c437c-ae0c-4066-8d90-a0f7de786127" xmlns:ns4="ba37140e-f4c5-4a6c-a9b4-20a691ce6c8a" targetNamespace="http://schemas.microsoft.com/office/2006/metadata/properties" ma:root="true" ma:fieldsID="df51a22fee038379de0f5206ee405254" ns3:_="" ns4:_="">
    <xsd:import namespace="cc9c437c-ae0c-4066-8d90-a0f7de786127"/>
    <xsd:import namespace="ba37140e-f4c5-4a6c-a9b4-20a691ce6c8a"/>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OCR" minOccurs="0"/>
                <xsd:element ref="ns3:MediaServiceGenerationTime" minOccurs="0"/>
                <xsd:element ref="ns3:MediaServiceEventHashCode" minOccurs="0"/>
                <xsd:element ref="ns3:MediaServiceAutoKeyPoints" minOccurs="0"/>
                <xsd:element ref="ns3:MediaServiceKeyPoints" minOccurs="0"/>
                <xsd:element ref="ns3:MediaServiceLocation"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c9c437c-ae0c-4066-8d90-a0f7de78612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ba37140e-f4c5-4a6c-a9b4-20a691ce6c8a"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61465D61-7696-4E9E-91CD-487A8EB6C3C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c9c437c-ae0c-4066-8d90-a0f7de786127"/>
    <ds:schemaRef ds:uri="ba37140e-f4c5-4a6c-a9b4-20a691ce6c8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E69D784B-096F-4BC0-B00F-03A4BD4D812F}">
  <ds:schemaRefs>
    <ds:schemaRef ds:uri="http://purl.org/dc/dcmitype/"/>
    <ds:schemaRef ds:uri="http://schemas.microsoft.com/office/infopath/2007/PartnerControls"/>
    <ds:schemaRef ds:uri="http://purl.org/dc/elements/1.1/"/>
    <ds:schemaRef ds:uri="http://schemas.microsoft.com/office/2006/metadata/properties"/>
    <ds:schemaRef ds:uri="cc9c437c-ae0c-4066-8d90-a0f7de786127"/>
    <ds:schemaRef ds:uri="http://purl.org/dc/terms/"/>
    <ds:schemaRef ds:uri="http://schemas.openxmlformats.org/package/2006/metadata/core-properties"/>
    <ds:schemaRef ds:uri="http://schemas.microsoft.com/office/2006/documentManagement/types"/>
    <ds:schemaRef ds:uri="ba37140e-f4c5-4a6c-a9b4-20a691ce6c8a"/>
    <ds:schemaRef ds:uri="http://www.w3.org/XML/1998/namespace"/>
  </ds:schemaRefs>
</ds:datastoreItem>
</file>

<file path=customXml/itemProps3.xml><?xml version="1.0" encoding="utf-8"?>
<ds:datastoreItem xmlns:ds="http://schemas.openxmlformats.org/officeDocument/2006/customXml" ds:itemID="{2B70DA11-B4D5-461E-8E80-67BE7DF9C05D}">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802-11-Submission</Template>
  <TotalTime>11764</TotalTime>
  <Words>4130</Words>
  <Application>Microsoft Office PowerPoint</Application>
  <PresentationFormat>On-screen Show (4:3)</PresentationFormat>
  <Paragraphs>1324</Paragraphs>
  <Slides>24</Slides>
  <Notes>14</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24</vt:i4>
      </vt:variant>
    </vt:vector>
  </HeadingPairs>
  <TitlesOfParts>
    <vt:vector size="28" baseType="lpstr">
      <vt:lpstr>Arial</vt:lpstr>
      <vt:lpstr>Times New Roman</vt:lpstr>
      <vt:lpstr>Office Theme</vt:lpstr>
      <vt:lpstr>Document</vt:lpstr>
      <vt:lpstr>Wireless Treasurer Report May 2020 Warsaw - Cancelled</vt:lpstr>
      <vt:lpstr>Abstract</vt:lpstr>
      <vt:lpstr>2019 INTERNAL AUDIT REPORT</vt:lpstr>
      <vt:lpstr>PowerPoint Presentation</vt:lpstr>
      <vt:lpstr>PowerPoint Presentation</vt:lpstr>
      <vt:lpstr>Irvine, January 2020 Budget Report</vt:lpstr>
      <vt:lpstr>Health Alert – U.S. Embassy Warsaw, Poland  (March 18, 2020)</vt:lpstr>
      <vt:lpstr>Actions Taken prior to March 18</vt:lpstr>
      <vt:lpstr>Potential Cancel Warsaw Meeting Fees</vt:lpstr>
      <vt:lpstr>March EERT Response</vt:lpstr>
      <vt:lpstr>March 18 - Motions to Cancel/Postpone 2020 May Interim</vt:lpstr>
      <vt:lpstr>Current State – April 2020</vt:lpstr>
      <vt:lpstr>Warsaw, Poland May 2020 Budget Report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2003 – 2019 Historical Attendance</vt:lpstr>
      <vt:lpstr>PowerPoint Presentation</vt:lpstr>
      <vt:lpstr>PowerPoint Presentation</vt:lpstr>
      <vt:lpstr>PowerPoint Presentation</vt:lpstr>
    </vt:vector>
  </TitlesOfParts>
  <Company>Qualcomm Technologies,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Wireless Treasurer Report May 2020 - Warsaw- Cancelled</dc:title>
  <dc:creator>Jon Rosdahl</dc:creator>
  <cp:keywords>May 2020</cp:keywords>
  <dc:description>Jon Rosdahl (Qualcomm)</dc:description>
  <cp:lastModifiedBy>Jon Rosdahl</cp:lastModifiedBy>
  <cp:revision>28</cp:revision>
  <cp:lastPrinted>1601-01-01T00:00:00Z</cp:lastPrinted>
  <dcterms:created xsi:type="dcterms:W3CDTF">2019-08-01T19:20:26Z</dcterms:created>
  <dcterms:modified xsi:type="dcterms:W3CDTF">2020-05-26T22:29:19Z</dcterms:modified>
  <cp:category>Treasurer Report</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0x010100EB28163D68FE8E4D9361964FDD814FC4</vt:lpwstr>
  </property>
</Properties>
</file>