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handoutMasterIdLst>
    <p:handoutMasterId r:id="rId14"/>
  </p:handoutMasterIdLst>
  <p:sldIdLst>
    <p:sldId id="361" r:id="rId3"/>
    <p:sldId id="287" r:id="rId4"/>
    <p:sldId id="288" r:id="rId5"/>
    <p:sldId id="289" r:id="rId6"/>
    <p:sldId id="672" r:id="rId7"/>
    <p:sldId id="685" r:id="rId8"/>
    <p:sldId id="686" r:id="rId9"/>
    <p:sldId id="688" r:id="rId10"/>
    <p:sldId id="689" r:id="rId11"/>
    <p:sldId id="690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16" autoAdjust="0"/>
    <p:restoredTop sz="95437" autoAdjust="0"/>
  </p:normalViewPr>
  <p:slideViewPr>
    <p:cSldViewPr>
      <p:cViewPr varScale="1">
        <p:scale>
          <a:sx n="110" d="100"/>
          <a:sy n="110" d="100"/>
        </p:scale>
        <p:origin x="990" y="78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468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006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684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869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716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9413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64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532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865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461964" y="823387"/>
            <a:ext cx="1206500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08" indent="-128585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0" indent="-82152" defTabSz="513147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606877" y="6241965"/>
            <a:ext cx="734483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1" y="6267258"/>
            <a:ext cx="1569513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865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31418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802.11-19/1753r0</a:t>
            </a:r>
          </a:p>
        </p:txBody>
      </p:sp>
    </p:spTree>
    <p:extLst>
      <p:ext uri="{BB962C8B-B14F-4D97-AF65-F5344CB8AC3E}">
        <p14:creationId xmlns:p14="http://schemas.microsoft.com/office/powerpoint/2010/main" val="392920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eee.org/about/corporate/governanc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7467600" cy="3962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20 March 2020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2nd Formal Electronic</a:t>
            </a:r>
            <a:br>
              <a:rPr lang="en-US" sz="4000" dirty="0"/>
            </a:br>
            <a:r>
              <a:rPr lang="en-US" sz="4000" dirty="0"/>
              <a:t>802 Executive Committee Meeting of March 2020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4038600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DCN ec-20-0056-01-00EC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579" y="1943100"/>
            <a:ext cx="7940842" cy="4114800"/>
          </a:xfrm>
        </p:spPr>
        <p:txBody>
          <a:bodyPr/>
          <a:lstStyle/>
          <a:p>
            <a:r>
              <a:rPr lang="en-US" dirty="0"/>
              <a:t>Discussion?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5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Participant behavior in IEEE-SA activities is guided</a:t>
            </a:r>
            <a:br>
              <a:rPr lang="en-US" dirty="0"/>
            </a:br>
            <a:r>
              <a:rPr lang="en-US" dirty="0"/>
              <a:t>by the IEEE Codes of Ethics &amp;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2"/>
              </a:rPr>
              <a:t>IEEE Code of Ethics</a:t>
            </a:r>
            <a:endParaRPr lang="en-US" sz="13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3"/>
              </a:rPr>
              <a:t>IEEE Code of Conduct</a:t>
            </a:r>
            <a:endParaRPr lang="en-US" sz="13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Avoid injuring others, their property, reputation, or employment by false or malicious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4"/>
              </a:rPr>
              <a:t>http://www.ieee.org/about/corporate/governance</a:t>
            </a: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</a:pPr>
              <a:t>2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Robert Stacey, Intel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08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85802"/>
            <a:ext cx="7999414" cy="1065213"/>
          </a:xfrm>
        </p:spPr>
        <p:txBody>
          <a:bodyPr/>
          <a:lstStyle/>
          <a:p>
            <a:r>
              <a:rPr lang="en-US" dirty="0"/>
              <a:t>3.0 Participants in the IEEE-SA “individual process” shall</a:t>
            </a:r>
            <a:br>
              <a:rPr lang="en-US" dirty="0"/>
            </a:br>
            <a:r>
              <a:rPr lang="en-US" dirty="0"/>
              <a:t>act independently of others, including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dirty="0">
                <a:hlinkClick r:id="rId2"/>
              </a:rPr>
              <a:t>IEEE-SA Standards Board Bylaws </a:t>
            </a:r>
            <a:r>
              <a:rPr lang="en-US" sz="1500" dirty="0"/>
              <a:t>require that “participants in the IEEE standards development individual process shall act based on their qualifications and experience”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00B050"/>
                </a:solidFill>
              </a:rPr>
              <a:t>Shall act &amp; vote </a:t>
            </a:r>
            <a:r>
              <a:rPr lang="en-US" sz="1350" dirty="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act or vote </a:t>
            </a:r>
            <a:r>
              <a:rPr lang="en-US" sz="1350" dirty="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direct </a:t>
            </a:r>
            <a:r>
              <a:rPr lang="en-US" sz="1350" dirty="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By participating in standards activities using the “</a:t>
            </a:r>
            <a:r>
              <a:rPr lang="en-US" sz="1500" i="1" dirty="0"/>
              <a:t>individual process</a:t>
            </a:r>
            <a:r>
              <a:rPr lang="en-US" sz="1500" dirty="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</a:pPr>
              <a:t>3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Robert Stacey, Intel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70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IEEE-SA standards activities shall allow the fair &amp;</a:t>
            </a:r>
            <a:br>
              <a:rPr lang="en-US" dirty="0"/>
            </a:br>
            <a:r>
              <a:rPr lang="en-US" dirty="0"/>
              <a:t>equitable consideration of all viewpoints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IEEE-SA Standards Board Bylaws </a:t>
            </a:r>
            <a:r>
              <a:rPr lang="en-US" dirty="0"/>
              <a:t>(clause 5.2.1.3) specifies that “</a:t>
            </a:r>
            <a:r>
              <a:rPr lang="en-US" i="1" dirty="0"/>
              <a:t>the standards development process shall not be dominated by any single interest category, individual, or organization</a:t>
            </a:r>
            <a:r>
              <a:rPr lang="en-US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This means no participant may exercise “</a:t>
            </a:r>
            <a:r>
              <a:rPr lang="en-US" sz="1350" i="1" dirty="0"/>
              <a:t>authority, leadership, or influence by reason of superior leverage, strength, or representation to the exclusion of fair and equitable consideration of other viewpoints</a:t>
            </a:r>
            <a:r>
              <a:rPr lang="en-US" sz="1350" dirty="0"/>
              <a:t>” or “</a:t>
            </a:r>
            <a:r>
              <a:rPr lang="en-US" sz="1350" i="1" dirty="0"/>
              <a:t>to hinder the progress of the standards development activity</a:t>
            </a:r>
            <a:r>
              <a:rPr lang="en-US" sz="135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rule applies equally to those participating in a standards development project and to that project’s leadership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</a:pPr>
              <a:t>4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Robert Stacey, Intel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54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940842" cy="4114800"/>
          </a:xfrm>
        </p:spPr>
        <p:txBody>
          <a:bodyPr/>
          <a:lstStyle/>
          <a:p>
            <a:r>
              <a:rPr lang="en-US" dirty="0"/>
              <a:t>Kudos to 802 leadership and participants</a:t>
            </a:r>
            <a:endParaRPr lang="en-US" sz="1600" dirty="0"/>
          </a:p>
          <a:p>
            <a:pPr lvl="1"/>
            <a:endParaRPr lang="en-US" sz="1600" dirty="0"/>
          </a:p>
          <a:p>
            <a:pPr marL="342900" lvl="1"/>
            <a:r>
              <a:rPr lang="en-US" sz="2000" dirty="0"/>
              <a:t>WG/TAGs/EC continued progress via virtual meetings despite the cancellation of the March 2020 face to face plenary session</a:t>
            </a:r>
          </a:p>
          <a:p>
            <a:pPr marL="342900" lvl="1"/>
            <a:endParaRPr lang="en-US" sz="2000" dirty="0"/>
          </a:p>
          <a:p>
            <a:pPr marL="342900" lvl="1"/>
            <a:r>
              <a:rPr lang="en-US" sz="2000" dirty="0"/>
              <a:t>I sincerely appreciations the efforts of all 802 leadership and participants in quickly adapting to the situation and their flexibility. It has been a remarkable demonstration of the organization’s resilience.</a:t>
            </a:r>
          </a:p>
          <a:p>
            <a:pPr marL="342900" lvl="1"/>
            <a:endParaRPr lang="en-US" sz="2000" dirty="0"/>
          </a:p>
          <a:p>
            <a:pPr marL="342900" lvl="1"/>
            <a:r>
              <a:rPr lang="en-US" sz="2000" dirty="0"/>
              <a:t>I will prepare a memo for distribution to the entire 802 community acknowledging the current situation and plans to adapt 802 operations going forward in these uncertain times.</a:t>
            </a:r>
            <a:br>
              <a:rPr lang="en-US" sz="1200" dirty="0"/>
            </a:br>
            <a:br>
              <a:rPr lang="en-US" sz="1200" dirty="0"/>
            </a:br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940842" cy="4114800"/>
          </a:xfrm>
        </p:spPr>
        <p:txBody>
          <a:bodyPr/>
          <a:lstStyle/>
          <a:p>
            <a:r>
              <a:rPr lang="en-US" sz="2000" dirty="0"/>
              <a:t>802/SA Task Force (Tentative date for virtual meeting – 20 April 2020)  </a:t>
            </a:r>
          </a:p>
          <a:p>
            <a:pPr marL="514350" lvl="2" indent="0">
              <a:buNone/>
            </a:pPr>
            <a:r>
              <a:rPr lang="en-US" sz="1600" dirty="0"/>
              <a:t>Possible Agenda Topics:</a:t>
            </a:r>
          </a:p>
          <a:p>
            <a:pPr marL="742950" lvl="2"/>
            <a:r>
              <a:rPr lang="en-US" sz="1600" dirty="0"/>
              <a:t>a) IEEE SA tools update &amp; discussion </a:t>
            </a:r>
            <a:br>
              <a:rPr lang="en-US" sz="1600" dirty="0"/>
            </a:br>
            <a:r>
              <a:rPr lang="en-US" sz="1600" dirty="0"/>
              <a:t>(listserv instability update?), 10 min, Newman</a:t>
            </a:r>
          </a:p>
          <a:p>
            <a:pPr marL="742950" lvl="2"/>
            <a:r>
              <a:rPr lang="en-US" sz="1600" dirty="0"/>
              <a:t>a.1) SA provided electronic meeting tools are no longer usable – what plans does SA have to improve the tools, 10 min, </a:t>
            </a:r>
            <a:r>
              <a:rPr lang="en-US" sz="1600" dirty="0" err="1"/>
              <a:t>Rosdahl</a:t>
            </a:r>
            <a:r>
              <a:rPr lang="en-US" sz="1600" dirty="0"/>
              <a:t>/</a:t>
            </a:r>
            <a:r>
              <a:rPr lang="en-US" sz="1600" dirty="0" err="1"/>
              <a:t>D’Ambrosia</a:t>
            </a:r>
            <a:r>
              <a:rPr lang="en-US" sz="1600" dirty="0"/>
              <a:t>/Goldberg</a:t>
            </a:r>
          </a:p>
          <a:p>
            <a:pPr marL="742950" lvl="2"/>
            <a:r>
              <a:rPr lang="en-US" sz="1600" dirty="0"/>
              <a:t>b) Bulk </a:t>
            </a:r>
            <a:r>
              <a:rPr lang="en-US" sz="1600" dirty="0" err="1"/>
              <a:t>Framemaker</a:t>
            </a:r>
            <a:r>
              <a:rPr lang="en-US" sz="1600" dirty="0"/>
              <a:t> license discussion (ongoing, Law investigating), 10 min, Law</a:t>
            </a:r>
          </a:p>
          <a:p>
            <a:pPr marL="742950" lvl="2"/>
            <a:r>
              <a:rPr lang="en-US" sz="1600" dirty="0"/>
              <a:t>c) identify potential future time/days for 802/SA electronic meetings (I suggest 3 per year; 3rd Monday of April, August, December), 5 min, all</a:t>
            </a:r>
          </a:p>
          <a:p>
            <a:pPr marL="742950" lvl="2"/>
            <a:r>
              <a:rPr lang="en-US" sz="1600" dirty="0"/>
              <a:t>d) Any other business, 5-15 min, all</a:t>
            </a:r>
          </a:p>
          <a:p>
            <a:pPr marL="742950" lvl="2"/>
            <a:r>
              <a:rPr lang="en-US" sz="1600" dirty="0"/>
              <a:t>e) Action item review, 5 min, </a:t>
            </a:r>
            <a:r>
              <a:rPr lang="en-US" sz="1600" dirty="0" err="1"/>
              <a:t>Nikolich</a:t>
            </a:r>
            <a:endParaRPr lang="en-US" sz="1600" dirty="0"/>
          </a:p>
          <a:p>
            <a:pPr marL="742950" lvl="2"/>
            <a:r>
              <a:rPr lang="en-US" sz="1600" dirty="0"/>
              <a:t>f) Adjourn (not later than 60 minutes after start of meeting)</a:t>
            </a:r>
            <a:br>
              <a:rPr lang="en-US" sz="1600" dirty="0"/>
            </a:br>
            <a:endParaRPr lang="en-US" sz="1600" dirty="0"/>
          </a:p>
          <a:p>
            <a:pPr marL="342900" lvl="1"/>
            <a:r>
              <a:rPr lang="en-US" sz="2000" dirty="0"/>
              <a:t>Awaiting feedback from SA staff  (Sciacca, Goldberg, Newman)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81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579" y="1943100"/>
            <a:ext cx="7940842" cy="4114800"/>
          </a:xfrm>
        </p:spPr>
        <p:txBody>
          <a:bodyPr/>
          <a:lstStyle/>
          <a:p>
            <a:r>
              <a:rPr lang="en-US" dirty="0"/>
              <a:t>Proposal to establish 802 EC ad hoc groups on the following topics:</a:t>
            </a:r>
            <a:br>
              <a:rPr lang="en-US" dirty="0"/>
            </a:br>
            <a:endParaRPr lang="en-US" dirty="0"/>
          </a:p>
          <a:p>
            <a:pPr lvl="1"/>
            <a:r>
              <a:rPr lang="en-US" sz="2400" dirty="0"/>
              <a:t>Virtual Plenary Session Policies, chaired by James </a:t>
            </a:r>
            <a:r>
              <a:rPr lang="en-US" sz="2400" dirty="0" err="1"/>
              <a:t>Gilb</a:t>
            </a:r>
            <a:br>
              <a:rPr lang="en-US" sz="2400" dirty="0"/>
            </a:br>
            <a:endParaRPr lang="en-US" sz="2400" dirty="0"/>
          </a:p>
          <a:p>
            <a:pPr lvl="1"/>
            <a:r>
              <a:rPr lang="en-US" sz="2400" dirty="0"/>
              <a:t>802 Reorganization ad hoc, chaired by Roger Marks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Details yet to be refined with James and Roger</a:t>
            </a:r>
          </a:p>
          <a:p>
            <a:pPr lvl="2"/>
            <a:r>
              <a:rPr lang="en-US" sz="2000" dirty="0"/>
              <a:t>rough scope of work in next two slides 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71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579" y="1943100"/>
            <a:ext cx="7940842" cy="4114800"/>
          </a:xfrm>
        </p:spPr>
        <p:txBody>
          <a:bodyPr/>
          <a:lstStyle/>
          <a:p>
            <a:r>
              <a:rPr lang="en-US" dirty="0"/>
              <a:t>Virtual Plenary Session Policies ad hoc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/>
              <a:t>scope: revise rules to accommodate conversion of face-to-face meetings into virtual meetings</a:t>
            </a:r>
            <a:br>
              <a:rPr lang="en-US" sz="2400" dirty="0"/>
            </a:br>
            <a:r>
              <a:rPr lang="en-US" sz="2400" dirty="0"/>
              <a:t>a.1 consider adding criteria as appropriate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/>
              <a:t>schedule: prepare P&amp;P suspension request for SASB by 07 April 2020 date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strike="sngStrike" dirty="0"/>
              <a:t>schedule: prepare P&amp;P revisions to accommodate virtual meetings in the long term by TBD date</a:t>
            </a:r>
            <a:endParaRPr lang="en-US" sz="2000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12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579" y="1943100"/>
            <a:ext cx="7940842" cy="4114800"/>
          </a:xfrm>
        </p:spPr>
        <p:txBody>
          <a:bodyPr/>
          <a:lstStyle/>
          <a:p>
            <a:r>
              <a:rPr lang="en-US" sz="2800" dirty="0"/>
              <a:t>802 re-organization ad hoc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/>
              <a:t>scope : Answer the question: does the Plenary session serve a purpose in the long term? 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/>
              <a:t>schedule: deliver analysis by </a:t>
            </a:r>
            <a:r>
              <a:rPr lang="en-US" sz="2000"/>
              <a:t>the later of </a:t>
            </a:r>
            <a:r>
              <a:rPr lang="en-US" sz="2000" dirty="0"/>
              <a:t>31DEC2020 date or at least two face to face plenaries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/>
              <a:t>scope: Based on (a) make recommendations on reorganization options.  </a:t>
            </a:r>
            <a:br>
              <a:rPr lang="en-US" sz="2000" dirty="0"/>
            </a:br>
            <a:r>
              <a:rPr lang="en-US" sz="2000" dirty="0"/>
              <a:t>- ensure time lines are included to address financial obligations (</a:t>
            </a:r>
            <a:r>
              <a:rPr lang="en-US" sz="2000" dirty="0" err="1"/>
              <a:t>e.g</a:t>
            </a:r>
            <a:r>
              <a:rPr lang="en-US" sz="2000" dirty="0"/>
              <a:t>, contracts currently in place through 2027).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/>
              <a:t>schedule: present to EC for decision by TBD date, begin execution immediately thereafter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169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281844</TotalTime>
  <Words>638</Words>
  <Application>Microsoft Office PowerPoint</Application>
  <PresentationFormat>On-screen Show (4:3)</PresentationFormat>
  <Paragraphs>80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Lucida Grande</vt:lpstr>
      <vt:lpstr>Times New Roman</vt:lpstr>
      <vt:lpstr>Default Design</vt:lpstr>
      <vt:lpstr>Office Theme</vt:lpstr>
      <vt:lpstr>IEEE 802 LMSC 20 March 2020  2nd Formal Electronic 802 Executive Committee Meeting of March 2020  </vt:lpstr>
      <vt:lpstr>3.0 Participant behavior in IEEE-SA activities is guided by the IEEE Codes of Ethics &amp; Conduct</vt:lpstr>
      <vt:lpstr>3.0 Participants in the IEEE-SA “individual process” shall act independently of others, including employers</vt:lpstr>
      <vt:lpstr>3.0 IEEE-SA standards activities shall allow the fair &amp; equitable consideration of all viewpoints</vt:lpstr>
      <vt:lpstr>3.01 Chair’s Announcements</vt:lpstr>
      <vt:lpstr>3.01 Chair’s Announcements</vt:lpstr>
      <vt:lpstr>3.01 Chair’s Announcements</vt:lpstr>
      <vt:lpstr>3.01 Chair’s Announcements</vt:lpstr>
      <vt:lpstr>3.01 Chair’s Announcements</vt:lpstr>
      <vt:lpstr>3.01 Chair’s Announcements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4063</cp:revision>
  <cp:lastPrinted>2020-03-16T11:24:54Z</cp:lastPrinted>
  <dcterms:created xsi:type="dcterms:W3CDTF">2002-03-10T15:43:16Z</dcterms:created>
  <dcterms:modified xsi:type="dcterms:W3CDTF">2020-03-24T18:25:01Z</dcterms:modified>
</cp:coreProperties>
</file>