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1"/>
  </p:notesMasterIdLst>
  <p:handoutMasterIdLst>
    <p:handoutMasterId r:id="rId32"/>
  </p:handoutMasterIdLst>
  <p:sldIdLst>
    <p:sldId id="361" r:id="rId3"/>
    <p:sldId id="683" r:id="rId4"/>
    <p:sldId id="287" r:id="rId5"/>
    <p:sldId id="288" r:id="rId6"/>
    <p:sldId id="289" r:id="rId7"/>
    <p:sldId id="672" r:id="rId8"/>
    <p:sldId id="649" r:id="rId9"/>
    <p:sldId id="675" r:id="rId10"/>
    <p:sldId id="676" r:id="rId11"/>
    <p:sldId id="684" r:id="rId12"/>
    <p:sldId id="678" r:id="rId13"/>
    <p:sldId id="677" r:id="rId14"/>
    <p:sldId id="381" r:id="rId15"/>
    <p:sldId id="292" r:id="rId16"/>
    <p:sldId id="366" r:id="rId17"/>
    <p:sldId id="670" r:id="rId18"/>
    <p:sldId id="671" r:id="rId19"/>
    <p:sldId id="293" r:id="rId20"/>
    <p:sldId id="294" r:id="rId21"/>
    <p:sldId id="650" r:id="rId22"/>
    <p:sldId id="310" r:id="rId23"/>
    <p:sldId id="641" r:id="rId24"/>
    <p:sldId id="673" r:id="rId25"/>
    <p:sldId id="661" r:id="rId26"/>
    <p:sldId id="668" r:id="rId27"/>
    <p:sldId id="679" r:id="rId28"/>
    <p:sldId id="359" r:id="rId29"/>
    <p:sldId id="680"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703" autoAdjust="0"/>
    <p:restoredTop sz="95437" autoAdjust="0"/>
  </p:normalViewPr>
  <p:slideViewPr>
    <p:cSldViewPr>
      <p:cViewPr varScale="1">
        <p:scale>
          <a:sx n="100" d="100"/>
          <a:sy n="100" d="100"/>
        </p:scale>
        <p:origin x="1050" y="72"/>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85" tIns="46092" rIns="92185" bIns="46092" numCol="1" anchor="t" anchorCtr="0" compatLnSpc="1">
            <a:prstTxWarp prst="textNoShape">
              <a:avLst/>
            </a:prstTxWarp>
          </a:bodyPr>
          <a:lstStyle>
            <a:lvl1pPr defTabSz="922126">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85" tIns="46092" rIns="92185" bIns="46092" numCol="1" anchor="t" anchorCtr="0" compatLnSpc="1">
            <a:prstTxWarp prst="textNoShape">
              <a:avLst/>
            </a:prstTxWarp>
          </a:bodyPr>
          <a:lstStyle>
            <a:lvl1pPr algn="r" defTabSz="922126">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85" tIns="46092" rIns="92185" bIns="46092" numCol="1" anchor="b" anchorCtr="0" compatLnSpc="1">
            <a:prstTxWarp prst="textNoShape">
              <a:avLst/>
            </a:prstTxWarp>
          </a:bodyPr>
          <a:lstStyle>
            <a:lvl1pPr defTabSz="922126">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85" tIns="46092" rIns="92185" bIns="46092" numCol="1" anchor="b" anchorCtr="0" compatLnSpc="1">
            <a:prstTxWarp prst="textNoShape">
              <a:avLst/>
            </a:prstTxWarp>
          </a:bodyPr>
          <a:lstStyle>
            <a:lvl1pPr algn="r" defTabSz="922126">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11.62791" units="1/cm"/>
          <inkml:channelProperty channel="Y" name="resolution" value="55.6701" units="1/cm"/>
          <inkml:channelProperty channel="T" name="resolution" value="1" units="1/dev"/>
        </inkml:channelProperties>
      </inkml:inkSource>
      <inkml:timestamp xml:id="ts0" timeString="2020-03-15T16:42:39.936"/>
    </inkml:context>
    <inkml:brush xml:id="br0">
      <inkml:brushProperty name="width" value="0.175" units="cm"/>
      <inkml:brushProperty name="height" value="0.35" units="cm"/>
      <inkml:brushProperty name="color" value="#FFFF00"/>
      <inkml:brushProperty name="tip" value="rectangle"/>
      <inkml:brushProperty name="rasterOp" value="maskPen"/>
      <inkml:brushProperty name="fitToCurve" value="1"/>
    </inkml:brush>
  </inkml:definitions>
  <inkml:trace contextRef="#ctx0" brushRef="#br0">0 0 0,'28'0'328,"29"0"-328,-1 0 16,-28 0-16,0 0 15,1 0-15,-1 0 16,0 0 0,0 0-16,1 0 15,-1 0-15,0 0 16,0 0 15,0 0-31,1 0 16,-1 0-1,0 0 1,0 0 0,1 0-1,-1 0 1,0 0-1,0 0 17,0 0-17,1 0-15,-1 0 16,0 0 93,0 0-93,1 0 0,-29 28 140,28-28-156,0 0 15,0 0 1,0 0 31,1 28 0,-1-28-32</inkml:trace>
</inkml:ink>
</file>

<file path=ppt/ink/ink2.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11.62791" units="1/cm"/>
          <inkml:channelProperty channel="Y" name="resolution" value="55.6701" units="1/cm"/>
          <inkml:channelProperty channel="T" name="resolution" value="1" units="1/dev"/>
        </inkml:channelProperties>
      </inkml:inkSource>
      <inkml:timestamp xml:id="ts0" timeString="2020-03-15T16:42:44.787"/>
    </inkml:context>
    <inkml:brush xml:id="br0">
      <inkml:brushProperty name="width" value="0.175" units="cm"/>
      <inkml:brushProperty name="height" value="0.35" units="cm"/>
      <inkml:brushProperty name="color" value="#FFFF00"/>
      <inkml:brushProperty name="tip" value="rectangle"/>
      <inkml:brushProperty name="rasterOp" value="maskPen"/>
      <inkml:brushProperty name="fitToCurve" value="1"/>
    </inkml:brush>
  </inkml:definitions>
  <inkml:trace contextRef="#ctx0" brushRef="#br0">0 1 0,'28'0'234,"1"0"-218,-1 0 859,0 0-828,0 0-16,29 0 0,-29 0-31,0 0 16,0 0-16,1 0 16,-1 0 406,0 0-376,0 0-30,0 0 0,1 0-1,-1 0-15,0 0 16,0 0 0,1 0-1,-1 0-15,0 0 0,28 0 16,-27 0-16,27 0 15,-28 0-15,29 0 16,-1 0-16,1 0 16,-29 0-16,57 0 15,-57 0-15,28 0 16,-28 0-16,1 0 16,-1 0-16,0 0 15,29 0-15,-29 0 16,0 0-16,28 28 15,1-28-15,-1 0 16,-27 29-16,55-29 16,-27 0-1,27 0-15,1 0 16,28 0-16,-28 0 16,56 0-16,-28 0 15,-29 0-15,1 0 16,0 0-16,-1 0 15,-27 0-15,27 0 16,-55 0-16,27 0 16,29 0-16,-1-29 15,-27 29-15,-1 0 16,1 0-16,27 0 16,1 0-16,0 0 15,-1 0-15,1 0 16,0 0-1,-29 0-15,-28 0 16,29 0-16,-29 0 16,0 0-1,0 0-15,1 0 16,27 0 0,1 0-1,-29 0-15,0 0 16,28 0-16,-27 0 15,27 0-15,1 0 16,-29 0-16,28 0 16,1 0-16,-29 0 15,28 0-15,1 0 16,-1 0-16,-28 0 0,29 0 16,28 0-16,-29 0 15,-28 0-15,29 0 16,-1 0-16,1 29 15,-1-29-15,29 0 16,-29 0-16,1 0 16,-1 28-1,0-28 1,29 0-16,-57 0 16,29 28-16,-29-28 15,0 28 1,0-28-16,1 0 15,-1 0 17,0 0-17,0 0 1,29 0-16,-29 0 16,0 0-1,0 28 1,1-28-1,-1 0 1,0 0 15</inkml:trace>
</inkml:ink>
</file>

<file path=ppt/ink/ink3.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11.62791" units="1/cm"/>
          <inkml:channelProperty channel="Y" name="resolution" value="55.6701" units="1/cm"/>
          <inkml:channelProperty channel="T" name="resolution" value="1" units="1/dev"/>
        </inkml:channelProperties>
      </inkml:inkSource>
      <inkml:timestamp xml:id="ts0" timeString="2020-03-15T16:42:49.897"/>
    </inkml:context>
    <inkml:brush xml:id="br0">
      <inkml:brushProperty name="width" value="0.175" units="cm"/>
      <inkml:brushProperty name="height" value="0.35" units="cm"/>
      <inkml:brushProperty name="color" value="#FFFF00"/>
      <inkml:brushProperty name="tip" value="rectangle"/>
      <inkml:brushProperty name="rasterOp" value="maskPen"/>
      <inkml:brushProperty name="fitToCurve" value="1"/>
    </inkml:brush>
  </inkml:definitions>
  <inkml:trace contextRef="#ctx0" brushRef="#br0">0 34 0,'28'0'110,"0"0"-95,28 0-15,29-28 16,0 28-16,-1 0 16,29 0-16,-28 0 15,28 0-15,0 0 16,-29 0-16,1 28 15,0-28-15,-1 0 16,-27 0-16,-1 0 16,1 29-16,-29-29 15,0 0-15,0 0 16,1 0 0,-1 28-16,0-28 15,29 0-15,-1 0 0,0 0 16,29 0-16,0 0 15,-1 0-15,1 0 16,0 28-16,-29 0 16,57-28-16,-56 0 15,27 0-15,1 0 16,-29 0 0,1 0-1,-1 0-15,1 0 16,-29 0-16,28 0 15,-27 0-15,-1 0 16,28 0-16,1 0 16,-1 0-16,-28 0 15,29 0-15,27 0 0,-27 0 16,28 0-16,-29 0 16,0 0-16,29 0 15,-28-28-15,27 0 16,1 28-16,-29 0 15,29 0-15,0 0 16,-1-28 0,-27 28-1,27 0-15,-27 0 16,-1 0-16,1 0 16,-1 0-16,29 0 15,-29 0-15,1 0 16,-1 0-16,1 0 15,-1 0-15,1 0 0,-29 0 16,28 0-16,1 0 16,-1 0-16,1 0 15,-1 0-15,0 0 16,29 0-16,-28-29 16,27 29-16,1 0 15,0 0 1,-1 0-1,1 0-15,0 0 16,-29 0-16,0 0 16,1 0-16,-29 0 15,0 0-15,1 0 16,-1-28 0,0 28 77,0 0-93,0 0 0,1 0 16,-1 0-16,28 0 16,-27 0-16,-1 0 15,0 0 48,0 28-48,0 1-15,1-1 16,27 0-16,-28-28 16,29 28-16,-29 1 15,0-1-15,0-28 16,1 0-1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85" tIns="46092" rIns="92185" bIns="46092" numCol="1" anchor="t" anchorCtr="0" compatLnSpc="1">
            <a:prstTxWarp prst="textNoShape">
              <a:avLst/>
            </a:prstTxWarp>
          </a:bodyPr>
          <a:lstStyle>
            <a:lvl1pPr defTabSz="922126">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85" tIns="46092" rIns="92185" bIns="46092" numCol="1" anchor="t" anchorCtr="0" compatLnSpc="1">
            <a:prstTxWarp prst="textNoShape">
              <a:avLst/>
            </a:prstTxWarp>
          </a:bodyPr>
          <a:lstStyle>
            <a:lvl1pPr algn="r" defTabSz="922126">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85" tIns="46092" rIns="92185" bIns="4609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85" tIns="46092" rIns="92185" bIns="46092" numCol="1" anchor="b" anchorCtr="0" compatLnSpc="1">
            <a:prstTxWarp prst="textNoShape">
              <a:avLst/>
            </a:prstTxWarp>
          </a:bodyPr>
          <a:lstStyle>
            <a:lvl1pPr defTabSz="922126">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85" tIns="46092" rIns="92185" bIns="46092" numCol="1" anchor="b" anchorCtr="0" compatLnSpc="1">
            <a:prstTxWarp prst="textNoShape">
              <a:avLst/>
            </a:prstTxWarp>
          </a:bodyPr>
          <a:lstStyle>
            <a:lvl1pPr algn="r" defTabSz="922126">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11</a:t>
            </a:fld>
            <a:endParaRPr lang="en-US"/>
          </a:p>
        </p:txBody>
      </p:sp>
    </p:spTree>
    <p:extLst>
      <p:ext uri="{BB962C8B-B14F-4D97-AF65-F5344CB8AC3E}">
        <p14:creationId xmlns:p14="http://schemas.microsoft.com/office/powerpoint/2010/main" val="117984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23</a:t>
            </a:fld>
            <a:endParaRPr lang="en-US"/>
          </a:p>
        </p:txBody>
      </p:sp>
    </p:spTree>
    <p:extLst>
      <p:ext uri="{BB962C8B-B14F-4D97-AF65-F5344CB8AC3E}">
        <p14:creationId xmlns:p14="http://schemas.microsoft.com/office/powerpoint/2010/main" val="207398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446468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10800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523684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582869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3108716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314941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93464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1354532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746865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4" y="823387"/>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865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39292070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8.emf"/><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7.emf"/><Relationship Id="rId4" Type="http://schemas.openxmlformats.org/officeDocument/2006/relationships/customXml" Target="../ink/ink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203666" y="1638300"/>
            <a:ext cx="4953000" cy="3962400"/>
          </a:xfrm>
        </p:spPr>
        <p:txBody>
          <a:bodyPr/>
          <a:lstStyle/>
          <a:p>
            <a:pPr eaLnBrk="1" hangingPunct="1"/>
            <a:r>
              <a:rPr lang="en-US" sz="4000" dirty="0"/>
              <a:t>IEEE 802 LMSC</a:t>
            </a:r>
            <a:br>
              <a:rPr lang="en-US" sz="4000" dirty="0"/>
            </a:br>
            <a:r>
              <a:rPr lang="en-US" sz="4000" dirty="0"/>
              <a:t>16 March 2020</a:t>
            </a:r>
            <a:br>
              <a:rPr lang="en-US" sz="4000" dirty="0"/>
            </a:br>
            <a:br>
              <a:rPr lang="en-US" sz="4000" dirty="0"/>
            </a:br>
            <a:r>
              <a:rPr lang="en-US" sz="4000" dirty="0"/>
              <a:t>1</a:t>
            </a:r>
            <a:r>
              <a:rPr lang="en-US" sz="4000" baseline="30000" dirty="0"/>
              <a:t>st</a:t>
            </a:r>
            <a:r>
              <a:rPr lang="en-US" sz="4000" dirty="0"/>
              <a:t> Formal Electronic</a:t>
            </a:r>
            <a:br>
              <a:rPr lang="en-US" sz="4000" dirty="0"/>
            </a:br>
            <a:r>
              <a:rPr lang="en-US" sz="4000" dirty="0"/>
              <a:t>802 EC Meeting</a:t>
            </a:r>
            <a:br>
              <a:rPr lang="en-US" sz="4000" dirty="0"/>
            </a:br>
            <a:r>
              <a:rPr lang="en-US" sz="4000" dirty="0"/>
              <a:t>in March</a:t>
            </a:r>
            <a:br>
              <a:rPr lang="en-US" sz="4000" dirty="0"/>
            </a:br>
            <a:br>
              <a:rPr lang="en-US" sz="4000" dirty="0"/>
            </a:br>
            <a:r>
              <a:rPr lang="en-US" sz="4000" dirty="0"/>
              <a:t>40</a:t>
            </a:r>
            <a:r>
              <a:rPr lang="en-US" sz="4000" baseline="30000" dirty="0"/>
              <a:t>th</a:t>
            </a:r>
            <a:r>
              <a:rPr lang="en-US" sz="4000" dirty="0"/>
              <a:t> Anniversary</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DCN ec-20-0043-02-00EC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3.01 Chair’s Announcements</a:t>
            </a:r>
          </a:p>
        </p:txBody>
      </p:sp>
      <p:sp>
        <p:nvSpPr>
          <p:cNvPr id="3" name="Content Placeholder 2"/>
          <p:cNvSpPr>
            <a:spLocks noGrp="1"/>
          </p:cNvSpPr>
          <p:nvPr>
            <p:ph idx="1"/>
          </p:nvPr>
        </p:nvSpPr>
        <p:spPr>
          <a:xfrm>
            <a:off x="152400" y="1219200"/>
            <a:ext cx="7772400" cy="4114800"/>
          </a:xfrm>
        </p:spPr>
        <p:txBody>
          <a:bodyPr/>
          <a:lstStyle/>
          <a:p>
            <a:r>
              <a:rPr lang="en-US" sz="2200" dirty="0"/>
              <a:t>2020 IEEE Standards Association Board of Governors Roster</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pic>
        <p:nvPicPr>
          <p:cNvPr id="7" name="Picture 6">
            <a:extLst>
              <a:ext uri="{FF2B5EF4-FFF2-40B4-BE49-F238E27FC236}">
                <a16:creationId xmlns:a16="http://schemas.microsoft.com/office/drawing/2014/main" id="{901A819C-6EEF-4A7F-96DD-3DAA911CE986}"/>
              </a:ext>
            </a:extLst>
          </p:cNvPr>
          <p:cNvPicPr>
            <a:picLocks noChangeAspect="1"/>
          </p:cNvPicPr>
          <p:nvPr/>
        </p:nvPicPr>
        <p:blipFill>
          <a:blip r:embed="rId2"/>
          <a:stretch>
            <a:fillRect/>
          </a:stretch>
        </p:blipFill>
        <p:spPr>
          <a:xfrm>
            <a:off x="800056" y="1981200"/>
            <a:ext cx="7150144" cy="3276599"/>
          </a:xfrm>
          <a:prstGeom prst="rect">
            <a:avLst/>
          </a:prstGeom>
        </p:spPr>
      </p:pic>
    </p:spTree>
    <p:extLst>
      <p:ext uri="{BB962C8B-B14F-4D97-AF65-F5344CB8AC3E}">
        <p14:creationId xmlns:p14="http://schemas.microsoft.com/office/powerpoint/2010/main" val="49103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88" y="-127490"/>
            <a:ext cx="7772400" cy="1143000"/>
          </a:xfrm>
        </p:spPr>
        <p:txBody>
          <a:bodyPr/>
          <a:lstStyle/>
          <a:p>
            <a:r>
              <a:rPr lang="en-US" dirty="0"/>
              <a:t>3.01 Chair’s Announcements</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
        <p:nvSpPr>
          <p:cNvPr id="8" name="Content Placeholder 7">
            <a:extLst>
              <a:ext uri="{FF2B5EF4-FFF2-40B4-BE49-F238E27FC236}">
                <a16:creationId xmlns:a16="http://schemas.microsoft.com/office/drawing/2014/main" id="{440019AE-B68C-4103-B93F-A40E3748B063}"/>
              </a:ext>
            </a:extLst>
          </p:cNvPr>
          <p:cNvSpPr>
            <a:spLocks noGrp="1"/>
          </p:cNvSpPr>
          <p:nvPr>
            <p:ph idx="1"/>
          </p:nvPr>
        </p:nvSpPr>
        <p:spPr>
          <a:xfrm>
            <a:off x="139929" y="1087433"/>
            <a:ext cx="7772400" cy="4114800"/>
          </a:xfrm>
        </p:spPr>
        <p:txBody>
          <a:bodyPr/>
          <a:lstStyle/>
          <a:p>
            <a:pPr marL="0" indent="0">
              <a:buNone/>
            </a:pPr>
            <a:r>
              <a:rPr lang="en-US" sz="2000" dirty="0"/>
              <a:t>Technical Activities Board (TAB)</a:t>
            </a:r>
            <a:br>
              <a:rPr lang="en-US" sz="2000" dirty="0"/>
            </a:br>
            <a:r>
              <a:rPr lang="en-US" sz="2000" dirty="0"/>
              <a:t>Committee on Standards (</a:t>
            </a:r>
            <a:r>
              <a:rPr lang="en-US" sz="2000" dirty="0" err="1"/>
              <a:t>CoS</a:t>
            </a:r>
            <a:r>
              <a:rPr lang="en-US" sz="2000" dirty="0"/>
              <a:t>):</a:t>
            </a:r>
            <a:endParaRPr lang="en-US" dirty="0"/>
          </a:p>
        </p:txBody>
      </p:sp>
      <p:sp>
        <p:nvSpPr>
          <p:cNvPr id="21" name="Oval 20">
            <a:extLst>
              <a:ext uri="{FF2B5EF4-FFF2-40B4-BE49-F238E27FC236}">
                <a16:creationId xmlns:a16="http://schemas.microsoft.com/office/drawing/2014/main" id="{AFAC2972-E9B8-4D66-84A1-AD13DF854252}"/>
              </a:ext>
            </a:extLst>
          </p:cNvPr>
          <p:cNvSpPr/>
          <p:nvPr/>
        </p:nvSpPr>
        <p:spPr>
          <a:xfrm>
            <a:off x="1254760" y="2514600"/>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Research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(sci/tech/</a:t>
            </a:r>
            <a:b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standards development)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TA</a:t>
            </a:r>
          </a:p>
        </p:txBody>
      </p:sp>
      <p:sp>
        <p:nvSpPr>
          <p:cNvPr id="22" name="Oval 21">
            <a:extLst>
              <a:ext uri="{FF2B5EF4-FFF2-40B4-BE49-F238E27FC236}">
                <a16:creationId xmlns:a16="http://schemas.microsoft.com/office/drawing/2014/main" id="{A5CE3BEA-D87F-4014-B12A-B4AC258EA525}"/>
              </a:ext>
            </a:extLst>
          </p:cNvPr>
          <p:cNvSpPr/>
          <p:nvPr/>
        </p:nvSpPr>
        <p:spPr>
          <a:xfrm>
            <a:off x="4379717" y="3603273"/>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Industry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(prod</a:t>
            </a:r>
            <a:r>
              <a:rPr lang="en-US" sz="1100" kern="0" dirty="0">
                <a:solidFill>
                  <a:srgbClr val="000000"/>
                </a:solidFill>
                <a:latin typeface="Arial"/>
                <a:cs typeface="+mn-cs"/>
                <a:sym typeface="Arial"/>
              </a:rPr>
              <a:t> &amp; </a:t>
            </a: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svc)</a:t>
            </a: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3" name="Oval 22">
            <a:extLst>
              <a:ext uri="{FF2B5EF4-FFF2-40B4-BE49-F238E27FC236}">
                <a16:creationId xmlns:a16="http://schemas.microsoft.com/office/drawing/2014/main" id="{B669D10C-7F24-4279-9F07-EBB043D52B38}"/>
              </a:ext>
            </a:extLst>
          </p:cNvPr>
          <p:cNvSpPr/>
          <p:nvPr/>
        </p:nvSpPr>
        <p:spPr>
          <a:xfrm>
            <a:off x="6616899" y="3492316"/>
            <a:ext cx="1646990" cy="1665704"/>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Products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for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Humanity</a:t>
            </a:r>
          </a:p>
        </p:txBody>
      </p:sp>
      <p:sp>
        <p:nvSpPr>
          <p:cNvPr id="24" name="Oval 23">
            <a:extLst>
              <a:ext uri="{FF2B5EF4-FFF2-40B4-BE49-F238E27FC236}">
                <a16:creationId xmlns:a16="http://schemas.microsoft.com/office/drawing/2014/main" id="{0CA12372-5CF3-4D65-B054-5366F6C8E77F}"/>
              </a:ext>
            </a:extLst>
          </p:cNvPr>
          <p:cNvSpPr/>
          <p:nvPr/>
        </p:nvSpPr>
        <p:spPr>
          <a:xfrm>
            <a:off x="1267059" y="4835625"/>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TechnicalStandards</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oversight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SA</a:t>
            </a:r>
          </a:p>
        </p:txBody>
      </p:sp>
      <p:cxnSp>
        <p:nvCxnSpPr>
          <p:cNvPr id="25" name="Straight Arrow Connector 24">
            <a:extLst>
              <a:ext uri="{FF2B5EF4-FFF2-40B4-BE49-F238E27FC236}">
                <a16:creationId xmlns:a16="http://schemas.microsoft.com/office/drawing/2014/main" id="{4E6A58CC-94B5-465F-846A-0841C5084D3D}"/>
              </a:ext>
            </a:extLst>
          </p:cNvPr>
          <p:cNvCxnSpPr>
            <a:cxnSpLocks/>
            <a:stCxn id="21" idx="6"/>
            <a:endCxn id="22" idx="1"/>
          </p:cNvCxnSpPr>
          <p:nvPr/>
        </p:nvCxnSpPr>
        <p:spPr>
          <a:xfrm>
            <a:off x="2729030" y="3236495"/>
            <a:ext cx="1866589" cy="578216"/>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6" name="Straight Arrow Connector 25">
            <a:extLst>
              <a:ext uri="{FF2B5EF4-FFF2-40B4-BE49-F238E27FC236}">
                <a16:creationId xmlns:a16="http://schemas.microsoft.com/office/drawing/2014/main" id="{9EE5E816-FBF5-45AE-A012-0C82E2577236}"/>
              </a:ext>
            </a:extLst>
          </p:cNvPr>
          <p:cNvCxnSpPr>
            <a:cxnSpLocks/>
            <a:stCxn id="22" idx="6"/>
            <a:endCxn id="23" idx="2"/>
          </p:cNvCxnSpPr>
          <p:nvPr/>
        </p:nvCxnSpPr>
        <p:spPr>
          <a:xfrm>
            <a:off x="5853987" y="4325168"/>
            <a:ext cx="762912" cy="0"/>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7" name="Straight Arrow Connector 26">
            <a:extLst>
              <a:ext uri="{FF2B5EF4-FFF2-40B4-BE49-F238E27FC236}">
                <a16:creationId xmlns:a16="http://schemas.microsoft.com/office/drawing/2014/main" id="{0D12899F-8B54-4F24-BE78-A4E80814D57A}"/>
              </a:ext>
            </a:extLst>
          </p:cNvPr>
          <p:cNvCxnSpPr>
            <a:cxnSpLocks/>
            <a:stCxn id="21" idx="4"/>
            <a:endCxn id="24" idx="0"/>
          </p:cNvCxnSpPr>
          <p:nvPr/>
        </p:nvCxnSpPr>
        <p:spPr>
          <a:xfrm>
            <a:off x="1991895" y="3958390"/>
            <a:ext cx="12299" cy="87723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8" name="Straight Arrow Connector 27">
            <a:extLst>
              <a:ext uri="{FF2B5EF4-FFF2-40B4-BE49-F238E27FC236}">
                <a16:creationId xmlns:a16="http://schemas.microsoft.com/office/drawing/2014/main" id="{96D591EE-3FF3-456A-B9A6-7D7933AC1353}"/>
              </a:ext>
            </a:extLst>
          </p:cNvPr>
          <p:cNvCxnSpPr>
            <a:cxnSpLocks/>
            <a:stCxn id="24" idx="6"/>
            <a:endCxn id="22" idx="3"/>
          </p:cNvCxnSpPr>
          <p:nvPr/>
        </p:nvCxnSpPr>
        <p:spPr>
          <a:xfrm flipV="1">
            <a:off x="2741329" y="4835625"/>
            <a:ext cx="1854290" cy="72189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29" name="Oval 28">
            <a:extLst>
              <a:ext uri="{FF2B5EF4-FFF2-40B4-BE49-F238E27FC236}">
                <a16:creationId xmlns:a16="http://schemas.microsoft.com/office/drawing/2014/main" id="{D2F722F6-B852-482F-80F6-2CC36D9A64E9}"/>
              </a:ext>
            </a:extLst>
          </p:cNvPr>
          <p:cNvSpPr/>
          <p:nvPr/>
        </p:nvSpPr>
        <p:spPr>
          <a:xfrm>
            <a:off x="2856899" y="4108062"/>
            <a:ext cx="749032" cy="641150"/>
          </a:xfrm>
          <a:prstGeom prst="ellipse">
            <a:avLst/>
          </a:prstGeom>
          <a:pattFill prst="pct30">
            <a:fgClr>
              <a:schemeClr val="bg1">
                <a:lumMod val="75000"/>
              </a:schemeClr>
            </a:fgClr>
            <a:bgClr>
              <a:schemeClr val="bg1"/>
            </a:bgClr>
          </a:patt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IEEE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TAB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rgbClr val="000000"/>
                </a:solidFill>
                <a:effectLst/>
                <a:uLnTx/>
                <a:uFillTx/>
                <a:latin typeface="Arial"/>
                <a:ea typeface="+mn-ea"/>
                <a:cs typeface="+mn-cs"/>
                <a:sym typeface="Arial"/>
              </a:rPr>
              <a:t>CoS</a:t>
            </a:r>
            <a:endParaRPr kumimoji="0" lang="en-US" sz="1050" b="0" i="0" u="none" strike="noStrike" kern="0" cap="none" spc="0" normalizeH="0" baseline="0" noProof="0" dirty="0">
              <a:ln>
                <a:noFill/>
              </a:ln>
              <a:solidFill>
                <a:srgbClr val="000000"/>
              </a:solidFill>
              <a:effectLst/>
              <a:uLnTx/>
              <a:uFillTx/>
              <a:latin typeface="Arial"/>
              <a:ea typeface="+mn-ea"/>
              <a:cs typeface="+mn-cs"/>
              <a:sym typeface="Arial"/>
            </a:endParaRPr>
          </a:p>
        </p:txBody>
      </p:sp>
      <p:cxnSp>
        <p:nvCxnSpPr>
          <p:cNvPr id="30" name="Straight Arrow Connector 29">
            <a:extLst>
              <a:ext uri="{FF2B5EF4-FFF2-40B4-BE49-F238E27FC236}">
                <a16:creationId xmlns:a16="http://schemas.microsoft.com/office/drawing/2014/main" id="{564F2CAD-9E17-4DE8-A1DF-ADE6C7A1E46D}"/>
              </a:ext>
            </a:extLst>
          </p:cNvPr>
          <p:cNvCxnSpPr>
            <a:cxnSpLocks/>
            <a:stCxn id="21" idx="5"/>
            <a:endCxn id="29" idx="1"/>
          </p:cNvCxnSpPr>
          <p:nvPr/>
        </p:nvCxnSpPr>
        <p:spPr>
          <a:xfrm>
            <a:off x="2513128" y="3746952"/>
            <a:ext cx="453464" cy="455004"/>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31" name="Straight Arrow Connector 30">
            <a:extLst>
              <a:ext uri="{FF2B5EF4-FFF2-40B4-BE49-F238E27FC236}">
                <a16:creationId xmlns:a16="http://schemas.microsoft.com/office/drawing/2014/main" id="{CC8B7CD9-DB44-4867-B807-519C481B9838}"/>
              </a:ext>
            </a:extLst>
          </p:cNvPr>
          <p:cNvCxnSpPr>
            <a:cxnSpLocks/>
            <a:stCxn id="29" idx="3"/>
            <a:endCxn id="24" idx="7"/>
          </p:cNvCxnSpPr>
          <p:nvPr/>
        </p:nvCxnSpPr>
        <p:spPr>
          <a:xfrm flipH="1">
            <a:off x="2525427" y="4655318"/>
            <a:ext cx="441165" cy="39174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32" name="TextBox 31">
            <a:extLst>
              <a:ext uri="{FF2B5EF4-FFF2-40B4-BE49-F238E27FC236}">
                <a16:creationId xmlns:a16="http://schemas.microsoft.com/office/drawing/2014/main" id="{80731D2C-BAE3-4D20-A687-7A7C59599518}"/>
              </a:ext>
            </a:extLst>
          </p:cNvPr>
          <p:cNvSpPr txBox="1"/>
          <p:nvPr/>
        </p:nvSpPr>
        <p:spPr>
          <a:xfrm>
            <a:off x="125306" y="3440343"/>
            <a:ext cx="1202652" cy="1954381"/>
          </a:xfrm>
          <a:prstGeom prst="rect">
            <a:avLst/>
          </a:prstGeom>
          <a:noFill/>
          <a:ln w="3175">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Std Classes</a:t>
            </a:r>
            <a:br>
              <a:rPr kumimoji="0" lang="en-US" sz="1100" b="0" i="0" u="none" strike="noStrike" kern="0" cap="none" spc="0" normalizeH="0" baseline="0" noProof="0" dirty="0">
                <a:ln>
                  <a:noFill/>
                </a:ln>
                <a:solidFill>
                  <a:srgbClr val="000000"/>
                </a:solidFill>
                <a:effectLst/>
                <a:uLnTx/>
                <a:uFillTx/>
                <a:latin typeface="Arial"/>
                <a:cs typeface="Arial"/>
                <a:sym typeface="Arial"/>
              </a:rPr>
            </a:br>
            <a:endParaRPr kumimoji="0" lang="en-US"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Interoperability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Process</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Safety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Measurement</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Definitions/Units</a:t>
            </a:r>
          </a:p>
        </p:txBody>
      </p:sp>
      <p:sp>
        <p:nvSpPr>
          <p:cNvPr id="11" name="TextBox 10">
            <a:extLst>
              <a:ext uri="{FF2B5EF4-FFF2-40B4-BE49-F238E27FC236}">
                <a16:creationId xmlns:a16="http://schemas.microsoft.com/office/drawing/2014/main" id="{A0DF2C3D-B926-45E9-87DB-1C63F9910D99}"/>
              </a:ext>
            </a:extLst>
          </p:cNvPr>
          <p:cNvSpPr txBox="1"/>
          <p:nvPr/>
        </p:nvSpPr>
        <p:spPr>
          <a:xfrm>
            <a:off x="1006893" y="2160451"/>
            <a:ext cx="2536144" cy="369332"/>
          </a:xfrm>
          <a:prstGeom prst="rect">
            <a:avLst/>
          </a:prstGeom>
          <a:noFill/>
        </p:spPr>
        <p:txBody>
          <a:bodyPr wrap="square" rtlCol="0">
            <a:spAutoFit/>
          </a:bodyPr>
          <a:lstStyle/>
          <a:p>
            <a:r>
              <a:rPr lang="en-US" dirty="0"/>
              <a:t>400,000+ participants</a:t>
            </a:r>
          </a:p>
        </p:txBody>
      </p:sp>
      <p:sp>
        <p:nvSpPr>
          <p:cNvPr id="33" name="TextBox 32">
            <a:extLst>
              <a:ext uri="{FF2B5EF4-FFF2-40B4-BE49-F238E27FC236}">
                <a16:creationId xmlns:a16="http://schemas.microsoft.com/office/drawing/2014/main" id="{CC25C3DD-3CB4-4CED-B482-F50972891312}"/>
              </a:ext>
            </a:extLst>
          </p:cNvPr>
          <p:cNvSpPr txBox="1"/>
          <p:nvPr/>
        </p:nvSpPr>
        <p:spPr>
          <a:xfrm>
            <a:off x="4707698" y="5262263"/>
            <a:ext cx="1955089" cy="369332"/>
          </a:xfrm>
          <a:prstGeom prst="rect">
            <a:avLst/>
          </a:prstGeom>
          <a:noFill/>
        </p:spPr>
        <p:txBody>
          <a:bodyPr wrap="square" rtlCol="0">
            <a:spAutoFit/>
          </a:bodyPr>
          <a:lstStyle/>
          <a:p>
            <a:r>
              <a:rPr lang="en-US" dirty="0"/>
              <a:t>Millions</a:t>
            </a:r>
          </a:p>
        </p:txBody>
      </p:sp>
      <p:sp>
        <p:nvSpPr>
          <p:cNvPr id="34" name="TextBox 33">
            <a:extLst>
              <a:ext uri="{FF2B5EF4-FFF2-40B4-BE49-F238E27FC236}">
                <a16:creationId xmlns:a16="http://schemas.microsoft.com/office/drawing/2014/main" id="{B12E900A-F121-491F-96FC-518AA6631659}"/>
              </a:ext>
            </a:extLst>
          </p:cNvPr>
          <p:cNvSpPr txBox="1"/>
          <p:nvPr/>
        </p:nvSpPr>
        <p:spPr>
          <a:xfrm>
            <a:off x="1026649" y="6266017"/>
            <a:ext cx="1955089" cy="369332"/>
          </a:xfrm>
          <a:prstGeom prst="rect">
            <a:avLst/>
          </a:prstGeom>
          <a:noFill/>
        </p:spPr>
        <p:txBody>
          <a:bodyPr wrap="square" rtlCol="0">
            <a:spAutoFit/>
          </a:bodyPr>
          <a:lstStyle/>
          <a:p>
            <a:r>
              <a:rPr lang="en-US" dirty="0"/>
              <a:t>6,000+ participants</a:t>
            </a:r>
          </a:p>
        </p:txBody>
      </p:sp>
      <p:sp>
        <p:nvSpPr>
          <p:cNvPr id="35" name="TextBox 34">
            <a:extLst>
              <a:ext uri="{FF2B5EF4-FFF2-40B4-BE49-F238E27FC236}">
                <a16:creationId xmlns:a16="http://schemas.microsoft.com/office/drawing/2014/main" id="{3D6FE0ED-2E09-4D3F-9D15-12CA8C924582}"/>
              </a:ext>
            </a:extLst>
          </p:cNvPr>
          <p:cNvSpPr txBox="1"/>
          <p:nvPr/>
        </p:nvSpPr>
        <p:spPr>
          <a:xfrm>
            <a:off x="6998187" y="5246446"/>
            <a:ext cx="1955089" cy="369332"/>
          </a:xfrm>
          <a:prstGeom prst="rect">
            <a:avLst/>
          </a:prstGeom>
          <a:noFill/>
        </p:spPr>
        <p:txBody>
          <a:bodyPr wrap="square" rtlCol="0">
            <a:spAutoFit/>
          </a:bodyPr>
          <a:lstStyle/>
          <a:p>
            <a:r>
              <a:rPr lang="en-US" dirty="0"/>
              <a:t>Billions</a:t>
            </a:r>
          </a:p>
        </p:txBody>
      </p:sp>
      <p:sp>
        <p:nvSpPr>
          <p:cNvPr id="15" name="Rectangle 14">
            <a:extLst>
              <a:ext uri="{FF2B5EF4-FFF2-40B4-BE49-F238E27FC236}">
                <a16:creationId xmlns:a16="http://schemas.microsoft.com/office/drawing/2014/main" id="{1B738443-AA51-450D-8EFE-BD639B2C1179}"/>
              </a:ext>
            </a:extLst>
          </p:cNvPr>
          <p:cNvSpPr/>
          <p:nvPr/>
        </p:nvSpPr>
        <p:spPr bwMode="auto">
          <a:xfrm>
            <a:off x="4650496" y="1191019"/>
            <a:ext cx="4463805" cy="27452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IEEE – </a:t>
            </a:r>
            <a:r>
              <a:rPr lang="en-US" dirty="0">
                <a:solidFill>
                  <a:schemeClr val="tx1"/>
                </a:solidFill>
                <a:latin typeface="Times New Roman" pitchFamily="18" charset="0"/>
              </a:rPr>
              <a:t> d</a:t>
            </a:r>
            <a:r>
              <a:rPr kumimoji="0" lang="en-US" sz="1800" b="0" i="0" u="none" strike="noStrike" cap="none" normalizeH="0" baseline="0" dirty="0">
                <a:ln>
                  <a:noFill/>
                </a:ln>
                <a:solidFill>
                  <a:schemeClr val="tx1"/>
                </a:solidFill>
                <a:effectLst/>
                <a:latin typeface="Times New Roman" pitchFamily="18" charset="0"/>
              </a:rPr>
              <a:t>istribution and sales</a:t>
            </a:r>
          </a:p>
        </p:txBody>
      </p:sp>
      <p:sp>
        <p:nvSpPr>
          <p:cNvPr id="36" name="Rectangle 35">
            <a:extLst>
              <a:ext uri="{FF2B5EF4-FFF2-40B4-BE49-F238E27FC236}">
                <a16:creationId xmlns:a16="http://schemas.microsoft.com/office/drawing/2014/main" id="{9CDD1ADD-00F9-4F3D-8509-ED7ECBFD1421}"/>
              </a:ext>
            </a:extLst>
          </p:cNvPr>
          <p:cNvSpPr/>
          <p:nvPr/>
        </p:nvSpPr>
        <p:spPr bwMode="auto">
          <a:xfrm>
            <a:off x="4650496" y="1543070"/>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Technical Activities</a:t>
            </a:r>
            <a:endParaRPr kumimoji="0" lang="en-US" sz="1800" b="0" i="0" u="none" strike="noStrike" cap="none" normalizeH="0" baseline="0" dirty="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B37755D6-57A8-4A87-A6BD-24CBF3AFD79A}"/>
              </a:ext>
            </a:extLst>
          </p:cNvPr>
          <p:cNvSpPr/>
          <p:nvPr/>
        </p:nvSpPr>
        <p:spPr bwMode="auto">
          <a:xfrm>
            <a:off x="4650496" y="1846019"/>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Computer Society</a:t>
            </a:r>
            <a:endParaRPr kumimoji="0" lang="en-US" sz="1800" b="0" i="0" u="none" strike="noStrike" cap="none" normalizeH="0" baseline="0" dirty="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7216BB76-0168-4AC8-898C-9CFD213C15D1}"/>
              </a:ext>
            </a:extLst>
          </p:cNvPr>
          <p:cNvSpPr/>
          <p:nvPr/>
        </p:nvSpPr>
        <p:spPr bwMode="auto">
          <a:xfrm>
            <a:off x="4650495" y="2151691"/>
            <a:ext cx="2101605" cy="2669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802 LMSC</a:t>
            </a:r>
            <a:endParaRPr kumimoji="0" lang="en-US" sz="18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8CEE16DD-923D-4879-9B55-3A6822D0B74E}"/>
              </a:ext>
            </a:extLst>
          </p:cNvPr>
          <p:cNvSpPr/>
          <p:nvPr/>
        </p:nvSpPr>
        <p:spPr bwMode="auto">
          <a:xfrm>
            <a:off x="6978415" y="1553966"/>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Standards Assoc.</a:t>
            </a:r>
          </a:p>
        </p:txBody>
      </p:sp>
      <p:sp>
        <p:nvSpPr>
          <p:cNvPr id="42" name="Rectangle 41">
            <a:extLst>
              <a:ext uri="{FF2B5EF4-FFF2-40B4-BE49-F238E27FC236}">
                <a16:creationId xmlns:a16="http://schemas.microsoft.com/office/drawing/2014/main" id="{55AD4F6F-599A-43D7-9BB6-5072463AB4C4}"/>
              </a:ext>
            </a:extLst>
          </p:cNvPr>
          <p:cNvSpPr/>
          <p:nvPr/>
        </p:nvSpPr>
        <p:spPr bwMode="auto">
          <a:xfrm>
            <a:off x="6951289" y="2139658"/>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SASB</a:t>
            </a:r>
          </a:p>
        </p:txBody>
      </p:sp>
      <p:sp>
        <p:nvSpPr>
          <p:cNvPr id="43" name="Rectangle: Rounded Corners 42">
            <a:extLst>
              <a:ext uri="{FF2B5EF4-FFF2-40B4-BE49-F238E27FC236}">
                <a16:creationId xmlns:a16="http://schemas.microsoft.com/office/drawing/2014/main" id="{510B2CBA-4DDC-4109-9692-7B4F1C3F6121}"/>
              </a:ext>
            </a:extLst>
          </p:cNvPr>
          <p:cNvSpPr/>
          <p:nvPr/>
        </p:nvSpPr>
        <p:spPr bwMode="auto">
          <a:xfrm>
            <a:off x="6873265" y="1492927"/>
            <a:ext cx="2286000" cy="1808944"/>
          </a:xfrm>
          <a:prstGeom prst="roundRect">
            <a:avLst/>
          </a:prstGeom>
          <a:solidFill>
            <a:srgbClr val="FF000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Process, Oversight</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And Publication</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b="0" i="0" u="none" strike="noStrike" cap="none" normalizeH="0" baseline="0" dirty="0">
              <a:ln>
                <a:noFill/>
              </a:ln>
              <a:solidFill>
                <a:schemeClr val="tx1"/>
              </a:solidFill>
              <a:effectLst/>
              <a:latin typeface="Times New Roman" pitchFamily="18" charset="0"/>
            </a:endParaRPr>
          </a:p>
        </p:txBody>
      </p:sp>
      <p:sp>
        <p:nvSpPr>
          <p:cNvPr id="16" name="Rectangle: Rounded Corners 15">
            <a:extLst>
              <a:ext uri="{FF2B5EF4-FFF2-40B4-BE49-F238E27FC236}">
                <a16:creationId xmlns:a16="http://schemas.microsoft.com/office/drawing/2014/main" id="{0A5B78F4-1B6B-41EB-8C7C-4A2FFBB98D7A}"/>
              </a:ext>
            </a:extLst>
          </p:cNvPr>
          <p:cNvSpPr/>
          <p:nvPr/>
        </p:nvSpPr>
        <p:spPr bwMode="auto">
          <a:xfrm>
            <a:off x="4572000" y="1500978"/>
            <a:ext cx="2286000" cy="1808944"/>
          </a:xfrm>
          <a:prstGeom prst="roundRect">
            <a:avLst/>
          </a:prstGeom>
          <a:solidFill>
            <a:srgbClr val="0070C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Invention, Creativity,</a:t>
            </a:r>
          </a:p>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 </a:t>
            </a:r>
            <a:r>
              <a:rPr lang="en-US" sz="1600" dirty="0"/>
              <a:t>and Authorship</a:t>
            </a:r>
            <a:endParaRPr kumimoji="0" lang="en-US" sz="1600" i="0" u="none" strike="noStrike" cap="none" normalizeH="0" baseline="0" dirty="0">
              <a:ln>
                <a:noFill/>
              </a:ln>
              <a:solidFill>
                <a:schemeClr val="tx1"/>
              </a:solidFill>
              <a:effectLst/>
              <a:latin typeface="Times New Roman" pitchFamily="18" charset="0"/>
            </a:endParaRP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2779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3.01 Chair’s Announcements</a:t>
            </a:r>
          </a:p>
        </p:txBody>
      </p:sp>
      <p:sp>
        <p:nvSpPr>
          <p:cNvPr id="3" name="Content Placeholder 2"/>
          <p:cNvSpPr>
            <a:spLocks noGrp="1"/>
          </p:cNvSpPr>
          <p:nvPr>
            <p:ph idx="1"/>
          </p:nvPr>
        </p:nvSpPr>
        <p:spPr>
          <a:xfrm>
            <a:off x="0" y="2057400"/>
            <a:ext cx="8610600" cy="4114800"/>
          </a:xfrm>
        </p:spPr>
        <p:txBody>
          <a:bodyPr/>
          <a:lstStyle/>
          <a:p>
            <a:pPr marL="0" indent="0">
              <a:buNone/>
            </a:pPr>
            <a:r>
              <a:rPr lang="en-US" sz="2200" dirty="0"/>
              <a:t>Technical Activities Committee on Standards (</a:t>
            </a:r>
            <a:r>
              <a:rPr lang="en-US" sz="2200" dirty="0" err="1"/>
              <a:t>CoS</a:t>
            </a:r>
            <a:r>
              <a:rPr lang="en-US" sz="2200" dirty="0"/>
              <a:t>) Overview</a:t>
            </a:r>
          </a:p>
          <a:p>
            <a:pPr>
              <a:buFont typeface="Arial" panose="020B0604020202020204" pitchFamily="34" charset="0"/>
              <a:buChar char="•"/>
            </a:pPr>
            <a:endParaRPr lang="en-US" sz="2200" dirty="0"/>
          </a:p>
          <a:p>
            <a:pPr marL="6350" indent="0" defTabSz="742950"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Mission: 	Encourage initiation of standards activities across Technical 			Activities Societies, Councils and Communities</a:t>
            </a:r>
          </a:p>
          <a:p>
            <a:pPr marL="6350" indent="0" eaLnBrk="1" fontAlgn="auto" hangingPunct="1">
              <a:lnSpc>
                <a:spcPct val="90000"/>
              </a:lnSpc>
              <a:spcBef>
                <a:spcPts val="0"/>
              </a:spcBef>
              <a:spcAft>
                <a:spcPts val="0"/>
              </a:spcAft>
              <a:buClr>
                <a:srgbClr val="0066A1"/>
              </a:buClr>
              <a:buSzPct val="100000"/>
              <a:buNone/>
            </a:pPr>
            <a:endParaRPr lang="en-US" sz="2000" dirty="0">
              <a:solidFill>
                <a:srgbClr val="000000"/>
              </a:solidFill>
              <a:latin typeface="Calibri"/>
              <a:cs typeface="Calibri"/>
              <a:sym typeface="Calibri"/>
            </a:endParaRPr>
          </a:p>
          <a:p>
            <a:pPr marL="6350" lvl="0" indent="0" defTabSz="744538"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Objective: 	Improve the strategic alignment between IEEE Organizational 			Units Technical Activities and Standards Association</a:t>
            </a:r>
            <a:endParaRPr lang="en-US" sz="16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endParaRPr lang="en-US" sz="1600" dirty="0">
              <a:solidFill>
                <a:srgbClr val="000000"/>
              </a:solidFill>
              <a:latin typeface="Calibri"/>
              <a:ea typeface="Calibri"/>
              <a:cs typeface="Calibri"/>
              <a:sym typeface="Calibri"/>
            </a:endParaRPr>
          </a:p>
          <a:p>
            <a:pPr marL="0" indent="0" defTabSz="744538" eaLnBrk="1" fontAlgn="auto" hangingPunct="1">
              <a:lnSpc>
                <a:spcPct val="90000"/>
              </a:lnSpc>
              <a:spcBef>
                <a:spcPts val="0"/>
              </a:spcBef>
              <a:spcAft>
                <a:spcPts val="0"/>
              </a:spcAft>
              <a:buClr>
                <a:srgbClr val="0066A1"/>
              </a:buClr>
              <a:buSzPct val="100000"/>
              <a:buNone/>
              <a:tabLst>
                <a:tab pos="1487488" algn="l"/>
              </a:tabLst>
            </a:pPr>
            <a:r>
              <a:rPr lang="en-US" sz="2000" dirty="0">
                <a:solidFill>
                  <a:srgbClr val="000000"/>
                </a:solidFill>
                <a:latin typeface="Calibri"/>
                <a:cs typeface="Calibri"/>
                <a:sym typeface="Calibri"/>
              </a:rPr>
              <a:t>Leadership:		Solicit/encourage volunteers to serve as Corresponding Members </a:t>
            </a:r>
            <a:br>
              <a:rPr lang="en-US" sz="2000" dirty="0">
                <a:solidFill>
                  <a:srgbClr val="000000"/>
                </a:solidFill>
                <a:latin typeface="Calibri"/>
                <a:cs typeface="Calibri"/>
                <a:sym typeface="Calibri"/>
              </a:rPr>
            </a:br>
            <a:r>
              <a:rPr lang="en-US" sz="2000" dirty="0">
                <a:solidFill>
                  <a:srgbClr val="000000"/>
                </a:solidFill>
                <a:latin typeface="Calibri"/>
                <a:cs typeface="Calibri"/>
                <a:sym typeface="Calibri"/>
              </a:rPr>
              <a:t>	</a:t>
            </a:r>
            <a:r>
              <a:rPr lang="en-US" sz="1600" dirty="0">
                <a:solidFill>
                  <a:srgbClr val="000000"/>
                </a:solidFill>
                <a:latin typeface="Calibri"/>
                <a:cs typeface="Calibri"/>
                <a:sym typeface="Calibri"/>
              </a:rPr>
              <a:t>Please send interested individuals to see Paul Nikolich, 2020/2021</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Chair, for more details (two hour web calls every other month); </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Computer Society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members Edward Au, </a:t>
            </a:r>
            <a:r>
              <a:rPr lang="en-US" sz="1600" dirty="0" err="1">
                <a:solidFill>
                  <a:srgbClr val="000000"/>
                </a:solidFill>
                <a:latin typeface="Calibri"/>
                <a:cs typeface="Calibri"/>
                <a:sym typeface="Calibri"/>
              </a:rPr>
              <a:t>Tuncer</a:t>
            </a: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Baykas</a:t>
            </a:r>
            <a:r>
              <a:rPr lang="en-US" sz="1600" dirty="0">
                <a:solidFill>
                  <a:srgbClr val="000000"/>
                </a:solidFill>
                <a:latin typeface="Calibri"/>
                <a:cs typeface="Calibri"/>
                <a:sym typeface="Calibri"/>
              </a:rPr>
              <a:t>, Roger Fuji, 				Jim Moore, Paul Nikolich</a:t>
            </a:r>
            <a:endParaRPr lang="en-US" sz="20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br>
              <a:rPr lang="en-US" sz="1600" dirty="0"/>
            </a:br>
            <a:br>
              <a:rPr lang="en-US" sz="1600" dirty="0"/>
            </a:b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12</a:t>
            </a:fld>
            <a:endParaRPr lang="en-US"/>
          </a:p>
        </p:txBody>
      </p:sp>
    </p:spTree>
    <p:extLst>
      <p:ext uri="{BB962C8B-B14F-4D97-AF65-F5344CB8AC3E}">
        <p14:creationId xmlns:p14="http://schemas.microsoft.com/office/powerpoint/2010/main" val="435103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304800" y="1295400"/>
            <a:ext cx="8610600" cy="4278094"/>
          </a:xfrm>
          <a:prstGeom prst="rect">
            <a:avLst/>
          </a:prstGeom>
          <a:noFill/>
          <a:ln w="9525">
            <a:noFill/>
            <a:miter lim="800000"/>
            <a:headEnd/>
            <a:tailEnd/>
          </a:ln>
        </p:spPr>
        <p:txBody>
          <a:bodyPr>
            <a:spAutoFit/>
          </a:bodyPr>
          <a:lstStyle/>
          <a:p>
            <a:r>
              <a:rPr lang="en-US" sz="2400" b="1" u="sng" dirty="0"/>
              <a:t>Project Authorization Approvals JAN/MAR 2020</a:t>
            </a:r>
            <a:endParaRPr lang="en-US" sz="2400" b="1" dirty="0"/>
          </a:p>
          <a:p>
            <a:pPr>
              <a:lnSpc>
                <a:spcPct val="80000"/>
              </a:lnSpc>
              <a:spcBef>
                <a:spcPct val="20000"/>
              </a:spcBef>
            </a:pPr>
            <a:endParaRPr lang="en-US" b="1" dirty="0"/>
          </a:p>
          <a:p>
            <a:pPr lvl="0"/>
            <a:r>
              <a:rPr lang="en-US" b="1" dirty="0"/>
              <a:t>New Projects: 	</a:t>
            </a:r>
            <a:r>
              <a:rPr lang="en-US" dirty="0"/>
              <a:t>P802.1AEdk, P802.3cw, P802.3cx, P802.16t, P802f.</a:t>
            </a:r>
          </a:p>
          <a:p>
            <a:pPr lvl="0"/>
            <a:endParaRPr lang="en-US" b="1" dirty="0"/>
          </a:p>
          <a:p>
            <a:pPr lvl="0"/>
            <a:r>
              <a:rPr lang="en-US" b="1" dirty="0"/>
              <a:t>Modified Projects: 	</a:t>
            </a:r>
            <a:r>
              <a:rPr lang="en-US" dirty="0"/>
              <a:t>P802.1CS, P802.3ct.</a:t>
            </a:r>
          </a:p>
          <a:p>
            <a:pPr lvl="0"/>
            <a:endParaRPr lang="en-US" b="1" dirty="0"/>
          </a:p>
          <a:p>
            <a:r>
              <a:rPr lang="en-US" b="1" dirty="0"/>
              <a:t>Revisions:</a:t>
            </a:r>
            <a:r>
              <a:rPr lang="en-US" dirty="0"/>
              <a:t>	none.</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a:t>
            </a:r>
            <a:r>
              <a:rPr lang="en-US" dirty="0"/>
              <a:t>	none.</a:t>
            </a:r>
            <a:br>
              <a:rPr lang="en-US" dirty="0"/>
            </a:br>
            <a:endParaRPr lang="en-US" sz="1400" dirty="0"/>
          </a:p>
          <a:p>
            <a:pPr lvl="0"/>
            <a:r>
              <a:rPr lang="en-US" b="1" dirty="0">
                <a:solidFill>
                  <a:srgbClr val="000000"/>
                </a:solidFill>
              </a:rPr>
              <a:t>Other:		</a:t>
            </a:r>
            <a:r>
              <a:rPr lang="en-US" dirty="0">
                <a:solidFill>
                  <a:srgbClr val="000000"/>
                </a:solidFill>
              </a:rPr>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3.01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14</a:t>
            </a:fld>
            <a:endParaRPr lang="en-US"/>
          </a:p>
        </p:txBody>
      </p:sp>
      <p:sp>
        <p:nvSpPr>
          <p:cNvPr id="5123" name="Text Box 5"/>
          <p:cNvSpPr txBox="1">
            <a:spLocks noChangeArrowheads="1"/>
          </p:cNvSpPr>
          <p:nvPr/>
        </p:nvSpPr>
        <p:spPr bwMode="auto">
          <a:xfrm>
            <a:off x="381000" y="1122363"/>
            <a:ext cx="8610600" cy="3508653"/>
          </a:xfrm>
          <a:prstGeom prst="rect">
            <a:avLst/>
          </a:prstGeom>
          <a:noFill/>
          <a:ln w="9525">
            <a:noFill/>
            <a:miter lim="800000"/>
            <a:headEnd/>
            <a:tailEnd/>
          </a:ln>
        </p:spPr>
        <p:txBody>
          <a:bodyPr>
            <a:spAutoFit/>
          </a:bodyPr>
          <a:lstStyle/>
          <a:p>
            <a:r>
              <a:rPr lang="en-US" sz="2400" b="1" u="sng" dirty="0"/>
              <a:t>Standards Ratification Actions JAN/MAR 2020</a:t>
            </a:r>
          </a:p>
          <a:p>
            <a:endParaRPr lang="en-US" b="1" dirty="0"/>
          </a:p>
          <a:p>
            <a:pPr lvl="0"/>
            <a:r>
              <a:rPr lang="en-US" b="1" dirty="0"/>
              <a:t>New Standards: 	</a:t>
            </a:r>
            <a:r>
              <a:rPr lang="en-US" dirty="0"/>
              <a:t> P802.3cm, P802.3cq.</a:t>
            </a:r>
          </a:p>
          <a:p>
            <a:pPr lvl="0"/>
            <a:endParaRPr lang="en-US" dirty="0"/>
          </a:p>
          <a:p>
            <a:pPr>
              <a:lnSpc>
                <a:spcPct val="80000"/>
              </a:lnSpc>
              <a:spcBef>
                <a:spcPct val="20000"/>
              </a:spcBef>
            </a:pPr>
            <a:r>
              <a:rPr lang="en-US" b="1" dirty="0"/>
              <a:t>Revised Standards:</a:t>
            </a:r>
            <a:r>
              <a:rPr lang="en-US" dirty="0"/>
              <a:t> 802.1AS, P802.1AX, P802.1X.</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3.01 SA Standards Board Actions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15</a:t>
            </a:fld>
            <a:endParaRPr lang="en-US"/>
          </a:p>
        </p:txBody>
      </p:sp>
      <p:sp>
        <p:nvSpPr>
          <p:cNvPr id="14339" name="Rectangle 2"/>
          <p:cNvSpPr>
            <a:spLocks noGrp="1" noChangeArrowheads="1"/>
          </p:cNvSpPr>
          <p:nvPr>
            <p:ph type="title"/>
          </p:nvPr>
        </p:nvSpPr>
        <p:spPr/>
        <p:txBody>
          <a:bodyPr/>
          <a:lstStyle/>
          <a:p>
            <a:pPr eaLnBrk="1" hangingPunct="1"/>
            <a:r>
              <a:rPr lang="en-US" sz="4000" dirty="0"/>
              <a:t>3.02</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25NOV	802 comments to ACMA 		08/01/00/04	approved</a:t>
            </a:r>
          </a:p>
          <a:p>
            <a:pPr eaLnBrk="1" hangingPunct="1">
              <a:buFont typeface="+mj-lt"/>
              <a:buAutoNum type="arabicParenR"/>
              <a:tabLst>
                <a:tab pos="1141413" algn="l"/>
              </a:tabLst>
            </a:pPr>
            <a:r>
              <a:rPr lang="en-US" sz="1600" dirty="0"/>
              <a:t>06JAN	802 comments to </a:t>
            </a:r>
            <a:r>
              <a:rPr lang="en-US" sz="1600" dirty="0" err="1"/>
              <a:t>Ofcom</a:t>
            </a:r>
            <a:r>
              <a:rPr lang="en-US" sz="1600" dirty="0"/>
              <a:t>		10/00/00/03	approved</a:t>
            </a:r>
          </a:p>
          <a:p>
            <a:pPr eaLnBrk="1" hangingPunct="1">
              <a:buFont typeface="+mj-lt"/>
              <a:buAutoNum type="arabicParenR"/>
              <a:tabLst>
                <a:tab pos="1141413" algn="l"/>
              </a:tabLst>
            </a:pPr>
            <a:r>
              <a:rPr lang="en-US" sz="1600" dirty="0"/>
              <a:t>19FEB	802.3cg, 802.3cn </a:t>
            </a:r>
            <a:r>
              <a:rPr lang="en-US" sz="1600" dirty="0" err="1"/>
              <a:t>Enet</a:t>
            </a:r>
            <a:r>
              <a:rPr lang="en-US" sz="1600" dirty="0"/>
              <a:t> Bandwidth PR	not finished	</a:t>
            </a:r>
          </a:p>
          <a:p>
            <a:pPr eaLnBrk="1" hangingPunct="1">
              <a:buFont typeface="+mj-lt"/>
              <a:buAutoNum type="arabicParenR"/>
              <a:tabLst>
                <a:tab pos="1141413" algn="l"/>
              </a:tabLst>
            </a:pPr>
            <a:r>
              <a:rPr lang="en-US" sz="1600" dirty="0"/>
              <a:t>21FEB	802 comments to FCC on 5.9GHz band	08/02/00/03	approved</a:t>
            </a:r>
          </a:p>
          <a:p>
            <a:pPr eaLnBrk="1" hangingPunct="1">
              <a:buFont typeface="+mj-lt"/>
              <a:buAutoNum type="arabicParenR"/>
              <a:tabLst>
                <a:tab pos="1141413" algn="l"/>
              </a:tabLst>
            </a:pPr>
            <a:r>
              <a:rPr lang="en-US" sz="1600" dirty="0"/>
              <a:t>05MAR	cancel 15-20 March 2020 plenary	08/01/02/02	approved</a:t>
            </a:r>
          </a:p>
          <a:p>
            <a:pPr eaLnBrk="1" hangingPunct="1">
              <a:buFont typeface="+mj-lt"/>
              <a:buAutoNum type="arabicParenR"/>
              <a:tabLst>
                <a:tab pos="1141413" algn="l"/>
              </a:tabLst>
            </a:pPr>
            <a:r>
              <a:rPr lang="en-US" sz="1600" dirty="0"/>
              <a:t>14MAR	approve NOV2019 EC minutes	not finished</a:t>
            </a:r>
          </a:p>
          <a:p>
            <a:pPr eaLnBrk="1" hangingPunct="1">
              <a:buFont typeface="+mj-lt"/>
              <a:buAutoNum type="arabicParenR"/>
              <a:tabLst>
                <a:tab pos="1141413" algn="l"/>
              </a:tabLst>
            </a:pPr>
            <a:r>
              <a:rPr lang="en-US" sz="1600" dirty="0"/>
              <a:t>27NOV	approve 802.3 blog 		07/00/00/06	approved</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79180423"/>
              </p:ext>
            </p:extLst>
          </p:nvPr>
        </p:nvGraphicFramePr>
        <p:xfrm>
          <a:off x="304800" y="990599"/>
          <a:ext cx="8534401" cy="48534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HPE,  Huawei, </a:t>
                      </a:r>
                      <a:r>
                        <a:rPr lang="en-US" sz="1000" u="none" strike="noStrike" dirty="0" err="1">
                          <a:effectLst/>
                          <a:latin typeface="+mj-lt"/>
                        </a:rPr>
                        <a:t>Itron</a:t>
                      </a:r>
                      <a:r>
                        <a:rPr lang="en-US" sz="1000" u="none" strike="noStrike" dirty="0">
                          <a:effectLst/>
                          <a:latin typeface="+mj-lt"/>
                        </a:rPr>
                        <a:t>, </a:t>
                      </a:r>
                      <a:r>
                        <a:rPr lang="en-US" sz="1000" u="none" strike="noStrike" dirty="0" err="1">
                          <a:effectLst/>
                          <a:latin typeface="+mj-lt"/>
                        </a:rPr>
                        <a:t>octoScope</a:t>
                      </a:r>
                      <a:r>
                        <a:rPr lang="en-US" sz="1000" u="none" strike="noStrike" dirty="0">
                          <a:effectLst/>
                          <a:latin typeface="+mj-lt"/>
                        </a:rPr>
                        <a:t>,</a:t>
                      </a:r>
                      <a:r>
                        <a:rPr lang="en-US" sz="1000" u="none" strike="noStrike" baseline="0" dirty="0">
                          <a:effectLst/>
                          <a:latin typeface="+mj-lt"/>
                        </a:rPr>
                        <a:t> </a:t>
                      </a:r>
                      <a:r>
                        <a:rPr lang="en-US" sz="1000" u="none" strike="noStrike" baseline="0" dirty="0" err="1">
                          <a:effectLst/>
                          <a:latin typeface="+mj-lt"/>
                        </a:rPr>
                        <a:t>Wyebot</a:t>
                      </a:r>
                      <a:r>
                        <a:rPr lang="en-US" sz="1000" u="none" strike="noStrike" baseline="0" dirty="0">
                          <a:effectLst/>
                          <a:latin typeface="+mj-lt"/>
                        </a:rPr>
                        <a:t>, UNH </a:t>
                      </a:r>
                      <a:r>
                        <a:rPr lang="en-US" sz="1000" u="none" strike="noStrike" baseline="0" dirty="0" err="1">
                          <a:effectLst/>
                          <a:latin typeface="+mj-lt"/>
                        </a:rPr>
                        <a:t>BCoE</a:t>
                      </a:r>
                      <a:r>
                        <a:rPr lang="en-US" sz="1000" u="none" strike="noStrike" baseline="0" dirty="0">
                          <a:effectLst/>
                          <a:latin typeface="+mj-lt"/>
                        </a:rPr>
                        <a:t>, </a:t>
                      </a:r>
                    </a:p>
                    <a:p>
                      <a:pPr algn="l" fontAlgn="ctr"/>
                      <a:r>
                        <a:rPr lang="en-US" sz="1000" u="none" strike="noStrike" baseline="0" dirty="0">
                          <a:effectLst/>
                          <a:latin typeface="+mj-lt"/>
                        </a:rPr>
                        <a:t>YAS BBV, Origin Wireless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 University of San Diego </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br>
                        <a:rPr lang="en-US" sz="1000" b="0" i="0" u="none" strike="noStrike" dirty="0">
                          <a:effectLst/>
                          <a:latin typeface="+mj-lt"/>
                        </a:rPr>
                      </a:br>
                      <a:r>
                        <a:rPr lang="en-US" sz="1000" b="0" i="0" u="none" strike="noStrike" dirty="0">
                          <a:effectLst/>
                          <a:latin typeface="+mj-lt"/>
                        </a:rPr>
                        <a:t>CME Consulting, Analog Devices, Marvell,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latin typeface="+mj-lt"/>
                        </a:rPr>
                        <a:t>P802.1 High Level Interface (HILI)</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Glenn Parsons</a:t>
                      </a:r>
                    </a:p>
                  </a:txBody>
                  <a:tcPr marL="9081" marR="9081" marT="9080" marB="0" anchor="ctr">
                    <a:noFill/>
                  </a:tcPr>
                </a:tc>
                <a:tc>
                  <a:txBody>
                    <a:bodyPr/>
                    <a:lstStyle/>
                    <a:p>
                      <a:pPr algn="l" fontAlgn="ctr"/>
                      <a:r>
                        <a:rPr lang="en-US" sz="10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3.03 EC Affiliation Update</a:t>
            </a:r>
          </a:p>
        </p:txBody>
      </p:sp>
    </p:spTree>
    <p:extLst>
      <p:ext uri="{BB962C8B-B14F-4D97-AF65-F5344CB8AC3E}">
        <p14:creationId xmlns:p14="http://schemas.microsoft.com/office/powerpoint/2010/main" val="363642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3.03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17</a:t>
            </a:fld>
            <a:endParaRPr lang="en-US"/>
          </a:p>
        </p:txBody>
      </p:sp>
    </p:spTree>
    <p:extLst>
      <p:ext uri="{BB962C8B-B14F-4D97-AF65-F5344CB8AC3E}">
        <p14:creationId xmlns:p14="http://schemas.microsoft.com/office/powerpoint/2010/main" val="178182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18</a:t>
            </a:fld>
            <a:endParaRPr lang="en-US"/>
          </a:p>
        </p:txBody>
      </p:sp>
      <p:sp>
        <p:nvSpPr>
          <p:cNvPr id="9219" name="Rectangle 2"/>
          <p:cNvSpPr>
            <a:spLocks noGrp="1" noChangeArrowheads="1"/>
          </p:cNvSpPr>
          <p:nvPr>
            <p:ph type="title"/>
          </p:nvPr>
        </p:nvSpPr>
        <p:spPr/>
        <p:txBody>
          <a:bodyPr/>
          <a:lstStyle/>
          <a:p>
            <a:pPr eaLnBrk="1" hangingPunct="1"/>
            <a:r>
              <a:rPr lang="en-US" dirty="0"/>
              <a:t>3.04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P802.1CS (WG electronic ballot expected to be complete for Apr 7th EC call)</a:t>
            </a:r>
          </a:p>
          <a:p>
            <a:pPr eaLnBrk="1" hangingPunct="1">
              <a:buFont typeface="+mj-lt"/>
              <a:buAutoNum type="arabicPeriod"/>
            </a:pPr>
            <a:r>
              <a:rPr lang="en-US" sz="1600" dirty="0"/>
              <a:t>802.03: none.</a:t>
            </a:r>
          </a:p>
          <a:p>
            <a:pPr eaLnBrk="1" hangingPunct="1">
              <a:buFont typeface="+mj-lt"/>
              <a:buAutoNum type="arabicPeriod"/>
            </a:pPr>
            <a:r>
              <a:rPr lang="en-US" sz="1600" dirty="0"/>
              <a:t>802.11: none.</a:t>
            </a:r>
          </a:p>
          <a:p>
            <a:pPr eaLnBrk="1" hangingPunct="1">
              <a:buFont typeface="+mj-lt"/>
              <a:buAutoNum type="arabicPeriod"/>
            </a:pPr>
            <a:r>
              <a:rPr lang="en-US" sz="1600" dirty="0"/>
              <a:t>802.15: P802.15.13 OWC (WG electronic ballot followed by EC ballot).</a:t>
            </a:r>
          </a:p>
          <a:p>
            <a:pPr eaLnBrk="1" hangingPunct="1">
              <a:buFont typeface="+mj-lt"/>
              <a:buAutoNum type="arabicPeriod"/>
            </a:pPr>
            <a:r>
              <a:rPr lang="en-US" sz="1600" dirty="0"/>
              <a:t>802.19: none.</a:t>
            </a:r>
          </a:p>
          <a:p>
            <a:pPr eaLnBrk="1" hangingPunct="1">
              <a:buFont typeface="+mj-lt"/>
              <a:buAutoNum type="arabicPeriod"/>
            </a:pPr>
            <a:r>
              <a:rPr lang="en-US" sz="1600" dirty="0"/>
              <a:t>802.24: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19</a:t>
            </a:fld>
            <a:endParaRPr lang="en-US"/>
          </a:p>
        </p:txBody>
      </p:sp>
      <p:sp>
        <p:nvSpPr>
          <p:cNvPr id="10243" name="Rectangle 2"/>
          <p:cNvSpPr>
            <a:spLocks noGrp="1" noChangeArrowheads="1"/>
          </p:cNvSpPr>
          <p:nvPr>
            <p:ph type="title"/>
          </p:nvPr>
        </p:nvSpPr>
        <p:spPr/>
        <p:txBody>
          <a:bodyPr/>
          <a:lstStyle/>
          <a:p>
            <a:pPr eaLnBrk="1" hangingPunct="1"/>
            <a:r>
              <a:rPr lang="en-US" dirty="0"/>
              <a:t>3.05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P802.1CMde, P802.1Qcx, P802.1AE/cor1 (WG electronic ballot closing on March 19th)</a:t>
            </a:r>
          </a:p>
          <a:p>
            <a:pPr eaLnBrk="1" hangingPunct="1">
              <a:buFont typeface="+mj-lt"/>
              <a:buAutoNum type="arabicPeriod"/>
            </a:pPr>
            <a:r>
              <a:rPr lang="en-US" sz="1600" dirty="0"/>
              <a:t>802.03: P802.3ca, P802.3ch (WG electronic ballot complete in time for 7 APR EC mtg).</a:t>
            </a:r>
          </a:p>
          <a:p>
            <a:pPr eaLnBrk="1" hangingPunct="1">
              <a:buFont typeface="+mj-lt"/>
              <a:buAutoNum type="arabicPeriod"/>
            </a:pPr>
            <a:r>
              <a:rPr lang="en-US" sz="1600" dirty="0"/>
              <a:t>802.11: none for 7 APR EC mtg.</a:t>
            </a:r>
          </a:p>
          <a:p>
            <a:pPr eaLnBrk="1" hangingPunct="1">
              <a:buFont typeface="+mj-lt"/>
              <a:buAutoNum type="arabicPeriod"/>
            </a:pPr>
            <a:r>
              <a:rPr lang="en-US" sz="1600" dirty="0"/>
              <a:t>802.15: P802.15.4md, P802.15.4z (WG electronic ballot complete to be followed by EC ballot).</a:t>
            </a:r>
          </a:p>
          <a:p>
            <a:pPr eaLnBrk="1" hangingPunct="1">
              <a:buFont typeface="+mj-lt"/>
              <a:buAutoNum type="arabicPeriod"/>
            </a:pPr>
            <a:r>
              <a:rPr lang="en-US" sz="1600" dirty="0"/>
              <a:t>802.19: none.</a:t>
            </a:r>
          </a:p>
          <a:p>
            <a:pPr eaLnBrk="1" hangingPunct="1">
              <a:buFont typeface="+mj-lt"/>
              <a:buAutoNum type="arabicPeriod"/>
            </a:pPr>
            <a:r>
              <a:rPr lang="en-US" sz="1600" dirty="0"/>
              <a:t>802.24: none.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046161-53B9-436B-9568-D14E57DADC0B}"/>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pic>
        <p:nvPicPr>
          <p:cNvPr id="7" name="Picture 5">
            <a:extLst>
              <a:ext uri="{FF2B5EF4-FFF2-40B4-BE49-F238E27FC236}">
                <a16:creationId xmlns:a16="http://schemas.microsoft.com/office/drawing/2014/main" id="{8EC0659B-7EE2-4BA6-B818-45144BAD2B30}"/>
              </a:ext>
            </a:extLst>
          </p:cNvPr>
          <p:cNvPicPr>
            <a:picLocks noChangeAspect="1" noChangeArrowheads="1"/>
          </p:cNvPicPr>
          <p:nvPr/>
        </p:nvPicPr>
        <p:blipFill rotWithShape="1">
          <a:blip r:embed="rId2" cstate="print">
            <a:lum bright="-48000" contrast="66000"/>
            <a:grayscl/>
          </a:blip>
          <a:srcRect t="133" r="177" b="58011"/>
          <a:stretch/>
        </p:blipFill>
        <p:spPr bwMode="auto">
          <a:xfrm>
            <a:off x="274320" y="838200"/>
            <a:ext cx="8595360" cy="4937760"/>
          </a:xfrm>
          <a:prstGeom prst="rect">
            <a:avLst/>
          </a:prstGeom>
          <a:noFill/>
          <a:ln w="9525" algn="ctr">
            <a:noFill/>
            <a:miter lim="800000"/>
            <a:headEnd/>
            <a:tailEnd/>
          </a:ln>
        </p:spPr>
      </p:pic>
      <p:sp>
        <p:nvSpPr>
          <p:cNvPr id="8" name="Oval 7">
            <a:extLst>
              <a:ext uri="{FF2B5EF4-FFF2-40B4-BE49-F238E27FC236}">
                <a16:creationId xmlns:a16="http://schemas.microsoft.com/office/drawing/2014/main" id="{3FA50FDB-881F-4374-8F81-E73820971731}"/>
              </a:ext>
            </a:extLst>
          </p:cNvPr>
          <p:cNvSpPr/>
          <p:nvPr/>
        </p:nvSpPr>
        <p:spPr bwMode="auto">
          <a:xfrm>
            <a:off x="4572000" y="1828800"/>
            <a:ext cx="3848100" cy="1295400"/>
          </a:xfrm>
          <a:prstGeom prst="ellipse">
            <a:avLst/>
          </a:prstGeom>
          <a:solidFill>
            <a:srgbClr val="FFFF00">
              <a:alpha val="56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E11C78D3-5A48-4BF6-8771-6540E9821A85}"/>
              </a:ext>
            </a:extLst>
          </p:cNvPr>
          <p:cNvSpPr/>
          <p:nvPr/>
        </p:nvSpPr>
        <p:spPr bwMode="auto">
          <a:xfrm>
            <a:off x="381000" y="1828800"/>
            <a:ext cx="3848100" cy="1295400"/>
          </a:xfrm>
          <a:prstGeom prst="ellipse">
            <a:avLst/>
          </a:prstGeom>
          <a:solidFill>
            <a:srgbClr val="FFFF00">
              <a:alpha val="56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3DEE2767-EDE1-4AAE-A453-9A9293DB3DA6}"/>
              </a:ext>
            </a:extLst>
          </p:cNvPr>
          <p:cNvSpPr txBox="1"/>
          <p:nvPr/>
        </p:nvSpPr>
        <p:spPr>
          <a:xfrm>
            <a:off x="838200" y="6063734"/>
            <a:ext cx="5500224" cy="646331"/>
          </a:xfrm>
          <a:prstGeom prst="rect">
            <a:avLst/>
          </a:prstGeom>
          <a:noFill/>
        </p:spPr>
        <p:txBody>
          <a:bodyPr wrap="none" rtlCol="0">
            <a:spAutoFit/>
          </a:bodyPr>
          <a:lstStyle/>
          <a:p>
            <a:r>
              <a:rPr lang="en-US" dirty="0"/>
              <a:t>Date of Request to Project Approval:  	7 months 16 days</a:t>
            </a:r>
            <a:br>
              <a:rPr lang="en-US" dirty="0"/>
            </a:br>
            <a:r>
              <a:rPr lang="en-US" dirty="0"/>
              <a:t>Date of Approval to today: 		40 years 3 days</a:t>
            </a:r>
          </a:p>
        </p:txBody>
      </p:sp>
    </p:spTree>
    <p:extLst>
      <p:ext uri="{BB962C8B-B14F-4D97-AF65-F5344CB8AC3E}">
        <p14:creationId xmlns:p14="http://schemas.microsoft.com/office/powerpoint/2010/main" val="1613008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20</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3.06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Policy and Procedure updates-- none.</a:t>
            </a:r>
          </a:p>
          <a:p>
            <a:pPr eaLnBrk="1" hangingPunct="1">
              <a:buFont typeface="+mj-lt"/>
              <a:buAutoNum type="arabicPeriod"/>
            </a:pPr>
            <a:r>
              <a:rPr lang="en-US" sz="1600" kern="0" dirty="0"/>
              <a:t>802.EC: none.</a:t>
            </a:r>
          </a:p>
          <a:p>
            <a:pPr eaLnBrk="1" hangingPunct="1">
              <a:buFont typeface="+mj-lt"/>
              <a:buAutoNum type="arabicPeriod"/>
            </a:pPr>
            <a:r>
              <a:rPr lang="en-US" sz="1600" kern="0" dirty="0"/>
              <a:t>802.01: FDIS response for SC6 for approval (WG electronic ballot, bring to EC 20MAR mtg).</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none.</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FCC DSRC reply comments for 20MAR EC mtg.</a:t>
            </a:r>
            <a:endParaRPr lang="en-US" sz="1600" dirty="0"/>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Standing Committee: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21</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3.07 Draft PARs to </a:t>
            </a:r>
            <a:r>
              <a:rPr lang="en-US" dirty="0" err="1"/>
              <a:t>NesCom</a:t>
            </a:r>
            <a:endParaRPr lang="en-US" dirty="0"/>
          </a:p>
        </p:txBody>
      </p:sp>
      <p:sp>
        <p:nvSpPr>
          <p:cNvPr id="7172" name="Rectangle 5"/>
          <p:cNvSpPr>
            <a:spLocks noGrp="1" noChangeArrowheads="1"/>
          </p:cNvSpPr>
          <p:nvPr>
            <p:ph type="body" idx="1"/>
          </p:nvPr>
        </p:nvSpPr>
        <p:spPr>
          <a:xfrm>
            <a:off x="152400" y="1371600"/>
            <a:ext cx="8610600" cy="4114800"/>
          </a:xfrm>
        </p:spPr>
        <p:txBody>
          <a:bodyPr/>
          <a:lstStyle/>
          <a:p>
            <a:pPr>
              <a:buFont typeface="+mj-lt"/>
              <a:buAutoNum type="arabicPeriod"/>
            </a:pPr>
            <a:endParaRPr lang="en-US" sz="1600" dirty="0"/>
          </a:p>
          <a:p>
            <a:pPr marL="568325" indent="-568325">
              <a:buFont typeface="+mj-lt"/>
              <a:buAutoNum type="arabicPeriod"/>
            </a:pPr>
            <a:endParaRPr lang="en-US" sz="1600" dirty="0"/>
          </a:p>
          <a:p>
            <a:pPr marL="0" indent="0">
              <a:buNone/>
            </a:pPr>
            <a:r>
              <a:rPr lang="en-US" sz="1600" dirty="0" err="1"/>
              <a:t>Maintenence</a:t>
            </a:r>
            <a:r>
              <a:rPr lang="en-US" sz="1600" dirty="0"/>
              <a:t> PARs:</a:t>
            </a:r>
          </a:p>
          <a:p>
            <a:pPr marL="111125" indent="-111125">
              <a:buFont typeface="+mj-lt"/>
              <a:buAutoNum type="arabicPeriod"/>
            </a:pPr>
            <a:r>
              <a:rPr lang="fr-FR" sz="1600" dirty="0"/>
              <a:t>802.15.4z PAR </a:t>
            </a:r>
            <a:r>
              <a:rPr lang="fr-FR" sz="1600" dirty="0" err="1"/>
              <a:t>title</a:t>
            </a:r>
            <a:r>
              <a:rPr lang="fr-FR" sz="1600" dirty="0"/>
              <a:t> change, </a:t>
            </a:r>
            <a:br>
              <a:rPr lang="fr-FR" sz="1600" dirty="0"/>
            </a:br>
            <a:r>
              <a:rPr lang="fr-FR" sz="1600" dirty="0"/>
              <a:t>P802.15.13 PAR </a:t>
            </a:r>
            <a:r>
              <a:rPr lang="fr-FR" sz="1600" dirty="0" err="1"/>
              <a:t>title</a:t>
            </a:r>
            <a:r>
              <a:rPr lang="fr-FR" sz="1600" dirty="0"/>
              <a:t> change, </a:t>
            </a:r>
            <a:br>
              <a:rPr lang="fr-FR" sz="1600" dirty="0"/>
            </a:br>
            <a:r>
              <a:rPr lang="fr-FR" sz="1600" dirty="0"/>
              <a:t>P802.15.12 PAR extension</a:t>
            </a:r>
            <a:endParaRPr lang="en-US" sz="1600" dirty="0"/>
          </a:p>
          <a:p>
            <a:pPr marL="111125" indent="-111125">
              <a:buFont typeface="+mj-lt"/>
              <a:buAutoNum type="arabicPeriod"/>
            </a:pPr>
            <a:r>
              <a:rPr lang="en-US" sz="1600" dirty="0"/>
              <a:t> 802.1CQ Amendment PAR Extension,  </a:t>
            </a:r>
            <a:br>
              <a:rPr lang="en-US" sz="1600" dirty="0"/>
            </a:br>
            <a:r>
              <a:rPr lang="en-US" sz="1600" dirty="0"/>
              <a:t>802.1Q Revision rollup PAR  (WG electronic ballot expected to be complete for Apr 7th EC call)</a:t>
            </a:r>
          </a:p>
          <a:p>
            <a:pPr marL="111125" indent="-111125">
              <a:buFont typeface="+mj-lt"/>
              <a:buAutoNum type="arabicPeriod"/>
            </a:pPr>
            <a:endParaRPr lang="en-US" sz="1600" dirty="0"/>
          </a:p>
          <a:p>
            <a:pPr>
              <a:buFont typeface="+mj-lt"/>
              <a:buAutoNum type="arabicPeriod"/>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3.071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5405542"/>
              </p:ext>
            </p:extLst>
          </p:nvPr>
        </p:nvGraphicFramePr>
        <p:xfrm>
          <a:off x="190500" y="1066800"/>
          <a:ext cx="8763000" cy="4966802"/>
        </p:xfrm>
        <a:graphic>
          <a:graphicData uri="http://schemas.openxmlformats.org/drawingml/2006/table">
            <a:tbl>
              <a:tblPr>
                <a:tableStyleId>{073A0DAA-6AF3-43AB-8588-CEC1D06C72B9}</a:tableStyleId>
              </a:tblPr>
              <a:tblGrid>
                <a:gridCol w="945030">
                  <a:extLst>
                    <a:ext uri="{9D8B030D-6E8A-4147-A177-3AD203B41FA5}">
                      <a16:colId xmlns:a16="http://schemas.microsoft.com/office/drawing/2014/main" val="20000"/>
                    </a:ext>
                  </a:extLst>
                </a:gridCol>
                <a:gridCol w="362697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802 Network Enhancements for the Next Decade (</a:t>
                      </a:r>
                      <a:r>
                        <a:rPr lang="en-US" sz="1200" dirty="0" err="1">
                          <a:solidFill>
                            <a:schemeClr val="tx1"/>
                          </a:solidFill>
                        </a:rPr>
                        <a:t>Nendica</a:t>
                      </a:r>
                      <a:r>
                        <a:rPr lang="en-US" sz="1200" dirty="0">
                          <a:solidFill>
                            <a:schemeClr val="tx1"/>
                          </a:solidFill>
                        </a:rPr>
                        <a:t>). – Flexible Factory IoT</a:t>
                      </a:r>
                      <a:br>
                        <a:rPr lang="en-US" sz="1200" dirty="0">
                          <a:solidFill>
                            <a:schemeClr val="tx1"/>
                          </a:solidFill>
                        </a:rPr>
                      </a:b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SG under consideration</a:t>
                      </a:r>
                      <a:br>
                        <a:rPr lang="en-US" sz="1200" dirty="0">
                          <a:solidFill>
                            <a:schemeClr val="tx1"/>
                          </a:solidFill>
                        </a:rPr>
                      </a:br>
                      <a:r>
                        <a:rPr lang="en-US" sz="1200" dirty="0">
                          <a:solidFill>
                            <a:schemeClr val="tx1"/>
                          </a:solidFill>
                        </a:rPr>
                        <a:t>- none.</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a:t>
                      </a:r>
                      <a:r>
                        <a:rPr lang="en-US" sz="1200" baseline="0" dirty="0"/>
                        <a:t>New Ethernet Applications (NEA) ad hoc.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a:t>
                      </a:r>
                      <a:r>
                        <a:rPr lang="en-US" sz="1200" baseline="0" dirty="0" err="1"/>
                        <a:t>Rechartering</a:t>
                      </a:r>
                      <a:endParaRPr lang="en-US" sz="1200" baseline="0" dirty="0"/>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10Gbps automotive electrical PHY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 Multi Gigabit Automotive Optical PHYs</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10Mb/s Single Pair Ethernet Multidrop Enhancements</a:t>
                      </a:r>
                      <a:br>
                        <a:rPr lang="en-US" sz="1200" baseline="0" dirty="0"/>
                      </a:br>
                      <a:r>
                        <a:rPr lang="en-US" sz="1200" baseline="0" dirty="0"/>
                        <a:t>100 Gb/s Wavelength Short Reach PHYs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extension: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Multi Gigabit Automotive Optical PHYs SG extension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10SPE Multidrop Enhancements 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00819">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SG under consideration</a:t>
                      </a:r>
                      <a:br>
                        <a:rPr lang="en-US" sz="1200" dirty="0">
                          <a:solidFill>
                            <a:schemeClr val="tx1"/>
                          </a:solidFill>
                        </a:rPr>
                      </a:br>
                      <a:r>
                        <a:rPr lang="en-US" sz="1200" dirty="0">
                          <a:solidFill>
                            <a:schemeClr val="tx1"/>
                          </a:solidFill>
                        </a:rPr>
                        <a:t>- Random and Changing MAC addresses (may bring to 7APR EC mtg)</a:t>
                      </a:r>
                    </a:p>
                    <a:p>
                      <a:r>
                        <a:rPr lang="en-US" sz="1200" dirty="0">
                          <a:solidFill>
                            <a:schemeClr val="tx1"/>
                          </a:solidFill>
                        </a:rPr>
                        <a:t>- Privacy (may bring to 7APR EC mtg).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 Advanced Access Network Interface (AANI) Standing Committee,</a:t>
                      </a:r>
                      <a:endParaRPr lang="en-US" sz="120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Wireless Next Generation Standing Committee.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SENS (based on wireless sensing Technical Interest Group activity, will request extension expected 7APR),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820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Interest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- 802.15.4 Japanese Rate Extension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Study Groups: none,</a:t>
                      </a:r>
                      <a:br>
                        <a:rPr lang="en-US" sz="1200" baseline="0" dirty="0">
                          <a:solidFill>
                            <a:schemeClr val="tx1"/>
                          </a:solidFill>
                        </a:rPr>
                      </a:br>
                      <a:r>
                        <a:rPr lang="en-US" sz="1200" baseline="0" dirty="0">
                          <a:solidFill>
                            <a:schemeClr val="tx1"/>
                          </a:solidFill>
                        </a:rPr>
                        <a:t>Interest Groups: - Long Range Optical Camera Communications Interest Group.</a:t>
                      </a:r>
                      <a:br>
                        <a:rPr lang="en-US" sz="1200" baseline="0" dirty="0">
                          <a:solidFill>
                            <a:schemeClr val="tx1"/>
                          </a:solidFill>
                        </a:rPr>
                      </a:br>
                      <a:r>
                        <a:rPr lang="en-US" sz="1200" baseline="0" dirty="0">
                          <a:solidFill>
                            <a:schemeClr val="tx1"/>
                          </a:solidFill>
                        </a:rPr>
                        <a:t>Standing Committees: IETF/6tisch,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39911790"/>
              </p:ext>
            </p:extLst>
          </p:nvPr>
        </p:nvGraphicFramePr>
        <p:xfrm>
          <a:off x="685800" y="1981200"/>
          <a:ext cx="8382000" cy="214884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48164"/>
                  </a:ext>
                </a:extLst>
              </a:tr>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p>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
        <p:nvSpPr>
          <p:cNvPr id="5" name="Title 1"/>
          <p:cNvSpPr>
            <a:spLocks noGrp="1"/>
          </p:cNvSpPr>
          <p:nvPr>
            <p:ph type="title"/>
          </p:nvPr>
        </p:nvSpPr>
        <p:spPr/>
        <p:txBody>
          <a:bodyPr/>
          <a:lstStyle/>
          <a:p>
            <a:r>
              <a:rPr lang="en-US" dirty="0"/>
              <a:t>3.071 Pre-PAR activity</a:t>
            </a:r>
          </a:p>
        </p:txBody>
      </p:sp>
    </p:spTree>
    <p:extLst>
      <p:ext uri="{BB962C8B-B14F-4D97-AF65-F5344CB8AC3E}">
        <p14:creationId xmlns:p14="http://schemas.microsoft.com/office/powerpoint/2010/main" val="3001272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3</a:t>
            </a:r>
            <a:r>
              <a:rPr lang="en-US" sz="4000" kern="0" dirty="0"/>
              <a:t>.08 EC Action Item recap</a:t>
            </a:r>
          </a:p>
        </p:txBody>
      </p:sp>
    </p:spTree>
    <p:extLst>
      <p:ext uri="{BB962C8B-B14F-4D97-AF65-F5344CB8AC3E}">
        <p14:creationId xmlns:p14="http://schemas.microsoft.com/office/powerpoint/2010/main" val="2377937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25</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sz="3200" dirty="0"/>
              <a:t>3.09 Identify 802/SA Task Force Items </a:t>
            </a:r>
          </a:p>
        </p:txBody>
      </p:sp>
      <p:sp>
        <p:nvSpPr>
          <p:cNvPr id="14340" name="Rectangle 3"/>
          <p:cNvSpPr>
            <a:spLocks noGrp="1" noChangeArrowheads="1"/>
          </p:cNvSpPr>
          <p:nvPr>
            <p:ph type="body" idx="1"/>
          </p:nvPr>
        </p:nvSpPr>
        <p:spPr>
          <a:xfrm>
            <a:off x="533400" y="1219200"/>
            <a:ext cx="8305800" cy="4724400"/>
          </a:xfrm>
        </p:spPr>
        <p:txBody>
          <a:bodyPr/>
          <a:lstStyle/>
          <a:p>
            <a:pPr eaLnBrk="1" hangingPunct="1">
              <a:defRPr/>
            </a:pPr>
            <a:r>
              <a:rPr lang="en-US" dirty="0"/>
              <a:t>802/SA Task Force </a:t>
            </a:r>
            <a:r>
              <a:rPr lang="en-US" sz="2000" dirty="0"/>
              <a:t>(Tentative date for a web meeting</a:t>
            </a:r>
            <a:r>
              <a:rPr lang="en-US" sz="2000" dirty="0">
                <a:solidFill>
                  <a:schemeClr val="tx2"/>
                </a:solidFill>
              </a:rPr>
              <a:t> – unknown)</a:t>
            </a:r>
            <a:endParaRPr lang="en-US" dirty="0">
              <a:solidFill>
                <a:schemeClr val="tx2"/>
              </a:solidFill>
            </a:endParaRPr>
          </a:p>
          <a:p>
            <a:pPr marL="457200" lvl="1" indent="0">
              <a:buNone/>
              <a:defRPr/>
            </a:pPr>
            <a:r>
              <a:rPr lang="en-US" sz="2400" dirty="0">
                <a:solidFill>
                  <a:schemeClr val="tx2"/>
                </a:solidFill>
              </a:rPr>
              <a:t>Possible Agenda Topics:</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Reschedule 802/SA Task Force meeting to mutually acceptable day/time, most likely will be a web conference due to schedule/availability difficulties</a:t>
            </a:r>
          </a:p>
          <a:p>
            <a:pPr marL="1200150" lvl="2" indent="-342900">
              <a:buFont typeface="+mj-lt"/>
              <a:buAutoNum type="arabicPeriod"/>
              <a:defRPr/>
            </a:pPr>
            <a:r>
              <a:rPr lang="en-US" sz="1600" dirty="0">
                <a:solidFill>
                  <a:schemeClr val="tx2"/>
                </a:solidFill>
              </a:rPr>
              <a:t>IEEE SA tools update &amp; discussion </a:t>
            </a:r>
            <a:br>
              <a:rPr lang="en-US" sz="1600" dirty="0">
                <a:solidFill>
                  <a:schemeClr val="tx2"/>
                </a:solidFill>
              </a:rPr>
            </a:br>
            <a:r>
              <a:rPr lang="en-US" sz="1600" dirty="0">
                <a:solidFill>
                  <a:schemeClr val="tx2"/>
                </a:solidFill>
              </a:rPr>
              <a:t>(listserv instability update?), </a:t>
            </a:r>
            <a:endParaRPr lang="en-US" sz="1200" dirty="0">
              <a:solidFill>
                <a:schemeClr val="tx2"/>
              </a:solidFill>
            </a:endParaRPr>
          </a:p>
          <a:p>
            <a:pPr marL="1200150" lvl="2" indent="-342900">
              <a:buFont typeface="+mj-lt"/>
              <a:buAutoNum type="arabicPeriod"/>
              <a:defRPr/>
            </a:pPr>
            <a:r>
              <a:rPr lang="en-US" sz="1600" dirty="0">
                <a:solidFill>
                  <a:schemeClr val="tx2"/>
                </a:solidFill>
              </a:rPr>
              <a:t>Bulk </a:t>
            </a:r>
            <a:r>
              <a:rPr lang="en-US" sz="1600" dirty="0" err="1">
                <a:solidFill>
                  <a:schemeClr val="tx2"/>
                </a:solidFill>
              </a:rPr>
              <a:t>Framemaker</a:t>
            </a:r>
            <a:r>
              <a:rPr lang="en-US" sz="1600" dirty="0">
                <a:solidFill>
                  <a:schemeClr val="tx2"/>
                </a:solidFill>
              </a:rPr>
              <a:t> license discussion (ongoing, Law investigating),</a:t>
            </a:r>
            <a:endParaRPr lang="en-US" sz="1200" dirty="0">
              <a:solidFill>
                <a:schemeClr val="tx2"/>
              </a:solidFill>
            </a:endParaRP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none</a:t>
            </a:r>
            <a:endParaRPr lang="en-US" sz="2000" dirty="0"/>
          </a:p>
          <a:p>
            <a:pPr marL="800100" lvl="1" indent="-342900">
              <a:buFont typeface="+mj-lt"/>
              <a:buAutoNum type="arabicPeriod"/>
              <a:defRPr/>
            </a:pPr>
            <a:r>
              <a:rPr lang="en-US" sz="2400" dirty="0">
                <a:solidFill>
                  <a:schemeClr val="tx2"/>
                </a:solidFill>
              </a:rPr>
              <a:t>Adjourn</a:t>
            </a:r>
            <a:endParaRPr lang="en-US" dirty="0">
              <a:solidFill>
                <a:schemeClr val="tx2"/>
              </a:solidFill>
            </a:endParaRPr>
          </a:p>
          <a:p>
            <a:pPr lvl="1" eaLnBrk="1" hangingPunct="1">
              <a:defRPr/>
            </a:pPr>
            <a:endParaRPr lang="en-US" sz="2000" dirty="0"/>
          </a:p>
          <a:p>
            <a:pPr lvl="2" eaLnBrk="1" hangingPunct="1">
              <a:defRPr/>
            </a:pPr>
            <a:endParaRPr lang="en-US" sz="2800" dirty="0"/>
          </a:p>
          <a:p>
            <a:pPr lvl="2" eaLnBrk="1" hangingPunct="1">
              <a:defRPr/>
            </a:pPr>
            <a:endParaRPr lang="en-US" sz="2800" dirty="0"/>
          </a:p>
        </p:txBody>
      </p:sp>
    </p:spTree>
    <p:extLst>
      <p:ext uri="{BB962C8B-B14F-4D97-AF65-F5344CB8AC3E}">
        <p14:creationId xmlns:p14="http://schemas.microsoft.com/office/powerpoint/2010/main" val="429443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r>
              <a:rPr lang="en-US" dirty="0"/>
              <a:t>3.10 EC election/appointments</a:t>
            </a:r>
            <a:br>
              <a:rPr lang="en-US" dirty="0"/>
            </a:br>
            <a:r>
              <a:rPr lang="en-US" dirty="0"/>
              <a:t>and WG elections July 2020</a:t>
            </a:r>
          </a:p>
        </p:txBody>
      </p:sp>
      <p:sp>
        <p:nvSpPr>
          <p:cNvPr id="3" name="Content Placeholder 2"/>
          <p:cNvSpPr>
            <a:spLocks noGrp="1"/>
          </p:cNvSpPr>
          <p:nvPr>
            <p:ph idx="1"/>
          </p:nvPr>
        </p:nvSpPr>
        <p:spPr>
          <a:xfrm>
            <a:off x="838200" y="2057400"/>
            <a:ext cx="7772400" cy="4114800"/>
          </a:xfrm>
        </p:spPr>
        <p:txBody>
          <a:bodyPr/>
          <a:lstStyle/>
          <a:p>
            <a:pPr>
              <a:buFont typeface="Arial" panose="020B0604020202020204" pitchFamily="34" charset="0"/>
              <a:buChar char="•"/>
            </a:pPr>
            <a:r>
              <a:rPr lang="en-US" sz="1800" dirty="0"/>
              <a:t>LMSC P&amp;P sections 3.1 and 4.0: 802 EC election/appointments</a:t>
            </a:r>
          </a:p>
          <a:p>
            <a:pPr lvl="1">
              <a:buFont typeface="Arial" panose="020B0604020202020204" pitchFamily="34" charset="0"/>
              <a:buChar char="•"/>
            </a:pPr>
            <a:r>
              <a:rPr lang="en-US" sz="1400" dirty="0"/>
              <a:t>all 802 executive committee members are elected or appointed and confirmed at the first Plenary session of each even numbered year. Election/appointments shall occur at the March 2020 Plenary session. +++note delayed to July 2020+++</a:t>
            </a:r>
          </a:p>
          <a:p>
            <a:pPr>
              <a:buFont typeface="Arial" panose="020B0604020202020204" pitchFamily="34" charset="0"/>
              <a:buChar char="•"/>
            </a:pPr>
            <a:r>
              <a:rPr lang="en-US" sz="1800" dirty="0"/>
              <a:t>Nikolich will stand for re-election as 802 Chair.</a:t>
            </a:r>
          </a:p>
          <a:p>
            <a:pPr>
              <a:buFont typeface="Arial" panose="020B0604020202020204" pitchFamily="34" charset="0"/>
              <a:buChar char="•"/>
            </a:pPr>
            <a:r>
              <a:rPr lang="en-US" sz="1800" dirty="0"/>
              <a:t>If anyone wishes to be considered for the 802 Chair or the appointed positions</a:t>
            </a:r>
          </a:p>
          <a:p>
            <a:pPr lvl="1">
              <a:buFont typeface="Arial" panose="020B0604020202020204" pitchFamily="34" charset="0"/>
              <a:buChar char="•"/>
            </a:pPr>
            <a:r>
              <a:rPr lang="en-US" sz="1400" dirty="0"/>
              <a:t> please contact 802 Chair and the Recording Secretary as soon as possible. Descriptions of the roles and responsibilities are contained in 802 Chairs Guideline 2.13 Duties of the Standards Committee Officers https://mentor.ieee.org/802-ec/dcn/17/ec-17-0120-28-0PNP-ieee-802-lmsc-chairs-guidelines.pdf</a:t>
            </a:r>
          </a:p>
          <a:p>
            <a:pPr>
              <a:buFont typeface="Arial" panose="020B0604020202020204" pitchFamily="34" charset="0"/>
              <a:buChar char="•"/>
            </a:pPr>
            <a:r>
              <a:rPr lang="en-US" sz="1800" dirty="0"/>
              <a:t>All potential EC members</a:t>
            </a:r>
          </a:p>
          <a:p>
            <a:pPr lvl="1">
              <a:buFont typeface="Arial" panose="020B0604020202020204" pitchFamily="34" charset="0"/>
              <a:buChar char="•"/>
            </a:pPr>
            <a:r>
              <a:rPr lang="en-US" sz="1400" dirty="0"/>
              <a:t>Please remember to submit your letter of endorsement and disclosure of affiliation to the IEEE 802 Recording Secretary, John </a:t>
            </a:r>
            <a:r>
              <a:rPr lang="en-US" sz="1400" dirty="0" err="1"/>
              <a:t>D’Ambrosia</a:t>
            </a:r>
            <a:r>
              <a:rPr lang="en-US" sz="1400" dirty="0"/>
              <a:t>, as soon as possible, but not later than the </a:t>
            </a:r>
            <a:r>
              <a:rPr lang="en-US" sz="1400" strike="sngStrike" dirty="0"/>
              <a:t>March</a:t>
            </a:r>
            <a:r>
              <a:rPr lang="en-US" sz="1400" dirty="0"/>
              <a:t> July 2020 opening EC meeting. </a:t>
            </a:r>
          </a:p>
          <a:p>
            <a:pPr marL="0" indent="0">
              <a:buNone/>
            </a:pPr>
            <a:br>
              <a:rPr lang="en-US" sz="1800" dirty="0"/>
            </a:br>
            <a:br>
              <a:rPr lang="en-US" sz="1800" dirty="0"/>
            </a:br>
            <a:endParaRPr lang="en-US" sz="1800" dirty="0"/>
          </a:p>
          <a:p>
            <a:pPr lvl="1">
              <a:buFont typeface="Arial" panose="020B0604020202020204" pitchFamily="34" charset="0"/>
              <a:buChar char="•"/>
            </a:pPr>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C3B8815-2344-4230-8C4A-40023D4FC62A}"/>
                  </a:ext>
                </a:extLst>
              </p14:cNvPr>
              <p14:cNvContentPartPr/>
              <p14:nvPr/>
            </p14:nvContentPartPr>
            <p14:xfrm>
              <a:off x="7914680" y="5395120"/>
              <a:ext cx="366120" cy="20520"/>
            </p14:xfrm>
          </p:contentPart>
        </mc:Choice>
        <mc:Fallback>
          <p:pic>
            <p:nvPicPr>
              <p:cNvPr id="5" name="Ink 4">
                <a:extLst>
                  <a:ext uri="{FF2B5EF4-FFF2-40B4-BE49-F238E27FC236}">
                    <a16:creationId xmlns:a16="http://schemas.microsoft.com/office/drawing/2014/main" id="{2C3B8815-2344-4230-8C4A-40023D4FC62A}"/>
                  </a:ext>
                </a:extLst>
              </p:cNvPr>
              <p:cNvPicPr/>
              <p:nvPr/>
            </p:nvPicPr>
            <p:blipFill>
              <a:blip r:embed="rId3"/>
              <a:stretch>
                <a:fillRect/>
              </a:stretch>
            </p:blipFill>
            <p:spPr>
              <a:xfrm>
                <a:off x="7883360" y="5332120"/>
                <a:ext cx="428760" cy="1461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672178E3-BCED-48D7-8F5F-3B78CA3CFEC3}"/>
                  </a:ext>
                </a:extLst>
              </p14:cNvPr>
              <p14:cNvContentPartPr/>
              <p14:nvPr/>
            </p14:nvContentPartPr>
            <p14:xfrm>
              <a:off x="1706840" y="5557120"/>
              <a:ext cx="2194920" cy="61920"/>
            </p14:xfrm>
          </p:contentPart>
        </mc:Choice>
        <mc:Fallback>
          <p:pic>
            <p:nvPicPr>
              <p:cNvPr id="6" name="Ink 5">
                <a:extLst>
                  <a:ext uri="{FF2B5EF4-FFF2-40B4-BE49-F238E27FC236}">
                    <a16:creationId xmlns:a16="http://schemas.microsoft.com/office/drawing/2014/main" id="{672178E3-BCED-48D7-8F5F-3B78CA3CFEC3}"/>
                  </a:ext>
                </a:extLst>
              </p:cNvPr>
              <p:cNvPicPr/>
              <p:nvPr/>
            </p:nvPicPr>
            <p:blipFill>
              <a:blip r:embed="rId5"/>
              <a:stretch>
                <a:fillRect/>
              </a:stretch>
            </p:blipFill>
            <p:spPr>
              <a:xfrm>
                <a:off x="1675520" y="5494120"/>
                <a:ext cx="2257560" cy="187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a:extLst>
                  <a:ext uri="{FF2B5EF4-FFF2-40B4-BE49-F238E27FC236}">
                    <a16:creationId xmlns:a16="http://schemas.microsoft.com/office/drawing/2014/main" id="{9D627BEF-8750-4B88-8582-E522B54301FB}"/>
                  </a:ext>
                </a:extLst>
              </p14:cNvPr>
              <p14:cNvContentPartPr/>
              <p14:nvPr/>
            </p14:nvContentPartPr>
            <p14:xfrm>
              <a:off x="3281840" y="2954320"/>
              <a:ext cx="2428560" cy="73800"/>
            </p14:xfrm>
          </p:contentPart>
        </mc:Choice>
        <mc:Fallback>
          <p:pic>
            <p:nvPicPr>
              <p:cNvPr id="7" name="Ink 6">
                <a:extLst>
                  <a:ext uri="{FF2B5EF4-FFF2-40B4-BE49-F238E27FC236}">
                    <a16:creationId xmlns:a16="http://schemas.microsoft.com/office/drawing/2014/main" id="{9D627BEF-8750-4B88-8582-E522B54301FB}"/>
                  </a:ext>
                </a:extLst>
              </p:cNvPr>
              <p:cNvPicPr/>
              <p:nvPr/>
            </p:nvPicPr>
            <p:blipFill>
              <a:blip r:embed="rId7"/>
              <a:stretch>
                <a:fillRect/>
              </a:stretch>
            </p:blipFill>
            <p:spPr>
              <a:xfrm>
                <a:off x="3250520" y="2891320"/>
                <a:ext cx="2491200" cy="199440"/>
              </a:xfrm>
              <a:prstGeom prst="rect">
                <a:avLst/>
              </a:prstGeom>
            </p:spPr>
          </p:pic>
        </mc:Fallback>
      </mc:AlternateContent>
    </p:spTree>
    <p:extLst>
      <p:ext uri="{BB962C8B-B14F-4D97-AF65-F5344CB8AC3E}">
        <p14:creationId xmlns:p14="http://schemas.microsoft.com/office/powerpoint/2010/main" val="520363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27</a:t>
            </a:fld>
            <a:endParaRPr lang="en-US"/>
          </a:p>
        </p:txBody>
      </p:sp>
      <p:sp>
        <p:nvSpPr>
          <p:cNvPr id="21507" name="Rectangle 2"/>
          <p:cNvSpPr>
            <a:spLocks noGrp="1" noChangeArrowheads="1"/>
          </p:cNvSpPr>
          <p:nvPr>
            <p:ph type="title"/>
          </p:nvPr>
        </p:nvSpPr>
        <p:spPr>
          <a:xfrm>
            <a:off x="685800" y="1981200"/>
            <a:ext cx="7772400" cy="1143000"/>
          </a:xfrm>
        </p:spPr>
        <p:txBody>
          <a:bodyPr/>
          <a:lstStyle/>
          <a:p>
            <a:pPr algn="l" eaLnBrk="1" hangingPunct="1"/>
            <a:br>
              <a:rPr lang="en-US" sz="4000" dirty="0"/>
            </a:br>
            <a:br>
              <a:rPr lang="en-US" sz="4000" dirty="0"/>
            </a:br>
            <a:r>
              <a:rPr lang="en-US" sz="4000" dirty="0"/>
              <a:t>Complete remaining agenda items</a:t>
            </a:r>
            <a:br>
              <a:rPr lang="en-US" sz="4000" dirty="0"/>
            </a:br>
            <a:br>
              <a:rPr lang="en-US" sz="4000" dirty="0"/>
            </a:br>
            <a:r>
              <a:rPr lang="en-US" sz="4000" dirty="0"/>
              <a:t>End of Opening EC Meeting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4197-928F-476A-B16B-F1A24E4E61F5}"/>
              </a:ext>
            </a:extLst>
          </p:cNvPr>
          <p:cNvSpPr>
            <a:spLocks noGrp="1"/>
          </p:cNvSpPr>
          <p:nvPr>
            <p:ph type="title"/>
          </p:nvPr>
        </p:nvSpPr>
        <p:spPr/>
        <p:txBody>
          <a:bodyPr/>
          <a:lstStyle/>
          <a:p>
            <a:r>
              <a:rPr lang="en-US" dirty="0"/>
              <a:t>Start of next EC electronic meeting</a:t>
            </a:r>
          </a:p>
        </p:txBody>
      </p:sp>
      <p:sp>
        <p:nvSpPr>
          <p:cNvPr id="3" name="Content Placeholder 2">
            <a:extLst>
              <a:ext uri="{FF2B5EF4-FFF2-40B4-BE49-F238E27FC236}">
                <a16:creationId xmlns:a16="http://schemas.microsoft.com/office/drawing/2014/main" id="{12C923E8-37B8-4C50-BA15-54E0C9053143}"/>
              </a:ext>
            </a:extLst>
          </p:cNvPr>
          <p:cNvSpPr>
            <a:spLocks noGrp="1"/>
          </p:cNvSpPr>
          <p:nvPr>
            <p:ph idx="1"/>
          </p:nvPr>
        </p:nvSpPr>
        <p:spPr/>
        <p:txBody>
          <a:bodyPr/>
          <a:lstStyle/>
          <a:p>
            <a:r>
              <a:rPr lang="en-US" dirty="0"/>
              <a:t>13:00 EST Friday 20 March 2020</a:t>
            </a:r>
          </a:p>
        </p:txBody>
      </p:sp>
      <p:sp>
        <p:nvSpPr>
          <p:cNvPr id="4" name="Slide Number Placeholder 3">
            <a:extLst>
              <a:ext uri="{FF2B5EF4-FFF2-40B4-BE49-F238E27FC236}">
                <a16:creationId xmlns:a16="http://schemas.microsoft.com/office/drawing/2014/main" id="{9C9E78FC-6ADE-423B-ABAF-B0B95A3E0C5B}"/>
              </a:ext>
            </a:extLst>
          </p:cNvPr>
          <p:cNvSpPr>
            <a:spLocks noGrp="1"/>
          </p:cNvSpPr>
          <p:nvPr>
            <p:ph type="sldNum" sz="quarter" idx="12"/>
          </p:nvPr>
        </p:nvSpPr>
        <p:spPr/>
        <p:txBody>
          <a:bodyPr/>
          <a:lstStyle/>
          <a:p>
            <a:pPr>
              <a:defRPr/>
            </a:pPr>
            <a:fld id="{C8910AE4-85DC-4894-8AA6-C2187499416B}" type="slidenum">
              <a:rPr lang="en-US" smtClean="0"/>
              <a:pPr>
                <a:defRPr/>
              </a:pPr>
              <a:t>28</a:t>
            </a:fld>
            <a:endParaRPr lang="en-US"/>
          </a:p>
        </p:txBody>
      </p:sp>
    </p:spTree>
    <p:extLst>
      <p:ext uri="{BB962C8B-B14F-4D97-AF65-F5344CB8AC3E}">
        <p14:creationId xmlns:p14="http://schemas.microsoft.com/office/powerpoint/2010/main" val="4211217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85802"/>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5</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3.01 Chair’s Announcements</a:t>
            </a:r>
          </a:p>
        </p:txBody>
      </p:sp>
      <p:sp>
        <p:nvSpPr>
          <p:cNvPr id="3" name="Content Placeholder 2"/>
          <p:cNvSpPr>
            <a:spLocks noGrp="1"/>
          </p:cNvSpPr>
          <p:nvPr>
            <p:ph idx="1"/>
          </p:nvPr>
        </p:nvSpPr>
        <p:spPr>
          <a:xfrm>
            <a:off x="533400" y="1600200"/>
            <a:ext cx="7940842" cy="4114800"/>
          </a:xfrm>
        </p:spPr>
        <p:txBody>
          <a:bodyPr/>
          <a:lstStyle/>
          <a:p>
            <a:r>
              <a:rPr lang="en-US" dirty="0"/>
              <a:t>Chair’s opening remarks</a:t>
            </a:r>
            <a:endParaRPr lang="en-US" sz="1600" dirty="0"/>
          </a:p>
          <a:p>
            <a:pPr lvl="1"/>
            <a:endParaRPr lang="en-US" sz="1600" dirty="0"/>
          </a:p>
          <a:p>
            <a:pPr marL="342900" lvl="1"/>
            <a:r>
              <a:rPr lang="en-US" sz="2000" dirty="0"/>
              <a:t>March face to face plenary session canceled due to COVID-19 pandemic</a:t>
            </a:r>
          </a:p>
          <a:p>
            <a:pPr marL="342900" lvl="1"/>
            <a:endParaRPr lang="en-US" sz="2000" dirty="0"/>
          </a:p>
          <a:p>
            <a:pPr marL="342900" lvl="1"/>
            <a:r>
              <a:rPr lang="en-US" sz="2000" dirty="0"/>
              <a:t>EC/WG/TAGs conducting electronic meetings to maintain progress on 802 activities where possible</a:t>
            </a:r>
            <a:br>
              <a:rPr lang="en-US" sz="2000" dirty="0"/>
            </a:br>
            <a:endParaRPr lang="en-US" sz="2000" dirty="0"/>
          </a:p>
          <a:p>
            <a:pPr marL="342900" lvl="1"/>
            <a:r>
              <a:rPr lang="en-US" sz="2000" dirty="0"/>
              <a:t>March 2020 40</a:t>
            </a:r>
            <a:r>
              <a:rPr lang="en-US" sz="2000" baseline="30000" dirty="0"/>
              <a:t>th</a:t>
            </a:r>
            <a:r>
              <a:rPr lang="en-US" sz="2000" dirty="0"/>
              <a:t> Anniversary public visibility project well under way</a:t>
            </a:r>
            <a:br>
              <a:rPr lang="en-US" sz="2000" dirty="0"/>
            </a:br>
            <a:endParaRPr lang="en-US" sz="2000" dirty="0"/>
          </a:p>
          <a:p>
            <a:pPr marL="342900" lvl="1"/>
            <a:r>
              <a:rPr lang="en-US" sz="2000" dirty="0"/>
              <a:t>Request EC electronic meeting observers to record their attendance</a:t>
            </a:r>
          </a:p>
          <a:p>
            <a:pPr marL="457200" lvl="1" indent="0">
              <a:buNone/>
            </a:pPr>
            <a:br>
              <a:rPr lang="en-US" sz="1200" dirty="0"/>
            </a:br>
            <a:br>
              <a:rPr lang="en-US" sz="1200" dirty="0"/>
            </a:b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354298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9100" y="1143000"/>
            <a:ext cx="8153400" cy="5105400"/>
          </a:xfrm>
        </p:spPr>
        <p:txBody>
          <a:bodyPr/>
          <a:lstStyle/>
          <a:p>
            <a:r>
              <a:rPr lang="en-US" sz="2000" dirty="0"/>
              <a:t>Computer Society Standards Activity Board 2020</a:t>
            </a:r>
          </a:p>
          <a:p>
            <a:pPr lvl="1"/>
            <a:r>
              <a:rPr lang="en-US" sz="1400" dirty="0"/>
              <a:t>Computer Society is IEEE 802 LMSC’s sponsor</a:t>
            </a:r>
          </a:p>
          <a:p>
            <a:pPr lvl="1"/>
            <a:r>
              <a:rPr lang="en-US" sz="1400" dirty="0"/>
              <a:t>2020 CS VP Standards and SAB Chair is Riccardo </a:t>
            </a:r>
            <a:r>
              <a:rPr lang="en-US" sz="1400" dirty="0" err="1"/>
              <a:t>Mariani</a:t>
            </a:r>
            <a:r>
              <a:rPr lang="en-US" sz="1400" dirty="0"/>
              <a:t>/Nvidia</a:t>
            </a:r>
          </a:p>
          <a:p>
            <a:r>
              <a:rPr lang="en-US" sz="2000" dirty="0"/>
              <a:t>SA Standards Board</a:t>
            </a:r>
            <a:endParaRPr lang="en-US" sz="2400" dirty="0"/>
          </a:p>
          <a:p>
            <a:pPr lvl="1"/>
            <a:r>
              <a:rPr lang="en-US" sz="1400" dirty="0"/>
              <a:t>Oversight of the 802.11ax project continues</a:t>
            </a:r>
          </a:p>
          <a:p>
            <a:pPr lvl="1"/>
            <a:r>
              <a:rPr lang="en-US" sz="1400" dirty="0"/>
              <a:t>Directed SCC18 to operate under draft 9.7 of the SCC18 P&amp;P. [NOTE: SCC18 may propose revisions to its P&amp;P at any time for SASB consideration.]</a:t>
            </a:r>
          </a:p>
          <a:p>
            <a:r>
              <a:rPr lang="en-US" sz="2000" dirty="0"/>
              <a:t>SA </a:t>
            </a:r>
            <a:r>
              <a:rPr lang="en-US" sz="2000" dirty="0" err="1"/>
              <a:t>BoG</a:t>
            </a:r>
            <a:r>
              <a:rPr lang="en-US" sz="2000" dirty="0"/>
              <a:t>:</a:t>
            </a:r>
          </a:p>
          <a:p>
            <a:pPr lvl="1"/>
            <a:r>
              <a:rPr lang="en-US" sz="1400" dirty="0"/>
              <a:t>Registration Authority Committee reports to the SA </a:t>
            </a:r>
            <a:r>
              <a:rPr lang="en-US" sz="1400" dirty="0" err="1"/>
              <a:t>BoG</a:t>
            </a:r>
            <a:endParaRPr lang="en-US" sz="1400" dirty="0"/>
          </a:p>
          <a:p>
            <a:pPr lvl="1"/>
            <a:r>
              <a:rPr lang="en-US" sz="1400" dirty="0"/>
              <a:t>Approved sending a letter to SCC18 candidate External Representatives (ERs) requiring that each candidate (</a:t>
            </a:r>
            <a:r>
              <a:rPr lang="en-US" sz="1400" dirty="0" err="1"/>
              <a:t>i</a:t>
            </a:r>
            <a:r>
              <a:rPr lang="en-US" sz="1400" dirty="0"/>
              <a:t>) acknowledges the duties and obligations of being an ER, (ii) completes and submits their acknowledgement by 16 December 2019, and (iii) be informed that the BOG requires submission of acknowledgement before the BOG will consider a candidate for the role of </a:t>
            </a:r>
            <a:r>
              <a:rPr lang="en-US" sz="1400" dirty="0" err="1"/>
              <a:t>ER.Adopted</a:t>
            </a:r>
            <a:r>
              <a:rPr lang="en-US" sz="1400" dirty="0"/>
              <a:t> the IEEE Standards Association Board of Governors Strategic Management and Delivery Committee Operations Manual as an IEEE SA Governance Document.</a:t>
            </a:r>
            <a:endParaRPr lang="en-US" sz="1100" dirty="0"/>
          </a:p>
          <a:p>
            <a:r>
              <a:rPr lang="en-US" sz="2000" dirty="0"/>
              <a:t>IEEE </a:t>
            </a:r>
            <a:r>
              <a:rPr lang="en-US" sz="2000" dirty="0" err="1"/>
              <a:t>BoD</a:t>
            </a:r>
            <a:r>
              <a:rPr lang="en-US" sz="2000" dirty="0"/>
              <a:t> and Technical Activities</a:t>
            </a:r>
          </a:p>
          <a:p>
            <a:pPr lvl="1"/>
            <a:r>
              <a:rPr lang="en-US" sz="1400" dirty="0">
                <a:solidFill>
                  <a:schemeClr val="tx1">
                    <a:lumMod val="95000"/>
                    <a:lumOff val="5000"/>
                  </a:schemeClr>
                </a:solidFill>
              </a:rPr>
              <a:t>IEEE Treasurer continues work on improving operational and financial transparency.</a:t>
            </a:r>
          </a:p>
          <a:p>
            <a:pPr lvl="1"/>
            <a:r>
              <a:rPr lang="en-US" sz="1400" dirty="0">
                <a:solidFill>
                  <a:schemeClr val="tx1">
                    <a:lumMod val="95000"/>
                    <a:lumOff val="5000"/>
                  </a:schemeClr>
                </a:solidFill>
              </a:rPr>
              <a:t>2020 TA Committee on Standards (</a:t>
            </a:r>
            <a:r>
              <a:rPr lang="en-US" sz="1400" dirty="0" err="1">
                <a:solidFill>
                  <a:schemeClr val="tx1">
                    <a:lumMod val="95000"/>
                    <a:lumOff val="5000"/>
                  </a:schemeClr>
                </a:solidFill>
              </a:rPr>
              <a:t>CoS</a:t>
            </a:r>
            <a:r>
              <a:rPr lang="en-US" sz="1400" dirty="0">
                <a:solidFill>
                  <a:schemeClr val="tx1">
                    <a:lumMod val="95000"/>
                    <a:lumOff val="5000"/>
                  </a:schemeClr>
                </a:solidFill>
              </a:rPr>
              <a:t>) and SA have approved and funded 19 seed projects that promise to lead to mature standard related activities</a:t>
            </a:r>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7</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3.01 IEEE Boards updates</a:t>
            </a:r>
          </a:p>
        </p:txBody>
      </p:sp>
    </p:spTree>
    <p:extLst>
      <p:ext uri="{BB962C8B-B14F-4D97-AF65-F5344CB8AC3E}">
        <p14:creationId xmlns:p14="http://schemas.microsoft.com/office/powerpoint/2010/main" val="1917892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A5CF-5776-4C11-AE3D-84B2DE8FA8EA}"/>
              </a:ext>
            </a:extLst>
          </p:cNvPr>
          <p:cNvSpPr>
            <a:spLocks noGrp="1"/>
          </p:cNvSpPr>
          <p:nvPr>
            <p:ph type="title"/>
          </p:nvPr>
        </p:nvSpPr>
        <p:spPr>
          <a:xfrm>
            <a:off x="684007" y="381000"/>
            <a:ext cx="7772400" cy="1143000"/>
          </a:xfrm>
        </p:spPr>
        <p:txBody>
          <a:bodyPr/>
          <a:lstStyle/>
          <a:p>
            <a:r>
              <a:rPr lang="en-US" sz="4000" dirty="0"/>
              <a:t>3.01 IEEE Boards Updates</a:t>
            </a:r>
          </a:p>
        </p:txBody>
      </p:sp>
      <p:sp>
        <p:nvSpPr>
          <p:cNvPr id="3" name="Content Placeholder 2">
            <a:extLst>
              <a:ext uri="{FF2B5EF4-FFF2-40B4-BE49-F238E27FC236}">
                <a16:creationId xmlns:a16="http://schemas.microsoft.com/office/drawing/2014/main" id="{4C8AA58F-5101-4806-8E0B-CFC9DA535FA1}"/>
              </a:ext>
            </a:extLst>
          </p:cNvPr>
          <p:cNvSpPr>
            <a:spLocks noGrp="1"/>
          </p:cNvSpPr>
          <p:nvPr>
            <p:ph idx="1"/>
          </p:nvPr>
        </p:nvSpPr>
        <p:spPr>
          <a:xfrm>
            <a:off x="684007" y="1371600"/>
            <a:ext cx="7772400" cy="4114800"/>
          </a:xfrm>
        </p:spPr>
        <p:txBody>
          <a:bodyPr/>
          <a:lstStyle/>
          <a:p>
            <a:r>
              <a:rPr lang="en-US" sz="1800" dirty="0"/>
              <a:t>Current 802 members on various IEEE boards and subcommittees</a:t>
            </a:r>
            <a:endParaRPr lang="en-US" sz="1600" dirty="0"/>
          </a:p>
          <a:p>
            <a:pPr lvl="1"/>
            <a:r>
              <a:rPr lang="en-US" sz="1600" dirty="0"/>
              <a:t>IEEE </a:t>
            </a:r>
            <a:r>
              <a:rPr lang="en-US" sz="1600" dirty="0" err="1"/>
              <a:t>BoD</a:t>
            </a:r>
            <a:r>
              <a:rPr lang="en-US" sz="1600" dirty="0"/>
              <a:t>: none</a:t>
            </a:r>
          </a:p>
          <a:p>
            <a:pPr lvl="1"/>
            <a:r>
              <a:rPr lang="en-US" sz="1600" dirty="0"/>
              <a:t>Standards Association </a:t>
            </a:r>
          </a:p>
          <a:p>
            <a:pPr lvl="2"/>
            <a:r>
              <a:rPr lang="en-US" sz="1600" dirty="0" err="1"/>
              <a:t>BoG</a:t>
            </a:r>
            <a:r>
              <a:rPr lang="en-US" sz="1600" dirty="0"/>
              <a:t>: Myles; </a:t>
            </a:r>
            <a:r>
              <a:rPr lang="en-US" sz="1600" dirty="0" err="1"/>
              <a:t>BoG</a:t>
            </a:r>
            <a:r>
              <a:rPr lang="en-US" sz="1600" dirty="0"/>
              <a:t> Intl SDO ad hoc: Parsons</a:t>
            </a:r>
          </a:p>
          <a:p>
            <a:pPr lvl="2"/>
            <a:r>
              <a:rPr lang="en-US" sz="1600" dirty="0" err="1"/>
              <a:t>BoG</a:t>
            </a:r>
            <a:r>
              <a:rPr lang="en-US" sz="1600" dirty="0"/>
              <a:t> RAC: Grow, Thompson, Marks, </a:t>
            </a:r>
            <a:r>
              <a:rPr lang="en-US" sz="1600" dirty="0" err="1"/>
              <a:t>Montemurro</a:t>
            </a:r>
            <a:r>
              <a:rPr lang="en-US" sz="1600" dirty="0"/>
              <a:t>, Garner, Parsons</a:t>
            </a:r>
          </a:p>
          <a:p>
            <a:pPr lvl="2"/>
            <a:r>
              <a:rPr lang="en-US" sz="1600" dirty="0" err="1"/>
              <a:t>Stds</a:t>
            </a:r>
            <a:r>
              <a:rPr lang="en-US" sz="1600" dirty="0"/>
              <a:t> Board: Wang, Law, Stanley, </a:t>
            </a:r>
            <a:r>
              <a:rPr lang="en-US" sz="1600" dirty="0" err="1"/>
              <a:t>Hiertz</a:t>
            </a:r>
            <a:r>
              <a:rPr lang="en-US" sz="1600" dirty="0"/>
              <a:t>, Liu, Zhou, </a:t>
            </a:r>
            <a:r>
              <a:rPr lang="en-US" sz="1600" dirty="0" err="1"/>
              <a:t>Rosdahl</a:t>
            </a:r>
            <a:r>
              <a:rPr lang="en-US" sz="1600" dirty="0"/>
              <a:t>, </a:t>
            </a:r>
            <a:r>
              <a:rPr lang="en-US" sz="1600" dirty="0" err="1"/>
              <a:t>Nikolich</a:t>
            </a:r>
            <a:endParaRPr lang="en-US" sz="1600" dirty="0"/>
          </a:p>
          <a:p>
            <a:pPr lvl="2"/>
            <a:r>
              <a:rPr lang="en-US" sz="1600" dirty="0"/>
              <a:t>SASB Sub committees: </a:t>
            </a:r>
            <a:r>
              <a:rPr lang="en-US" sz="1600" dirty="0" err="1"/>
              <a:t>Hiertz</a:t>
            </a:r>
            <a:r>
              <a:rPr lang="en-US" sz="1600" dirty="0"/>
              <a:t>, Myles, Law, Liu, Zhou, Stanley, Levy, </a:t>
            </a:r>
            <a:r>
              <a:rPr lang="en-US" sz="1600" dirty="0" err="1"/>
              <a:t>Rosdahl</a:t>
            </a:r>
            <a:r>
              <a:rPr lang="en-US" sz="1600" dirty="0"/>
              <a:t>, </a:t>
            </a:r>
            <a:r>
              <a:rPr lang="en-US" sz="1600" dirty="0" err="1"/>
              <a:t>Nikolich</a:t>
            </a:r>
            <a:endParaRPr lang="en-US" sz="1600" dirty="0"/>
          </a:p>
          <a:p>
            <a:pPr lvl="1"/>
            <a:r>
              <a:rPr lang="en-US" sz="1600" dirty="0"/>
              <a:t>Technical Activities </a:t>
            </a:r>
          </a:p>
          <a:p>
            <a:pPr lvl="2"/>
            <a:r>
              <a:rPr lang="en-US" sz="1600" dirty="0"/>
              <a:t>TAB rep to SASB: </a:t>
            </a:r>
            <a:r>
              <a:rPr lang="en-US" sz="1600" dirty="0" err="1"/>
              <a:t>Nikolich</a:t>
            </a:r>
            <a:endParaRPr lang="en-US" sz="1600" dirty="0"/>
          </a:p>
          <a:p>
            <a:pPr lvl="2"/>
            <a:r>
              <a:rPr lang="en-US" sz="1600" dirty="0"/>
              <a:t>TAB Committee on Standards chair: Nikolich</a:t>
            </a:r>
          </a:p>
          <a:p>
            <a:pPr lvl="2"/>
            <a:r>
              <a:rPr lang="en-US" sz="1600" dirty="0"/>
              <a:t>SA rep to Member Geographic Activities </a:t>
            </a:r>
            <a:r>
              <a:rPr lang="en-US" sz="1600" dirty="0" err="1"/>
              <a:t>Rosdahl</a:t>
            </a:r>
            <a:endParaRPr lang="en-US" sz="1600" dirty="0"/>
          </a:p>
          <a:p>
            <a:pPr lvl="2"/>
            <a:r>
              <a:rPr lang="en-US" sz="1600" dirty="0"/>
              <a:t>Computer Society VP Standards: </a:t>
            </a:r>
            <a:r>
              <a:rPr lang="en-US" sz="1600" dirty="0" err="1"/>
              <a:t>Mariani</a:t>
            </a:r>
            <a:endParaRPr lang="en-US" sz="1600" dirty="0"/>
          </a:p>
          <a:p>
            <a:pPr lvl="1"/>
            <a:r>
              <a:rPr lang="en-US" sz="1600" dirty="0"/>
              <a:t>Educational Activities</a:t>
            </a:r>
          </a:p>
          <a:p>
            <a:pPr lvl="2"/>
            <a:r>
              <a:rPr lang="en-US" sz="1600" dirty="0"/>
              <a:t>Standards Education Committee.: Edward Au, David Law, Glenn Parsons</a:t>
            </a:r>
          </a:p>
          <a:p>
            <a:pPr lvl="1"/>
            <a:r>
              <a:rPr lang="en-US" sz="1600" dirty="0"/>
              <a:t>Member/Geographic Activities</a:t>
            </a:r>
          </a:p>
          <a:p>
            <a:pPr lvl="2"/>
            <a:r>
              <a:rPr lang="en-US" sz="1600" dirty="0"/>
              <a:t>IEEE Region 8 Standards Coordinator: David Law</a:t>
            </a:r>
          </a:p>
          <a:p>
            <a:pPr lvl="2"/>
            <a:r>
              <a:rPr lang="en-US" sz="1600" dirty="0"/>
              <a:t>IEEE Region 7 Standards Coordinator: Glenn Parsons</a:t>
            </a:r>
          </a:p>
        </p:txBody>
      </p:sp>
      <p:sp>
        <p:nvSpPr>
          <p:cNvPr id="4" name="Slide Number Placeholder 3">
            <a:extLst>
              <a:ext uri="{FF2B5EF4-FFF2-40B4-BE49-F238E27FC236}">
                <a16:creationId xmlns:a16="http://schemas.microsoft.com/office/drawing/2014/main" id="{B17A0DD9-FB7C-4EC7-A1E6-47F31C477360}"/>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2739501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3.01 Chair’s Announcements</a:t>
            </a:r>
          </a:p>
        </p:txBody>
      </p:sp>
      <p:sp>
        <p:nvSpPr>
          <p:cNvPr id="3" name="Content Placeholder 2"/>
          <p:cNvSpPr>
            <a:spLocks noGrp="1"/>
          </p:cNvSpPr>
          <p:nvPr>
            <p:ph idx="1"/>
          </p:nvPr>
        </p:nvSpPr>
        <p:spPr>
          <a:xfrm>
            <a:off x="152400" y="1219200"/>
            <a:ext cx="7772400" cy="4114800"/>
          </a:xfrm>
        </p:spPr>
        <p:txBody>
          <a:bodyPr/>
          <a:lstStyle/>
          <a:p>
            <a:r>
              <a:rPr lang="en-US" sz="2200" dirty="0"/>
              <a:t>2020 IEEE Standards Association Standards Board Roster</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pic>
        <p:nvPicPr>
          <p:cNvPr id="5" name="Picture 4">
            <a:extLst>
              <a:ext uri="{FF2B5EF4-FFF2-40B4-BE49-F238E27FC236}">
                <a16:creationId xmlns:a16="http://schemas.microsoft.com/office/drawing/2014/main" id="{52703DDC-B2A1-48E3-88A7-E1B5F85817C2}"/>
              </a:ext>
            </a:extLst>
          </p:cNvPr>
          <p:cNvPicPr>
            <a:picLocks noChangeAspect="1"/>
          </p:cNvPicPr>
          <p:nvPr/>
        </p:nvPicPr>
        <p:blipFill>
          <a:blip r:embed="rId2"/>
          <a:stretch>
            <a:fillRect/>
          </a:stretch>
        </p:blipFill>
        <p:spPr>
          <a:xfrm>
            <a:off x="1404616" y="1709902"/>
            <a:ext cx="6334767" cy="5033798"/>
          </a:xfrm>
          <a:prstGeom prst="rect">
            <a:avLst/>
          </a:prstGeom>
        </p:spPr>
      </p:pic>
    </p:spTree>
    <p:extLst>
      <p:ext uri="{BB962C8B-B14F-4D97-AF65-F5344CB8AC3E}">
        <p14:creationId xmlns:p14="http://schemas.microsoft.com/office/powerpoint/2010/main" val="107530567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281597</TotalTime>
  <Words>1900</Words>
  <Application>Microsoft Office PowerPoint</Application>
  <PresentationFormat>On-screen Show (4:3)</PresentationFormat>
  <Paragraphs>368</Paragraphs>
  <Slides>28</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Lucida Grande</vt:lpstr>
      <vt:lpstr>Times New Roman</vt:lpstr>
      <vt:lpstr>Default Design</vt:lpstr>
      <vt:lpstr>Office Theme</vt:lpstr>
      <vt:lpstr>IEEE 802 LMSC 16 March 2020  1st Formal Electronic 802 EC Meeting in March  40th Anniversary  </vt:lpstr>
      <vt:lpstr>PowerPoint Presentation</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3.01 Chair’s Announcements</vt:lpstr>
      <vt:lpstr>PowerPoint Presentation</vt:lpstr>
      <vt:lpstr>3.01 IEEE Boards Updates</vt:lpstr>
      <vt:lpstr>3.01 Chair’s Announcements</vt:lpstr>
      <vt:lpstr>3.01 Chair’s Announcements</vt:lpstr>
      <vt:lpstr>3.01 Chair’s Announcements</vt:lpstr>
      <vt:lpstr>3.01 Chair’s Announcements</vt:lpstr>
      <vt:lpstr>3.01 SA Standards Board Actions</vt:lpstr>
      <vt:lpstr>3.01 SA Standards Board Actions</vt:lpstr>
      <vt:lpstr>3.02  LMSC Email Ballot Recap</vt:lpstr>
      <vt:lpstr>3.03 EC Affiliation Update</vt:lpstr>
      <vt:lpstr>3.03 EC Affiliation Update</vt:lpstr>
      <vt:lpstr>3.04 Drafts to SA Ballot</vt:lpstr>
      <vt:lpstr>3.05 Drafts to RevCom</vt:lpstr>
      <vt:lpstr>3.06 Draft Documents  for EC to consider</vt:lpstr>
      <vt:lpstr>3.07 Draft PARs to NesCom</vt:lpstr>
      <vt:lpstr>3.071 Pre-PAR activity</vt:lpstr>
      <vt:lpstr>3.071 Pre-PAR activity</vt:lpstr>
      <vt:lpstr>3.08 EC Action Item recap</vt:lpstr>
      <vt:lpstr>3.09 Identify 802/SA Task Force Items </vt:lpstr>
      <vt:lpstr>3.10 EC election/appointments and WG elections July 2020</vt:lpstr>
      <vt:lpstr>  Complete remaining agenda items  End of Opening EC Meeting</vt:lpstr>
      <vt:lpstr>Start of next EC electronic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4049</cp:revision>
  <cp:lastPrinted>2020-03-16T11:24:54Z</cp:lastPrinted>
  <dcterms:created xsi:type="dcterms:W3CDTF">2002-03-10T15:43:16Z</dcterms:created>
  <dcterms:modified xsi:type="dcterms:W3CDTF">2020-03-16T14:30:31Z</dcterms:modified>
</cp:coreProperties>
</file>