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64"/>
  </p:notesMasterIdLst>
  <p:handoutMasterIdLst>
    <p:handoutMasterId r:id="rId65"/>
  </p:handoutMasterIdLst>
  <p:sldIdLst>
    <p:sldId id="269" r:id="rId2"/>
    <p:sldId id="2363" r:id="rId3"/>
    <p:sldId id="2364" r:id="rId4"/>
    <p:sldId id="2073" r:id="rId5"/>
    <p:sldId id="1101" r:id="rId6"/>
    <p:sldId id="1581" r:id="rId7"/>
    <p:sldId id="2279" r:id="rId8"/>
    <p:sldId id="2062" r:id="rId9"/>
    <p:sldId id="2280" r:id="rId10"/>
    <p:sldId id="1981" r:id="rId11"/>
    <p:sldId id="2074" r:id="rId12"/>
    <p:sldId id="2102" r:id="rId13"/>
    <p:sldId id="2107" r:id="rId14"/>
    <p:sldId id="2075" r:id="rId15"/>
    <p:sldId id="2365" r:id="rId16"/>
    <p:sldId id="1657" r:id="rId17"/>
    <p:sldId id="1965" r:id="rId18"/>
    <p:sldId id="1967" r:id="rId19"/>
    <p:sldId id="1968" r:id="rId20"/>
    <p:sldId id="1969" r:id="rId21"/>
    <p:sldId id="2104" r:id="rId22"/>
    <p:sldId id="2112" r:id="rId23"/>
    <p:sldId id="2113" r:id="rId24"/>
    <p:sldId id="2114" r:id="rId25"/>
    <p:sldId id="2167" r:id="rId26"/>
    <p:sldId id="2317" r:id="rId27"/>
    <p:sldId id="2331" r:id="rId28"/>
    <p:sldId id="2332" r:id="rId29"/>
    <p:sldId id="2351" r:id="rId30"/>
    <p:sldId id="2366" r:id="rId31"/>
    <p:sldId id="2008" r:id="rId32"/>
    <p:sldId id="1945" r:id="rId33"/>
    <p:sldId id="2036" r:id="rId34"/>
    <p:sldId id="2037" r:id="rId35"/>
    <p:sldId id="2071" r:id="rId36"/>
    <p:sldId id="2218" r:id="rId37"/>
    <p:sldId id="2323" r:id="rId38"/>
    <p:sldId id="2333" r:id="rId39"/>
    <p:sldId id="2334" r:id="rId40"/>
    <p:sldId id="2335" r:id="rId41"/>
    <p:sldId id="2352" r:id="rId42"/>
    <p:sldId id="2353" r:id="rId43"/>
    <p:sldId id="2367" r:id="rId44"/>
    <p:sldId id="1688" r:id="rId45"/>
    <p:sldId id="2322" r:id="rId46"/>
    <p:sldId id="1705" r:id="rId47"/>
    <p:sldId id="1706" r:id="rId48"/>
    <p:sldId id="1707" r:id="rId49"/>
    <p:sldId id="1708" r:id="rId50"/>
    <p:sldId id="1709" r:id="rId51"/>
    <p:sldId id="1710" r:id="rId52"/>
    <p:sldId id="1790" r:id="rId53"/>
    <p:sldId id="2199" r:id="rId54"/>
    <p:sldId id="2319" r:id="rId55"/>
    <p:sldId id="2320" r:id="rId56"/>
    <p:sldId id="2321" r:id="rId57"/>
    <p:sldId id="2355" r:id="rId58"/>
    <p:sldId id="2368" r:id="rId59"/>
    <p:sldId id="2354" r:id="rId60"/>
    <p:sldId id="2369" r:id="rId61"/>
    <p:sldId id="1679" r:id="rId62"/>
    <p:sldId id="2328" r:id="rId63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0000"/>
    <a:srgbClr val="343434"/>
    <a:srgbClr val="FA661C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681" autoAdjust="0"/>
    <p:restoredTop sz="94660" autoAdjust="0"/>
  </p:normalViewPr>
  <p:slideViewPr>
    <p:cSldViewPr>
      <p:cViewPr varScale="1">
        <p:scale>
          <a:sx n="69" d="100"/>
          <a:sy n="69" d="100"/>
        </p:scale>
        <p:origin x="234" y="7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4216" y="40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notesMaster" Target="notesMasters/notesMaster1.xml"/><Relationship Id="rId69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39389" y="177284"/>
            <a:ext cx="209948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802.11-20/xxxxr00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284"/>
            <a:ext cx="97142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January 2020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784176" y="8982075"/>
            <a:ext cx="153407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Paul </a:t>
            </a:r>
            <a:r>
              <a:rPr lang="en-US" dirty="0" err="1"/>
              <a:t>Nikolich</a:t>
            </a:r>
            <a:r>
              <a:rPr lang="en-US" dirty="0"/>
              <a:t>, IEEE 802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0AC92585-5460-48EC-A28F-298482A080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114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91143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/>
              <a:t>Submission</a:t>
            </a:r>
          </a:p>
        </p:txBody>
      </p:sp>
      <p:sp>
        <p:nvSpPr>
          <p:cNvPr id="91144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214944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82252" y="97909"/>
            <a:ext cx="209948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802.11-20/xxxxr00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7909"/>
            <a:ext cx="97142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January 2020</a:t>
            </a:r>
          </a:p>
        </p:txBody>
      </p:sp>
      <p:sp>
        <p:nvSpPr>
          <p:cNvPr id="675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285999" y="8985250"/>
            <a:ext cx="199573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dirty="0"/>
              <a:t>Paul </a:t>
            </a:r>
            <a:r>
              <a:rPr lang="en-US" dirty="0" err="1"/>
              <a:t>Nikolich</a:t>
            </a:r>
            <a:r>
              <a:rPr lang="en-US" dirty="0"/>
              <a:t>, IEEE 802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18D10512-F400-46E6-9813-0191A717D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759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6759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6759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3641149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>
                <a:latin typeface="Arial" pitchFamily="34" charset="0"/>
              </a:rPr>
              <a:t>doc.: IEEE 802.11-10/0xxxr0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>
                <a:latin typeface="Arial" pitchFamily="34" charset="0"/>
              </a:rPr>
              <a:t>July 2010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dirty="0"/>
              <a:t>Paul </a:t>
            </a:r>
            <a:r>
              <a:rPr lang="en-US" dirty="0" err="1"/>
              <a:t>Nikolich</a:t>
            </a:r>
            <a:r>
              <a:rPr lang="en-US" dirty="0"/>
              <a:t>, IEEE 802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Page </a:t>
            </a:r>
            <a:fld id="{BFD8823A-E707-449B-AE25-47FA80230A05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686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86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923289" y="6475413"/>
            <a:ext cx="1620636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Paul </a:t>
            </a:r>
            <a:r>
              <a:rPr lang="en-US" dirty="0" err="1"/>
              <a:t>Nikolich</a:t>
            </a:r>
            <a:r>
              <a:rPr lang="en-US" dirty="0"/>
              <a:t>, IEEE 802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945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923289" y="6475413"/>
            <a:ext cx="1620636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Paul </a:t>
            </a:r>
            <a:r>
              <a:rPr lang="en-US" dirty="0" err="1"/>
              <a:t>Nikolich</a:t>
            </a:r>
            <a:r>
              <a:rPr lang="en-US" dirty="0"/>
              <a:t>, IEEE 802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CE5288C-F87B-4810-A6B2-740CE13BD3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351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23289" y="6475413"/>
            <a:ext cx="162063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Paul </a:t>
            </a:r>
            <a:r>
              <a:rPr lang="en-US" dirty="0" err="1"/>
              <a:t>Nikolich</a:t>
            </a:r>
            <a:r>
              <a:rPr lang="en-US" dirty="0"/>
              <a:t>, IEEE 802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27525" y="6475413"/>
            <a:ext cx="5651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469A3A6-7083-48BA-9D7E-342D6AB96B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5566506" y="363379"/>
            <a:ext cx="287899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600" b="1" dirty="0">
                <a:latin typeface="+mj-lt"/>
              </a:rPr>
              <a:t>doc.: IEEE </a:t>
            </a:r>
            <a:r>
              <a:rPr lang="en-US" sz="1600" b="1" dirty="0" err="1">
                <a:latin typeface="+mj-lt"/>
              </a:rPr>
              <a:t>ec</a:t>
            </a:r>
            <a:r>
              <a:rPr lang="en-US" sz="1600" b="1" dirty="0">
                <a:latin typeface="+mj-lt"/>
              </a:rPr>
              <a:t>-</a:t>
            </a:r>
            <a:r>
              <a:rPr lang="en-AU" sz="1600" b="1" i="0" kern="1200" dirty="0">
                <a:solidFill>
                  <a:schemeClr val="tx1"/>
                </a:solidFill>
                <a:effectLst/>
                <a:latin typeface="+mj-lt"/>
                <a:ea typeface="+mn-ea"/>
                <a:cs typeface="Arial" pitchFamily="34" charset="0"/>
              </a:rPr>
              <a:t>20-0004-02</a:t>
            </a:r>
            <a:endParaRPr lang="en-US" sz="1600" b="1" dirty="0">
              <a:latin typeface="+mj-lt"/>
            </a:endParaRP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784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dirty="0">
                <a:latin typeface="Arial" pitchFamily="34" charset="0"/>
              </a:rPr>
              <a:t>Submission</a:t>
            </a:r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4" name="Rectangle 7"/>
          <p:cNvSpPr>
            <a:spLocks noChangeArrowheads="1"/>
          </p:cNvSpPr>
          <p:nvPr/>
        </p:nvSpPr>
        <p:spPr bwMode="auto">
          <a:xfrm>
            <a:off x="685800" y="380842"/>
            <a:ext cx="86562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eaLnBrk="0" hangingPunct="0"/>
            <a:r>
              <a:rPr lang="en-US" sz="1600" b="1" dirty="0">
                <a:latin typeface="Arial" pitchFamily="34" charset="0"/>
              </a:rPr>
              <a:t>Jan 2020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eaLnBrk="0" fontAlgn="base" hangingPunct="0">
        <a:spcBef>
          <a:spcPct val="5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2pPr>
      <a:lvl3pPr marL="365125" indent="-180975" algn="l" rtl="0" eaLnBrk="0" fontAlgn="base" hangingPunct="0">
        <a:spcBef>
          <a:spcPct val="25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11200" indent="-344488" algn="l" rtl="0" eaLnBrk="0" fontAlgn="base" hangingPunct="0">
        <a:spcBef>
          <a:spcPct val="10000"/>
        </a:spcBef>
        <a:spcAft>
          <a:spcPct val="0"/>
        </a:spcAft>
        <a:buFont typeface="Times New Roman" pitchFamily="18" charset="0"/>
        <a:buChar char="—"/>
        <a:defRPr sz="1400">
          <a:solidFill>
            <a:schemeClr val="tx1"/>
          </a:solidFill>
          <a:latin typeface="+mn-lt"/>
        </a:defRPr>
      </a:lvl4pPr>
      <a:lvl5pPr marL="9699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14271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18843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23415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27987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Paul </a:t>
            </a:r>
            <a:r>
              <a:rPr lang="en-US" dirty="0" err="1"/>
              <a:t>Nikolich</a:t>
            </a:r>
            <a:r>
              <a:rPr lang="en-US" dirty="0"/>
              <a:t>, IEEE 802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C81347C9-C12F-43D2-B3D1-D523E0829A79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dirty="0"/>
              <a:t>IEEE 802 status report to ISO/IEC JTC 1/SC 6</a:t>
            </a:r>
            <a:br>
              <a:rPr lang="en-US" dirty="0"/>
            </a:br>
            <a:r>
              <a:rPr lang="en-US" dirty="0"/>
              <a:t>for SC 6 meeting in February 2020 in London, UK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330450"/>
            <a:ext cx="7772400" cy="381000"/>
          </a:xfrm>
        </p:spPr>
        <p:txBody>
          <a:bodyPr/>
          <a:lstStyle/>
          <a:p>
            <a:pPr marL="0" indent="0" algn="ctr">
              <a:defRPr/>
            </a:pPr>
            <a:r>
              <a:rPr lang="en-US" b="0" dirty="0">
                <a:solidFill>
                  <a:schemeClr val="accent2">
                    <a:lumMod val="50000"/>
                  </a:schemeClr>
                </a:solidFill>
              </a:rPr>
              <a:t>22 January 2020</a:t>
            </a:r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533400" y="274637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spcBef>
                <a:spcPct val="50000"/>
              </a:spcBef>
            </a:pPr>
            <a:r>
              <a:rPr lang="en-US" sz="1600" b="1" dirty="0">
                <a:latin typeface="Arial" pitchFamily="34" charset="0"/>
              </a:rPr>
              <a:t>Authors:</a:t>
            </a:r>
            <a:endParaRPr lang="en-US" sz="1600" dirty="0">
              <a:latin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7912380"/>
              </p:ext>
            </p:extLst>
          </p:nvPr>
        </p:nvGraphicFramePr>
        <p:xfrm>
          <a:off x="685800" y="3429000"/>
          <a:ext cx="7696200" cy="148272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24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Name</a:t>
                      </a:r>
                      <a:endParaRPr lang="en-AU" sz="1200" b="1" kern="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Company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Phone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email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Paul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Nikolich</a:t>
                      </a:r>
                      <a:endParaRPr lang="en-AU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IEEE 802 Chair 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+1 857 205 0050 </a:t>
                      </a:r>
                      <a:endParaRPr lang="en-AU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p.nikolich@ieee.org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71328189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Andrew Myles (SC Chair)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Cisco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+61 418 656587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amyles@cisco.com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  <a:latin typeface="+mn-lt"/>
                          <a:ea typeface="Times New Roman"/>
                        </a:rPr>
                        <a:t>Peter Yee (SC Vice</a:t>
                      </a:r>
                      <a:r>
                        <a:rPr lang="en-AU" sz="1200" baseline="0" dirty="0">
                          <a:effectLst/>
                          <a:latin typeface="+mn-lt"/>
                          <a:ea typeface="Times New Roman"/>
                        </a:rPr>
                        <a:t> Chair)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  <a:latin typeface="+mn-lt"/>
                          <a:ea typeface="Times New Roman"/>
                        </a:rPr>
                        <a:t>AKAYLA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  <a:latin typeface="+mn-lt"/>
                          <a:ea typeface="Times New Roman"/>
                        </a:rPr>
                        <a:t>+1 415</a:t>
                      </a:r>
                      <a:r>
                        <a:rPr lang="en-AU" sz="1200" baseline="0" dirty="0">
                          <a:effectLst/>
                          <a:latin typeface="+mn-lt"/>
                          <a:ea typeface="Times New Roman"/>
                        </a:rPr>
                        <a:t> 215 7733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  <a:latin typeface="+mn-lt"/>
                          <a:ea typeface="Times New Roman"/>
                        </a:rPr>
                        <a:t>peter@akayla.com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802.11 WG has sent 9 standards completely through the PSDO ratification 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</a:t>
            </a:r>
            <a:r>
              <a:rPr lang="en-US" dirty="0" err="1"/>
              <a:t>Nikolich</a:t>
            </a:r>
            <a:r>
              <a:rPr lang="en-US" dirty="0"/>
              <a:t>, 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10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2679765"/>
              </p:ext>
            </p:extLst>
          </p:nvPr>
        </p:nvGraphicFramePr>
        <p:xfrm>
          <a:off x="761999" y="1712148"/>
          <a:ext cx="7696200" cy="377425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71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42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7719">
                <a:tc>
                  <a:txBody>
                    <a:bodyPr/>
                    <a:lstStyle/>
                    <a:p>
                      <a:r>
                        <a:rPr lang="en-AU" sz="1600" dirty="0"/>
                        <a:t>IEEE 802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standard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60-day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pre-ballot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5-month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FDIS 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Comments</a:t>
                      </a:r>
                      <a:r>
                        <a:rPr lang="en-AU" sz="1600" baseline="0" dirty="0"/>
                        <a:t> resolved by IEEE</a:t>
                      </a:r>
                      <a:endParaRPr lang="en-AU" sz="1600" dirty="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/>
                        <a:t>802.11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2012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2012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Nov 2013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/>
                        <a:t>802.11aa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Feb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 2013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Jan 2014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July 2014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/>
                        <a:t>802.11ad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Feb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 2013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Jan 2014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July 2014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/>
                        <a:t>802.11ae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Feb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 2013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Jan 2014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July 2014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802.11ac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Sep 2014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Jul 2015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Jul 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2015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802.11af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Sep 2014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Jul 2015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Jul 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2015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802.11-2016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Apr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Apr 2018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May 2018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386173467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802.11ai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en-AU" sz="1600" b="0" kern="1200" baseline="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Sep 17</a:t>
                      </a:r>
                      <a:endParaRPr lang="en-AU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26</a:t>
                      </a:r>
                      <a:r>
                        <a:rPr lang="en-AU" sz="1600" b="0" kern="1200" baseline="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Dec 18</a:t>
                      </a:r>
                      <a:endParaRPr lang="en-AU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Feb 2019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871258202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802.11ah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20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  <a:latin typeface="+mj-lt"/>
                        </a:rPr>
                        <a:t> Jul 17</a:t>
                      </a:r>
                      <a:endParaRPr lang="en-AU" sz="1600" b="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r>
                        <a:rPr lang="en-AU" sz="1600" b="0" kern="1200" baseline="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Feb 19</a:t>
                      </a:r>
                      <a:endParaRPr lang="en-AU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Mar 19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8025394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22098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802.15 WG has sent three standards  completely through the PSDO ratification 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</a:t>
            </a:r>
            <a:r>
              <a:rPr lang="en-US" dirty="0" err="1"/>
              <a:t>Nikolich</a:t>
            </a:r>
            <a:r>
              <a:rPr lang="en-US" dirty="0"/>
              <a:t>, 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1786702"/>
              </p:ext>
            </p:extLst>
          </p:nvPr>
        </p:nvGraphicFramePr>
        <p:xfrm>
          <a:off x="761999" y="1712148"/>
          <a:ext cx="7696200" cy="166323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71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42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7719">
                <a:tc>
                  <a:txBody>
                    <a:bodyPr/>
                    <a:lstStyle/>
                    <a:p>
                      <a:r>
                        <a:rPr lang="en-AU" sz="1600" dirty="0"/>
                        <a:t>IEEE 802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standard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60-day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pre-ballot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5-month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FDIS 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Comments</a:t>
                      </a:r>
                      <a:r>
                        <a:rPr lang="en-AU" sz="1600" baseline="0" dirty="0"/>
                        <a:t> resolved by IEEE</a:t>
                      </a:r>
                      <a:endParaRPr lang="en-AU" sz="1600" dirty="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802.15.3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Oct 2016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Sep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5187664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802.15.4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Apr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Jan 2018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448534767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802.15.6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23 Nov 16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7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  <a:latin typeface="+mj-lt"/>
                        </a:rPr>
                        <a:t> </a:t>
                      </a: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Sep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  <a:latin typeface="+mj-lt"/>
                        </a:rPr>
                        <a:t> 17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Jul 19</a:t>
                      </a:r>
                      <a:endParaRPr lang="en-AU" sz="1600" b="0" baseline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42622888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18001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802.16 WG has sent zero standards completely through the PSDO ratification 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</a:t>
            </a:r>
            <a:r>
              <a:rPr lang="en-US" dirty="0" err="1"/>
              <a:t>Nikolich</a:t>
            </a:r>
            <a:r>
              <a:rPr lang="en-US" dirty="0"/>
              <a:t>, 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12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372848"/>
              </p:ext>
            </p:extLst>
          </p:nvPr>
        </p:nvGraphicFramePr>
        <p:xfrm>
          <a:off x="761999" y="1712148"/>
          <a:ext cx="7696200" cy="95955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71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42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7719">
                <a:tc>
                  <a:txBody>
                    <a:bodyPr/>
                    <a:lstStyle/>
                    <a:p>
                      <a:r>
                        <a:rPr lang="en-AU" sz="1600" dirty="0"/>
                        <a:t>IEEE 802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standard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60-day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pre-ballot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5-month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FDIS 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Comments</a:t>
                      </a:r>
                      <a:r>
                        <a:rPr lang="en-AU" sz="1600" baseline="0" dirty="0"/>
                        <a:t> resolved by IEEE</a:t>
                      </a:r>
                      <a:endParaRPr lang="en-AU" sz="1600" dirty="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endParaRPr lang="en-AU" sz="1600" b="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b="0" baseline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518766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38704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802.21 WG has sent three standards completely through the PSDO ratification 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</a:t>
            </a:r>
            <a:r>
              <a:rPr lang="en-US" dirty="0" err="1"/>
              <a:t>Nikolich</a:t>
            </a:r>
            <a:r>
              <a:rPr lang="en-US" dirty="0"/>
              <a:t>, 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13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3587851"/>
              </p:ext>
            </p:extLst>
          </p:nvPr>
        </p:nvGraphicFramePr>
        <p:xfrm>
          <a:off x="761999" y="1712148"/>
          <a:ext cx="7696200" cy="166323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71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42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7719">
                <a:tc>
                  <a:txBody>
                    <a:bodyPr/>
                    <a:lstStyle/>
                    <a:p>
                      <a:r>
                        <a:rPr lang="en-AU" sz="1600" dirty="0"/>
                        <a:t>IEEE 802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standard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60-day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pre-ballot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5-month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FDIS 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Comments</a:t>
                      </a:r>
                      <a:r>
                        <a:rPr lang="en-AU" sz="1600" baseline="0" dirty="0"/>
                        <a:t> resolved by IEEE</a:t>
                      </a:r>
                      <a:endParaRPr lang="en-AU" sz="1600" dirty="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802.21-2017</a:t>
                      </a:r>
                      <a:endParaRPr lang="en-AU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Jul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 2017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Feb 2018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Mar 2018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5187664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802.21.1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Jul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Mar 2018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Jul 2017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413192279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802.21/Cor1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Jun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 2018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9561463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40759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802.22 WG has sent three standards completely through the PSDO ratification 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</a:t>
            </a:r>
            <a:r>
              <a:rPr lang="en-US" dirty="0" err="1"/>
              <a:t>Nikolich</a:t>
            </a:r>
            <a:r>
              <a:rPr lang="en-US" dirty="0"/>
              <a:t>, 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14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8882654"/>
              </p:ext>
            </p:extLst>
          </p:nvPr>
        </p:nvGraphicFramePr>
        <p:xfrm>
          <a:off x="761999" y="1712148"/>
          <a:ext cx="7696200" cy="166323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71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42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7719">
                <a:tc>
                  <a:txBody>
                    <a:bodyPr/>
                    <a:lstStyle/>
                    <a:p>
                      <a:r>
                        <a:rPr lang="en-AU" sz="1600" dirty="0"/>
                        <a:t>IEEE 802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standard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60-day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pre-ballot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5-month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FDIS 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Comments</a:t>
                      </a:r>
                      <a:r>
                        <a:rPr lang="en-AU" sz="1600" baseline="0" dirty="0"/>
                        <a:t> resolved by IEEE</a:t>
                      </a:r>
                      <a:endParaRPr lang="en-AU" sz="1600" dirty="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802.22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May 2014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Feb 2015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802.22a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April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 2016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Jul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 2017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328369986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802.22b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April 2016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July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Mar 2018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4141531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08022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0F2D16-9DB0-B944-8643-95A5812F6AA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Paul Nikolich, IEEE 802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8B1A45-6BDC-264C-8E9E-09C2BDD6D30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CE5288C-F87B-4810-A6B2-740CE13BD34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53F45EA-2E88-9347-91FF-C3402D05E4DC}"/>
              </a:ext>
            </a:extLst>
          </p:cNvPr>
          <p:cNvSpPr txBox="1"/>
          <p:nvPr/>
        </p:nvSpPr>
        <p:spPr>
          <a:xfrm>
            <a:off x="1676400" y="2514600"/>
            <a:ext cx="5638800" cy="830997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/>
          <a:p>
            <a:pPr algn="ctr"/>
            <a:r>
              <a:rPr lang="en-US" sz="2400" b="1" dirty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Summary of IEEE 802.1 standards currently in the PSDO process</a:t>
            </a:r>
          </a:p>
        </p:txBody>
      </p:sp>
    </p:spTree>
    <p:extLst>
      <p:ext uri="{BB962C8B-B14F-4D97-AF65-F5344CB8AC3E}">
        <p14:creationId xmlns:p14="http://schemas.microsoft.com/office/powerpoint/2010/main" val="23738895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chemeClr val="accent6"/>
                </a:solidFill>
              </a:rPr>
              <a:t>IEEE 802.1 has 13 standards in the pipeline for ratification under the PSDO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</a:t>
            </a:r>
            <a:r>
              <a:rPr lang="en-US" dirty="0" err="1"/>
              <a:t>Nikolich</a:t>
            </a:r>
            <a:r>
              <a:rPr lang="en-US" dirty="0"/>
              <a:t>, 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16</a:t>
            </a:fld>
            <a:endParaRPr lang="en-US"/>
          </a:p>
        </p:txBody>
      </p:sp>
      <p:graphicFrame>
        <p:nvGraphicFramePr>
          <p:cNvPr id="7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7340365"/>
              </p:ext>
            </p:extLst>
          </p:nvPr>
        </p:nvGraphicFramePr>
        <p:xfrm>
          <a:off x="152399" y="1524000"/>
          <a:ext cx="8839199" cy="49377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192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73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23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8857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31963">
                <a:tc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802</a:t>
                      </a:r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Last draft liaised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+mj-lt"/>
                        </a:rPr>
                        <a:t>60-day</a:t>
                      </a:r>
                      <a:br>
                        <a:rPr lang="en-AU" sz="1600" dirty="0">
                          <a:latin typeface="+mj-lt"/>
                        </a:rPr>
                      </a:br>
                      <a:r>
                        <a:rPr lang="en-AU" sz="1600" dirty="0">
                          <a:latin typeface="+mj-lt"/>
                        </a:rPr>
                        <a:t>pre-ballot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5-month</a:t>
                      </a:r>
                      <a:br>
                        <a:rPr lang="en-AU" sz="1600" dirty="0">
                          <a:latin typeface="+mj-lt"/>
                        </a:rPr>
                      </a:br>
                      <a:r>
                        <a:rPr lang="en-AU" sz="1600" dirty="0">
                          <a:latin typeface="+mj-lt"/>
                        </a:rPr>
                        <a:t>FDIS 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Comments</a:t>
                      </a:r>
                      <a:r>
                        <a:rPr lang="en-AU" sz="1600" baseline="0" dirty="0">
                          <a:latin typeface="+mj-lt"/>
                        </a:rPr>
                        <a:t> resolved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0" marR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.1Q-2018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D2.0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Jul 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kern="1200" dirty="0">
                        <a:solidFill>
                          <a:schemeClr val="accent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 Mar</a:t>
                      </a:r>
                      <a:r>
                        <a:rPr lang="en-AU" sz="16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19</a:t>
                      </a:r>
                      <a:endParaRPr lang="en-AU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Closes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4 May 20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Apr 19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817939056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.1Qcc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D2.0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Dec</a:t>
                      </a:r>
                      <a:r>
                        <a:rPr lang="en-AU" sz="1600" b="0" baseline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 17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On hold</a:t>
                      </a:r>
                      <a:endParaRPr lang="en-AU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285705002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.1Qcp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D2.0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Dec</a:t>
                      </a:r>
                      <a:r>
                        <a:rPr lang="en-AU" sz="1600" b="0" baseline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 17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On hold</a:t>
                      </a:r>
                      <a:endParaRPr lang="en-AU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617972044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.1AR-Rev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D2.6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Apr</a:t>
                      </a:r>
                      <a:r>
                        <a:rPr lang="en-AU" sz="1600" b="0" baseline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 18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r>
                        <a:rPr lang="en-AU" sz="16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Oct 18</a:t>
                      </a:r>
                      <a:endParaRPr lang="en-AU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14</a:t>
                      </a:r>
                      <a:r>
                        <a:rPr lang="en-AU" sz="1600" b="0" baseline="0" dirty="0">
                          <a:solidFill>
                            <a:schemeClr val="tx1"/>
                          </a:solidFill>
                          <a:latin typeface="+mj-lt"/>
                        </a:rPr>
                        <a:t> Nov 19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Waiting</a:t>
                      </a:r>
                      <a:endParaRPr lang="en-AU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16655859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.1Qcy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D2.1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Apr 18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On hold</a:t>
                      </a:r>
                      <a:endParaRPr lang="en-AU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446974359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/>
                        <a:t>.</a:t>
                      </a:r>
                      <a:r>
                        <a:rPr lang="en-AU" sz="1600" dirty="0">
                          <a:cs typeface="Arial" panose="020B0604020202020204" pitchFamily="34" charset="0"/>
                        </a:rPr>
                        <a:t>1AC/Cor-1</a:t>
                      </a:r>
                      <a:r>
                        <a:rPr lang="en-AU" sz="1600" dirty="0"/>
                        <a:t> </a:t>
                      </a:r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D2.0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Apr</a:t>
                      </a:r>
                      <a:r>
                        <a:rPr lang="en-AU" sz="1600" b="0" baseline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 18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Passed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17</a:t>
                      </a:r>
                      <a:r>
                        <a:rPr lang="en-AU" sz="1600" b="0" baseline="0" dirty="0">
                          <a:solidFill>
                            <a:schemeClr val="tx1"/>
                          </a:solidFill>
                          <a:latin typeface="+mj-lt"/>
                        </a:rPr>
                        <a:t> Mar 19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457729634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.1Xck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D2.0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Apr 18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 Mar</a:t>
                      </a:r>
                      <a:r>
                        <a:rPr lang="en-AU" sz="16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19</a:t>
                      </a:r>
                      <a:endParaRPr lang="en-AU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Waiting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Jul 19</a:t>
                      </a:r>
                      <a:endParaRPr lang="en-AU" sz="1600" b="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280136102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.1AE-Rev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D2.0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Apr 18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kern="1200" dirty="0">
                        <a:solidFill>
                          <a:schemeClr val="accent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 Mar</a:t>
                      </a:r>
                      <a:r>
                        <a:rPr lang="en-AU" sz="16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19</a:t>
                      </a:r>
                      <a:endParaRPr lang="en-AU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Waiting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Jul 19</a:t>
                      </a:r>
                      <a:endParaRPr lang="en-AU" sz="1600" b="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163452583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.1AS-Rev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D8.0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Mar</a:t>
                      </a:r>
                      <a:r>
                        <a:rPr lang="en-AU" sz="1600" b="0" baseline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 19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614137734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.1AX-Rev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D2.0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Ju</a:t>
                      </a:r>
                      <a:r>
                        <a:rPr lang="en-AU" sz="1600" b="0" baseline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l 19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495738436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.1Qcx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D2.0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Jan 20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940491922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.1X-REV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696960976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.1CMde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D2.0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Jan 20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0012659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3884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802.1Q-2018 FDIS ballot closes in May 2020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 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GB" dirty="0"/>
              <a:t>802.1Q-REV/D2.0 </a:t>
            </a:r>
            <a:r>
              <a:rPr lang="en-AU" dirty="0"/>
              <a:t>was liaised for information in Jul 2017 (N16688)</a:t>
            </a:r>
          </a:p>
          <a:p>
            <a:pPr lvl="1"/>
            <a:r>
              <a:rPr lang="en-GB" dirty="0"/>
              <a:t>802.1Q-2018 was </a:t>
            </a:r>
            <a:r>
              <a:rPr lang="en-AU" dirty="0"/>
              <a:t>published in June 2018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rgbClr val="00B050"/>
                </a:solidFill>
              </a:rPr>
              <a:t>passed and response sent</a:t>
            </a:r>
          </a:p>
          <a:p>
            <a:pPr lvl="1"/>
            <a:r>
              <a:rPr lang="en-AU" dirty="0"/>
              <a:t>802.1Q-2018 60-day ballot passed on 11 March 2019 (N16985)</a:t>
            </a:r>
          </a:p>
          <a:p>
            <a:pPr lvl="2"/>
            <a:r>
              <a:rPr lang="en-AU" dirty="0"/>
              <a:t>Passed 10/0/8 on need for ISO standard</a:t>
            </a:r>
          </a:p>
          <a:p>
            <a:pPr lvl="2"/>
            <a:r>
              <a:rPr lang="en-AU" dirty="0"/>
              <a:t>Passed 8/1/9 on support for submission to FDIS</a:t>
            </a:r>
          </a:p>
          <a:p>
            <a:pPr lvl="1"/>
            <a:r>
              <a:rPr lang="en-AU" dirty="0"/>
              <a:t>China voted “no” with 1 comment</a:t>
            </a:r>
          </a:p>
          <a:p>
            <a:pPr lvl="2"/>
            <a:r>
              <a:rPr lang="en-AU" dirty="0"/>
              <a:t>A response was sent in Apr 2019 (N16943)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closes 4 May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</a:t>
            </a:r>
            <a:r>
              <a:rPr lang="en-US" dirty="0" err="1"/>
              <a:t>Nikolich</a:t>
            </a:r>
            <a:r>
              <a:rPr lang="en-US" dirty="0"/>
              <a:t>, 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702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802.1Qcc PSDO process is on hold until the 802.1Q-2018 baseline is approved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 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D2.0 liaised in Dec 2017 (WG1-N119)</a:t>
            </a:r>
          </a:p>
          <a:p>
            <a:pPr lvl="1"/>
            <a:r>
              <a:rPr lang="en-AU" dirty="0"/>
              <a:t>802.1Qcc was approved by </a:t>
            </a:r>
            <a:r>
              <a:rPr lang="en-AU" dirty="0" err="1"/>
              <a:t>RevCom</a:t>
            </a:r>
            <a:r>
              <a:rPr lang="en-AU" dirty="0"/>
              <a:t> in June 2018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on hold</a:t>
            </a:r>
          </a:p>
          <a:p>
            <a:pPr marL="174625" lvl="1" indent="-174625"/>
            <a:r>
              <a:rPr lang="en-AU" dirty="0"/>
              <a:t>PSDO start is on hold until 802.1Q-2018 is approved</a:t>
            </a:r>
          </a:p>
          <a:p>
            <a:pPr marL="357187" lvl="2" indent="-174625"/>
            <a:r>
              <a:rPr lang="en-AU" dirty="0"/>
              <a:t>Submission into PSDO process was approved by IEEE 802 EC in July 2018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</a:t>
            </a:r>
            <a:r>
              <a:rPr lang="en-US" dirty="0" err="1"/>
              <a:t>Nikolich</a:t>
            </a:r>
            <a:r>
              <a:rPr lang="en-US" dirty="0"/>
              <a:t>, 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0581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802.1Qcp PSDO process is on hold until the 802.1Q-2018 baseline is approved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 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D2.6 liaised in Dec 2017 (WG1-N119)</a:t>
            </a:r>
          </a:p>
          <a:p>
            <a:pPr lvl="1"/>
            <a:r>
              <a:rPr lang="en-AU" dirty="0"/>
              <a:t>802.1Qcp was published in Sept 2018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on hold</a:t>
            </a:r>
            <a:endParaRPr lang="en-AU" dirty="0"/>
          </a:p>
          <a:p>
            <a:pPr marL="174625" lvl="1" indent="-174625"/>
            <a:r>
              <a:rPr lang="en-AU" dirty="0"/>
              <a:t>PSDO start is on hold until 802.1Q-2018 is approved</a:t>
            </a:r>
          </a:p>
          <a:p>
            <a:pPr marL="357187" lvl="2" indent="-174625"/>
            <a:r>
              <a:rPr lang="en-AU" dirty="0"/>
              <a:t>Submission into PSDO process was approved by IEEE 802 EC in July 2018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</a:t>
            </a:r>
            <a:r>
              <a:rPr lang="en-US" dirty="0" err="1"/>
              <a:t>Nikolich</a:t>
            </a:r>
            <a:r>
              <a:rPr lang="en-US" dirty="0"/>
              <a:t>, 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6431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This report from IEEE 802 summarises issues of mutual interest to SC 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b="0" dirty="0"/>
              <a:t>This status report has been developed for:</a:t>
            </a:r>
          </a:p>
          <a:p>
            <a:pPr lvl="2">
              <a:spcBef>
                <a:spcPts val="600"/>
              </a:spcBef>
            </a:pPr>
            <a:r>
              <a:rPr lang="en-US" b="0" dirty="0"/>
              <a:t>The information of ISO/IEC JTC 1/SC 6</a:t>
            </a:r>
          </a:p>
          <a:p>
            <a:pPr lvl="2">
              <a:spcBef>
                <a:spcPts val="600"/>
              </a:spcBef>
            </a:pPr>
            <a:r>
              <a:rPr lang="en-US" b="0" dirty="0"/>
              <a:t>Consideration at the SC 6 meeting in February 2020 in London, UK</a:t>
            </a:r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b="0" dirty="0"/>
              <a:t>Items addressed by this report include:</a:t>
            </a:r>
          </a:p>
          <a:p>
            <a:pPr marL="468312" lvl="2" indent="-285750">
              <a:spcBef>
                <a:spcPts val="600"/>
              </a:spcBef>
            </a:pPr>
            <a:r>
              <a:rPr lang="en-US" b="0" dirty="0"/>
              <a:t>Summary of IEEE 802 standards ratified through the PSDO process</a:t>
            </a:r>
          </a:p>
          <a:p>
            <a:pPr marL="468312" lvl="2" indent="-285750">
              <a:spcBef>
                <a:spcPts val="600"/>
              </a:spcBef>
            </a:pPr>
            <a:r>
              <a:rPr lang="en-US" b="0" dirty="0"/>
              <a:t>Summary of standards currently progressing through the PSDO process</a:t>
            </a:r>
          </a:p>
          <a:p>
            <a:pPr marL="528637" lvl="3" indent="-160337">
              <a:spcBef>
                <a:spcPts val="600"/>
              </a:spcBef>
            </a:pPr>
            <a:r>
              <a:rPr lang="en-US" b="0" dirty="0"/>
              <a:t>  IEEE 802.1/3/11/15/22</a:t>
            </a:r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b="0" dirty="0"/>
              <a:t>SC 6 is requested to provide any feedback or ask questions related to this status report through:</a:t>
            </a:r>
          </a:p>
          <a:p>
            <a:pPr marL="469900" lvl="2" indent="-285750">
              <a:spcBef>
                <a:spcPts val="600"/>
              </a:spcBef>
            </a:pPr>
            <a:r>
              <a:rPr lang="en-US" b="0" dirty="0"/>
              <a:t>Any IEEE 802 representatives attending the SC 6 meeting</a:t>
            </a:r>
          </a:p>
          <a:p>
            <a:pPr marL="469900" lvl="2" indent="-285750">
              <a:spcBef>
                <a:spcPts val="600"/>
              </a:spcBef>
            </a:pPr>
            <a:r>
              <a:rPr lang="en-US" b="0" dirty="0"/>
              <a:t>The Chair of the IEEE 802 JTC1 Standing Committee (Andrew Myles, </a:t>
            </a:r>
            <a:r>
              <a:rPr lang="en-US" b="0" dirty="0" err="1"/>
              <a:t>amyles@cisco.com</a:t>
            </a:r>
            <a:r>
              <a:rPr lang="en-US" b="0" dirty="0"/>
              <a:t>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</a:t>
            </a:r>
            <a:r>
              <a:rPr lang="en-US" dirty="0" err="1"/>
              <a:t>Nikolich</a:t>
            </a:r>
            <a:r>
              <a:rPr lang="en-US" dirty="0"/>
              <a:t>, 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1157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</a:t>
            </a:r>
            <a:r>
              <a:rPr lang="en-AU" dirty="0">
                <a:cs typeface="Arial" panose="020B0604020202020204" pitchFamily="34" charset="0"/>
              </a:rPr>
              <a:t>1AR-Rev</a:t>
            </a:r>
            <a:r>
              <a:rPr lang="en-AU" dirty="0"/>
              <a:t> passed FDIS ballot but requires a response</a:t>
            </a:r>
            <a:br>
              <a:rPr lang="en-AU" dirty="0"/>
            </a:br>
            <a:endParaRPr lang="en-AU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 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D2.0 was liaised in Apr 2018 (WG1N124) 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rgbClr val="00B050"/>
                </a:solidFill>
              </a:rPr>
              <a:t>passed &amp; responses sent</a:t>
            </a:r>
          </a:p>
          <a:p>
            <a:pPr lvl="1"/>
            <a:r>
              <a:rPr lang="en-AU" dirty="0"/>
              <a:t>802.1AR-Rev 60-day ballot passed on 14 Oct 2018 (N16858)</a:t>
            </a:r>
          </a:p>
          <a:p>
            <a:pPr lvl="2"/>
            <a:r>
              <a:rPr lang="en-AU" dirty="0"/>
              <a:t>Passed 8/0/10 on need for ISO standard</a:t>
            </a:r>
          </a:p>
          <a:p>
            <a:pPr lvl="2"/>
            <a:r>
              <a:rPr lang="en-AU" dirty="0"/>
              <a:t>Passed 5/1/12 on support for submission to FDIS</a:t>
            </a:r>
          </a:p>
          <a:p>
            <a:pPr lvl="1"/>
            <a:r>
              <a:rPr lang="en-AU" dirty="0"/>
              <a:t>China NB provided comments</a:t>
            </a:r>
          </a:p>
          <a:p>
            <a:pPr lvl="2"/>
            <a:r>
              <a:rPr lang="en-AU" dirty="0"/>
              <a:t>Response were sent in Jan 2019 (N16912)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rgbClr val="00B050"/>
                </a:solidFill>
              </a:rPr>
              <a:t>passed </a:t>
            </a:r>
            <a:r>
              <a:rPr lang="en-AU" dirty="0">
                <a:solidFill>
                  <a:schemeClr val="accent6"/>
                </a:solidFill>
              </a:rPr>
              <a:t>&amp; responses required</a:t>
            </a:r>
          </a:p>
          <a:p>
            <a:pPr lvl="1"/>
            <a:r>
              <a:rPr lang="en-AU" dirty="0"/>
              <a:t>802.1AR-Rev FDIS ballot passed on 14 Nov 2019</a:t>
            </a:r>
          </a:p>
          <a:p>
            <a:pPr lvl="2"/>
            <a:r>
              <a:rPr lang="en-AU" dirty="0"/>
              <a:t>Passed 11/1/7, with China NB voting “no” with 2 comments (N17067)</a:t>
            </a:r>
          </a:p>
          <a:p>
            <a:pPr lvl="1"/>
            <a:r>
              <a:rPr lang="en-AU" dirty="0"/>
              <a:t>Response will be sent in March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</a:t>
            </a:r>
            <a:r>
              <a:rPr lang="en-US" dirty="0" err="1"/>
              <a:t>Nikolich</a:t>
            </a:r>
            <a:r>
              <a:rPr lang="en-US" dirty="0"/>
              <a:t>, 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6709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AU" dirty="0"/>
              <a:t>IEEE 802.</a:t>
            </a:r>
            <a:r>
              <a:rPr lang="en-AU" dirty="0">
                <a:cs typeface="Arial" panose="020B0604020202020204" pitchFamily="34" charset="0"/>
              </a:rPr>
              <a:t>1Qcy</a:t>
            </a:r>
            <a:r>
              <a:rPr lang="en-AU" dirty="0"/>
              <a:t> PSDO process is on hold until the 802.1Q-2018 baseline is approved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 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D2.1 was liaised in Apr 2018 (WG1N124)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on hold</a:t>
            </a:r>
          </a:p>
          <a:p>
            <a:pPr marL="174625" lvl="1" indent="-174625"/>
            <a:r>
              <a:rPr lang="en-AU" dirty="0"/>
              <a:t>PSDO start is on hold until 802.1Q-2018 is approved</a:t>
            </a:r>
          </a:p>
          <a:p>
            <a:pPr marL="357187" lvl="2" indent="-174625"/>
            <a:r>
              <a:rPr lang="en-AU" dirty="0"/>
              <a:t>Submission into PSDO process was approved in July 2018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</a:t>
            </a:r>
            <a:r>
              <a:rPr lang="en-US" dirty="0" err="1"/>
              <a:t>Nikolich</a:t>
            </a:r>
            <a:r>
              <a:rPr lang="en-US" dirty="0"/>
              <a:t>, 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5117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</a:t>
            </a:r>
            <a:r>
              <a:rPr lang="en-AU" dirty="0">
                <a:cs typeface="Arial" panose="020B0604020202020204" pitchFamily="34" charset="0"/>
              </a:rPr>
              <a:t>1AC/Cor-1</a:t>
            </a:r>
            <a:r>
              <a:rPr lang="en-AU" dirty="0"/>
              <a:t> 90-day is waiting for publication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533400" y="1524000"/>
            <a:ext cx="7772400" cy="4114800"/>
          </a:xfrm>
        </p:spPr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 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D2.0 was liaised in Apr 2018 (WG1N124)</a:t>
            </a:r>
          </a:p>
          <a:p>
            <a:r>
              <a:rPr lang="en-AU" dirty="0"/>
              <a:t>90-day ballot: </a:t>
            </a:r>
            <a:r>
              <a:rPr lang="en-AU" dirty="0">
                <a:solidFill>
                  <a:srgbClr val="00B050"/>
                </a:solidFill>
              </a:rPr>
              <a:t>passed</a:t>
            </a:r>
            <a:r>
              <a:rPr lang="en-AU" dirty="0">
                <a:solidFill>
                  <a:schemeClr val="accent2"/>
                </a:solidFill>
              </a:rPr>
              <a:t> &amp; waiting for publication</a:t>
            </a:r>
          </a:p>
          <a:p>
            <a:pPr lvl="1"/>
            <a:r>
              <a:rPr lang="en-AU" dirty="0"/>
              <a:t>802.</a:t>
            </a:r>
            <a:r>
              <a:rPr lang="en-AU" dirty="0">
                <a:cs typeface="Arial" panose="020B0604020202020204" pitchFamily="34" charset="0"/>
              </a:rPr>
              <a:t>1AC/Cor1</a:t>
            </a:r>
            <a:r>
              <a:rPr lang="en-AU" dirty="0"/>
              <a:t> 90-day FDIS ballot passed on 18 Mar 2019 (N16981)</a:t>
            </a:r>
          </a:p>
          <a:p>
            <a:pPr lvl="2"/>
            <a:r>
              <a:rPr lang="en-AU" dirty="0"/>
              <a:t>Passed 6/0/12 on need for ISO standard</a:t>
            </a:r>
          </a:p>
          <a:p>
            <a:pPr lvl="2"/>
            <a:r>
              <a:rPr lang="en-AU" dirty="0"/>
              <a:t>Passed 6/0/12 on approval</a:t>
            </a:r>
            <a:endParaRPr lang="en-AU" dirty="0">
              <a:solidFill>
                <a:srgbClr val="FF0000"/>
              </a:solidFill>
            </a:endParaRPr>
          </a:p>
          <a:p>
            <a:pPr lvl="1"/>
            <a:r>
              <a:rPr lang="en-AU" dirty="0"/>
              <a:t>Publication is expected in about 8 weeks (as of end of Oct 2019)</a:t>
            </a:r>
          </a:p>
          <a:p>
            <a:pPr lvl="2"/>
            <a:r>
              <a:rPr lang="en-AU" dirty="0"/>
              <a:t>(Jan 2020) Jodi </a:t>
            </a:r>
            <a:r>
              <a:rPr lang="en-AU" dirty="0" err="1"/>
              <a:t>Haasz</a:t>
            </a:r>
            <a:r>
              <a:rPr lang="en-AU" dirty="0"/>
              <a:t> determining status</a:t>
            </a:r>
          </a:p>
          <a:p>
            <a:pPr lvl="1"/>
            <a:r>
              <a:rPr lang="en-AU" dirty="0"/>
              <a:t>IEEE 802.1AC/</a:t>
            </a:r>
            <a:r>
              <a:rPr lang="en-AU" dirty="0" err="1"/>
              <a:t>Cor</a:t>
            </a:r>
            <a:r>
              <a:rPr lang="en-AU" dirty="0"/>
              <a:t> 1 will be known as ISO/IEC/IEEE 8802-1AC:2018/COR 1:2019</a:t>
            </a:r>
            <a:endParaRPr lang="en-AU" dirty="0">
              <a:solidFill>
                <a:srgbClr val="FF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</a:t>
            </a:r>
            <a:r>
              <a:rPr lang="en-US" dirty="0" err="1"/>
              <a:t>Nikolich</a:t>
            </a:r>
            <a:r>
              <a:rPr lang="en-US" dirty="0"/>
              <a:t>, 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54834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</a:t>
            </a:r>
            <a:r>
              <a:rPr lang="en-AU" dirty="0">
                <a:cs typeface="Arial" panose="020B0604020202020204" pitchFamily="34" charset="0"/>
              </a:rPr>
              <a:t>1Xck</a:t>
            </a:r>
            <a:r>
              <a:rPr lang="en-AU" dirty="0"/>
              <a:t> is waiting for start of FDIS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 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IEEE 802.</a:t>
            </a:r>
            <a:r>
              <a:rPr lang="en-AU" dirty="0">
                <a:cs typeface="Arial" panose="020B0604020202020204" pitchFamily="34" charset="0"/>
              </a:rPr>
              <a:t>1Xck</a:t>
            </a:r>
            <a:r>
              <a:rPr lang="en-AU" dirty="0"/>
              <a:t> D2.0 was liaised in Apr 2018 (WG1N124)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rgbClr val="00B050"/>
                </a:solidFill>
              </a:rPr>
              <a:t>passed</a:t>
            </a:r>
            <a:r>
              <a:rPr lang="en-AU" dirty="0">
                <a:solidFill>
                  <a:schemeClr val="accent2"/>
                </a:solidFill>
              </a:rPr>
              <a:t> </a:t>
            </a:r>
            <a:r>
              <a:rPr lang="en-AU" dirty="0">
                <a:solidFill>
                  <a:srgbClr val="00B050"/>
                </a:solidFill>
              </a:rPr>
              <a:t>&amp; response sent</a:t>
            </a:r>
          </a:p>
          <a:p>
            <a:pPr lvl="1"/>
            <a:r>
              <a:rPr lang="en-AU" dirty="0"/>
              <a:t>802.</a:t>
            </a:r>
            <a:r>
              <a:rPr lang="en-AU" dirty="0">
                <a:cs typeface="Arial" panose="020B0604020202020204" pitchFamily="34" charset="0"/>
              </a:rPr>
              <a:t>1Xck</a:t>
            </a:r>
            <a:r>
              <a:rPr lang="en-AU" dirty="0"/>
              <a:t> 60-day ballot passed on 11 March 2019 (N17081)</a:t>
            </a:r>
          </a:p>
          <a:p>
            <a:pPr lvl="2"/>
            <a:r>
              <a:rPr lang="en-AU" dirty="0"/>
              <a:t>Passed 10/0/8 on need for ISO standard</a:t>
            </a:r>
          </a:p>
          <a:p>
            <a:pPr lvl="2"/>
            <a:r>
              <a:rPr lang="en-AU" dirty="0"/>
              <a:t>Passed 8/1/9 on support for submission to FDIS</a:t>
            </a:r>
          </a:p>
          <a:p>
            <a:pPr lvl="1"/>
            <a:r>
              <a:rPr lang="en-AU" dirty="0"/>
              <a:t>China voted “no” with 2 comments</a:t>
            </a:r>
          </a:p>
          <a:p>
            <a:pPr lvl="2"/>
            <a:r>
              <a:rPr lang="en-AU" dirty="0"/>
              <a:t>Response was sent in Sept 2019 (N17060) 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AU" dirty="0"/>
              <a:t>(20 Jan 2020) SC6 CM reports issue causing holdup has been resolved &amp; IEEE 802.</a:t>
            </a:r>
            <a:r>
              <a:rPr lang="en-AU" dirty="0">
                <a:cs typeface="Arial" panose="020B0604020202020204" pitchFamily="34" charset="0"/>
              </a:rPr>
              <a:t>1Xck</a:t>
            </a:r>
            <a:r>
              <a:rPr lang="en-AU" dirty="0"/>
              <a:t> has been sent to ISO/CS to start the FDIS ballot</a:t>
            </a:r>
          </a:p>
          <a:p>
            <a:pPr lvl="1"/>
            <a:r>
              <a:rPr lang="en-AU" dirty="0"/>
              <a:t>Will be called ISO/IEC/IEEE 8802-1X:2013/AMD2-2019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</a:t>
            </a:r>
            <a:r>
              <a:rPr lang="en-US" dirty="0" err="1"/>
              <a:t>Nikolich</a:t>
            </a:r>
            <a:r>
              <a:rPr lang="en-US" dirty="0"/>
              <a:t>, 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17233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</a:t>
            </a:r>
            <a:r>
              <a:rPr lang="en-AU" dirty="0">
                <a:cs typeface="Arial" panose="020B0604020202020204" pitchFamily="34" charset="0"/>
              </a:rPr>
              <a:t>1AE-Rev </a:t>
            </a:r>
            <a:r>
              <a:rPr lang="en-AU" dirty="0"/>
              <a:t>is waiting for start of FDIS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 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IEEE 802.</a:t>
            </a:r>
            <a:r>
              <a:rPr lang="en-AU" dirty="0">
                <a:cs typeface="Arial" panose="020B0604020202020204" pitchFamily="34" charset="0"/>
              </a:rPr>
              <a:t>1AE-Rev</a:t>
            </a:r>
            <a:r>
              <a:rPr lang="en-AU" dirty="0"/>
              <a:t> D1.1 was liaised in Apr 2018 (WG1N124)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rgbClr val="00B050"/>
                </a:solidFill>
              </a:rPr>
              <a:t>passed</a:t>
            </a:r>
            <a:r>
              <a:rPr lang="en-AU" dirty="0">
                <a:solidFill>
                  <a:schemeClr val="accent2"/>
                </a:solidFill>
              </a:rPr>
              <a:t> </a:t>
            </a:r>
            <a:r>
              <a:rPr lang="en-AU" dirty="0">
                <a:solidFill>
                  <a:srgbClr val="00B050"/>
                </a:solidFill>
              </a:rPr>
              <a:t>&amp; response sent</a:t>
            </a:r>
          </a:p>
          <a:p>
            <a:pPr lvl="1"/>
            <a:r>
              <a:rPr lang="en-AU" dirty="0"/>
              <a:t>802.</a:t>
            </a:r>
            <a:r>
              <a:rPr lang="en-AU" dirty="0">
                <a:cs typeface="Arial" panose="020B0604020202020204" pitchFamily="34" charset="0"/>
              </a:rPr>
              <a:t>1AE-Rev</a:t>
            </a:r>
            <a:r>
              <a:rPr lang="en-AU" dirty="0"/>
              <a:t> 60-day ballot passed on 11 March 2019 (N17080)</a:t>
            </a:r>
          </a:p>
          <a:p>
            <a:pPr lvl="2"/>
            <a:r>
              <a:rPr lang="en-AU" dirty="0"/>
              <a:t>Passed 10/0/8 on need for ISO standard</a:t>
            </a:r>
          </a:p>
          <a:p>
            <a:pPr lvl="2"/>
            <a:r>
              <a:rPr lang="en-AU" dirty="0"/>
              <a:t>Passed 8/1/9 on support for submission to FDIS</a:t>
            </a:r>
          </a:p>
          <a:p>
            <a:pPr lvl="1"/>
            <a:r>
              <a:rPr lang="en-AU" dirty="0"/>
              <a:t>China voted “no” with 6 comments</a:t>
            </a:r>
          </a:p>
          <a:p>
            <a:pPr lvl="2"/>
            <a:r>
              <a:rPr lang="en-AU" dirty="0"/>
              <a:t>Response was sent in Sept 2019 (N17059)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AU" dirty="0"/>
              <a:t>(20 Jan 2020) SC6 CM reports issue causing holdup has been resolved &amp; 802.</a:t>
            </a:r>
            <a:r>
              <a:rPr lang="en-AU" dirty="0">
                <a:cs typeface="Arial" panose="020B0604020202020204" pitchFamily="34" charset="0"/>
              </a:rPr>
              <a:t>1AE-Rev </a:t>
            </a:r>
            <a:r>
              <a:rPr lang="en-AU" dirty="0"/>
              <a:t>has been sent to ISO/CS to start the FDIS ballot</a:t>
            </a:r>
          </a:p>
          <a:p>
            <a:pPr lvl="1"/>
            <a:r>
              <a:rPr lang="en-AU" dirty="0"/>
              <a:t>Will be known as ISO/IEC/IEEE 8802-1AE:20</a:t>
            </a:r>
            <a:r>
              <a:rPr lang="en-AU" dirty="0">
                <a:solidFill>
                  <a:srgbClr val="000000"/>
                </a:solidFill>
              </a:rPr>
              <a:t>20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</a:t>
            </a:r>
            <a:r>
              <a:rPr lang="en-US" dirty="0" err="1"/>
              <a:t>Nikolich</a:t>
            </a:r>
            <a:r>
              <a:rPr lang="en-US" dirty="0"/>
              <a:t>, 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45972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</a:t>
            </a:r>
            <a:r>
              <a:rPr lang="en-AU" dirty="0">
                <a:cs typeface="Arial" panose="020B0604020202020204" pitchFamily="34" charset="0"/>
              </a:rPr>
              <a:t>1AS-Rev</a:t>
            </a:r>
            <a:r>
              <a:rPr lang="en-AU" dirty="0"/>
              <a:t> will be sent to 60-day ballot soon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 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802.</a:t>
            </a:r>
            <a:r>
              <a:rPr lang="en-AU" dirty="0">
                <a:cs typeface="Arial" panose="020B0604020202020204" pitchFamily="34" charset="0"/>
              </a:rPr>
              <a:t>1AS-Rev </a:t>
            </a:r>
            <a:r>
              <a:rPr lang="en-US" dirty="0"/>
              <a:t>D8 was liaised in Mar 2019 (N17089 in Jan 2020)</a:t>
            </a:r>
            <a:endParaRPr lang="en-AU" dirty="0"/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AU" dirty="0"/>
              <a:t>(Nov 2019) Will go to </a:t>
            </a:r>
            <a:r>
              <a:rPr lang="en-AU" dirty="0" err="1"/>
              <a:t>RevCom</a:t>
            </a:r>
            <a:r>
              <a:rPr lang="en-AU" dirty="0"/>
              <a:t> soon and a motion to send to ISO was approved by IEEE 802 EC in Hawaii in Nov 2019</a:t>
            </a:r>
          </a:p>
          <a:p>
            <a:pPr lvl="2"/>
            <a:r>
              <a:rPr lang="en-AU" dirty="0"/>
              <a:t>(Jan 2020) Approved by </a:t>
            </a:r>
            <a:r>
              <a:rPr lang="en-AU" dirty="0" err="1"/>
              <a:t>RevCom</a:t>
            </a:r>
            <a:r>
              <a:rPr lang="en-AU" dirty="0"/>
              <a:t>, waiting for SB approval and then publication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</a:t>
            </a:r>
            <a:r>
              <a:rPr lang="en-US" dirty="0" err="1"/>
              <a:t>Nikolich</a:t>
            </a:r>
            <a:r>
              <a:rPr lang="en-US" dirty="0"/>
              <a:t>, 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5164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</a:t>
            </a:r>
            <a:r>
              <a:rPr lang="en-AU" dirty="0">
                <a:cs typeface="Arial" panose="020B0604020202020204" pitchFamily="34" charset="0"/>
              </a:rPr>
              <a:t>1AX-REV </a:t>
            </a:r>
            <a:r>
              <a:rPr lang="en-AU" dirty="0"/>
              <a:t>will be sent to 60-day ballot soon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 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802.</a:t>
            </a:r>
            <a:r>
              <a:rPr lang="en-AU" dirty="0">
                <a:cs typeface="Arial" panose="020B0604020202020204" pitchFamily="34" charset="0"/>
              </a:rPr>
              <a:t>1AX-Rev </a:t>
            </a:r>
            <a:r>
              <a:rPr lang="en-US" dirty="0"/>
              <a:t>D2.0 was liaised in Jul 2019 (N</a:t>
            </a:r>
            <a:r>
              <a:rPr lang="en-AU" dirty="0"/>
              <a:t>16984)</a:t>
            </a:r>
            <a:endParaRPr lang="en-US" dirty="0"/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AU" dirty="0"/>
              <a:t>(Nov 2019) Will go to </a:t>
            </a:r>
            <a:r>
              <a:rPr lang="en-AU" dirty="0" err="1"/>
              <a:t>RevCom</a:t>
            </a:r>
            <a:r>
              <a:rPr lang="en-AU" dirty="0"/>
              <a:t> soon and a motion to send to ISO was approved by IEEE 802 EC in Hawaii in Nov 2019</a:t>
            </a:r>
          </a:p>
          <a:p>
            <a:pPr lvl="2"/>
            <a:r>
              <a:rPr lang="en-AU" dirty="0"/>
              <a:t>(Jan 2020) Approved by </a:t>
            </a:r>
            <a:r>
              <a:rPr lang="en-AU" dirty="0" err="1"/>
              <a:t>RevCom</a:t>
            </a:r>
            <a:r>
              <a:rPr lang="en-AU" dirty="0"/>
              <a:t>, waiting for SB approval and then publication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</a:t>
            </a:r>
            <a:r>
              <a:rPr lang="en-US" dirty="0" err="1"/>
              <a:t>Nikolich</a:t>
            </a:r>
            <a:r>
              <a:rPr lang="en-US" dirty="0"/>
              <a:t>, 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8797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802.1Qcx was liaised for information in Jan 2020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 6</a:t>
            </a:r>
            <a:r>
              <a:rPr lang="en-AU" dirty="0"/>
              <a:t>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AU" dirty="0"/>
              <a:t>IEEE 802.1Qcx</a:t>
            </a:r>
            <a:r>
              <a:rPr lang="en-AU" dirty="0">
                <a:cs typeface="Arial" panose="020B0604020202020204" pitchFamily="34" charset="0"/>
              </a:rPr>
              <a:t> </a:t>
            </a:r>
            <a:r>
              <a:rPr lang="en-US" dirty="0"/>
              <a:t>D2.0 was liaised in Jan 2020 (</a:t>
            </a:r>
            <a:r>
              <a:rPr lang="en-US" dirty="0">
                <a:solidFill>
                  <a:srgbClr val="FF0000"/>
                </a:solidFill>
              </a:rPr>
              <a:t>N</a:t>
            </a:r>
            <a:r>
              <a:rPr lang="en-AU" dirty="0">
                <a:solidFill>
                  <a:srgbClr val="FF0000"/>
                </a:solidFill>
              </a:rPr>
              <a:t>?????</a:t>
            </a:r>
            <a:r>
              <a:rPr lang="en-AU" dirty="0"/>
              <a:t>)</a:t>
            </a:r>
            <a:endParaRPr lang="en-US" dirty="0"/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</a:t>
            </a:r>
            <a:r>
              <a:rPr lang="en-US" dirty="0" err="1"/>
              <a:t>Nikolich</a:t>
            </a:r>
            <a:r>
              <a:rPr lang="en-US" dirty="0"/>
              <a:t>, 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73341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802.1X-REV will be liaised when appropriate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 6</a:t>
            </a:r>
            <a:r>
              <a:rPr lang="en-AU" dirty="0"/>
              <a:t>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AU" dirty="0"/>
              <a:t>Approval in July 2019 for submission of draft for information on entering Sponsor Ballot</a:t>
            </a:r>
          </a:p>
          <a:p>
            <a:pPr lvl="2"/>
            <a:r>
              <a:rPr lang="en-AU" dirty="0"/>
              <a:t>In Sept 2019, the 802.1 WG decided to hold off until 802.1Xck balloting is complete (now probably after June 2020)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</a:t>
            </a:r>
            <a:r>
              <a:rPr lang="en-US" dirty="0" err="1"/>
              <a:t>Nikolich</a:t>
            </a:r>
            <a:r>
              <a:rPr lang="en-US" dirty="0"/>
              <a:t>, 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10530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chemeClr val="accent6"/>
                </a:solidFill>
              </a:rPr>
              <a:t>IEEE 802.1CMde </a:t>
            </a:r>
            <a:r>
              <a:rPr lang="en-AU" dirty="0"/>
              <a:t>was liaised for information in Jan 2020</a:t>
            </a:r>
            <a:endParaRPr lang="en-AU" dirty="0">
              <a:solidFill>
                <a:schemeClr val="accent6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 6</a:t>
            </a:r>
            <a:r>
              <a:rPr lang="en-AU" dirty="0"/>
              <a:t>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AU" dirty="0"/>
              <a:t>IEEE 802.1CMde</a:t>
            </a:r>
            <a:r>
              <a:rPr lang="en-AU" dirty="0">
                <a:cs typeface="Arial" panose="020B0604020202020204" pitchFamily="34" charset="0"/>
              </a:rPr>
              <a:t> </a:t>
            </a:r>
            <a:r>
              <a:rPr lang="en-US" dirty="0"/>
              <a:t>D2.0 was liaised in Jan 2020 (</a:t>
            </a:r>
            <a:r>
              <a:rPr lang="en-US" dirty="0">
                <a:solidFill>
                  <a:srgbClr val="FF0000"/>
                </a:solidFill>
              </a:rPr>
              <a:t>N</a:t>
            </a:r>
            <a:r>
              <a:rPr lang="en-AU" dirty="0">
                <a:solidFill>
                  <a:srgbClr val="FF0000"/>
                </a:solidFill>
              </a:rPr>
              <a:t>?????</a:t>
            </a:r>
            <a:r>
              <a:rPr lang="en-AU" dirty="0"/>
              <a:t>)</a:t>
            </a:r>
            <a:endParaRPr lang="en-US" dirty="0"/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</a:t>
            </a:r>
            <a:r>
              <a:rPr lang="en-US" dirty="0" err="1"/>
              <a:t>Nikolich</a:t>
            </a:r>
            <a:r>
              <a:rPr lang="en-US" dirty="0"/>
              <a:t>, 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9606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 continues to notify SC 6 of various new projects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/>
              <a:t>IEEE 802 has agreed to notify SC 6 when IEEE 802 starts new projects</a:t>
            </a:r>
          </a:p>
          <a:p>
            <a:pPr lvl="1"/>
            <a:r>
              <a:rPr lang="en-AU" dirty="0"/>
              <a:t>The benefit to IEEE 802 is that it might cause SC 6 members to participate in or contribute to IEEE 802 activities</a:t>
            </a:r>
          </a:p>
          <a:p>
            <a:pPr lvl="1"/>
            <a:r>
              <a:rPr lang="en-AU" dirty="0"/>
              <a:t>A liaison was sent after the Nov 2019 plenary (N17088)</a:t>
            </a:r>
            <a:r>
              <a:rPr lang="en-AU" b="0" dirty="0"/>
              <a:t> noting the approval of various SGs:</a:t>
            </a:r>
            <a:endParaRPr lang="en-AU" dirty="0">
              <a:solidFill>
                <a:srgbClr val="FF0000"/>
              </a:solidFill>
            </a:endParaRPr>
          </a:p>
          <a:p>
            <a:pPr lvl="2"/>
            <a:r>
              <a:rPr lang="en-AU" dirty="0"/>
              <a:t>IEEE 802.3 100 Gb/s wavelength Short Reach PHYs PAR Study Group</a:t>
            </a:r>
          </a:p>
          <a:p>
            <a:pPr lvl="2"/>
            <a:r>
              <a:rPr lang="en-AU" dirty="0"/>
              <a:t>IEEE 802.11 Sensing PAR Study Group</a:t>
            </a:r>
          </a:p>
          <a:p>
            <a:pPr lvl="2"/>
            <a:r>
              <a:rPr lang="en-AU" dirty="0"/>
              <a:t>IEEE 802.15 Reduced Spectral Bandwidth PHY Study Group </a:t>
            </a:r>
            <a:endParaRPr lang="en-AU" b="0" dirty="0"/>
          </a:p>
          <a:p>
            <a:pPr lvl="2"/>
            <a:endParaRPr lang="en-AU" b="0" dirty="0">
              <a:solidFill>
                <a:srgbClr val="FF0000"/>
              </a:solidFill>
            </a:endParaRPr>
          </a:p>
          <a:p>
            <a:pPr lvl="1"/>
            <a:endParaRPr lang="en-AU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</a:t>
            </a:r>
            <a:r>
              <a:rPr lang="en-US" dirty="0" err="1"/>
              <a:t>Nikolich</a:t>
            </a:r>
            <a:r>
              <a:rPr lang="en-US" dirty="0"/>
              <a:t>, 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48332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0F2D16-9DB0-B944-8643-95A5812F6AA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Paul Nikolich, IEEE 802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8B1A45-6BDC-264C-8E9E-09C2BDD6D30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CE5288C-F87B-4810-A6B2-740CE13BD34D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53F45EA-2E88-9347-91FF-C3402D05E4DC}"/>
              </a:ext>
            </a:extLst>
          </p:cNvPr>
          <p:cNvSpPr txBox="1"/>
          <p:nvPr/>
        </p:nvSpPr>
        <p:spPr>
          <a:xfrm>
            <a:off x="1676400" y="2514600"/>
            <a:ext cx="5638800" cy="830997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/>
          <a:p>
            <a:pPr algn="ctr"/>
            <a:r>
              <a:rPr lang="en-US" sz="2400" b="1" dirty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Summary of IEEE 802.3 standards currently in the PSDO process</a:t>
            </a:r>
          </a:p>
        </p:txBody>
      </p:sp>
    </p:spTree>
    <p:extLst>
      <p:ext uri="{BB962C8B-B14F-4D97-AF65-F5344CB8AC3E}">
        <p14:creationId xmlns:p14="http://schemas.microsoft.com/office/powerpoint/2010/main" val="413755773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chemeClr val="accent6"/>
                </a:solidFill>
              </a:rPr>
              <a:t>IEEE 802.3 has 11 standards in the pipeline for ratification under the PSDO process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773248"/>
              </p:ext>
            </p:extLst>
          </p:nvPr>
        </p:nvGraphicFramePr>
        <p:xfrm>
          <a:off x="152399" y="1600200"/>
          <a:ext cx="8839199" cy="42672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192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73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95615">
                <a:tc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802</a:t>
                      </a:r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Last draft liaised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+mj-lt"/>
                        </a:rPr>
                        <a:t>60-day</a:t>
                      </a:r>
                      <a:br>
                        <a:rPr lang="en-AU" sz="1600" dirty="0">
                          <a:latin typeface="+mj-lt"/>
                        </a:rPr>
                      </a:br>
                      <a:r>
                        <a:rPr lang="en-AU" sz="1600" dirty="0">
                          <a:latin typeface="+mj-lt"/>
                        </a:rPr>
                        <a:t>pre-ballot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5-month</a:t>
                      </a:r>
                      <a:br>
                        <a:rPr lang="en-AU" sz="1600" dirty="0">
                          <a:latin typeface="+mj-lt"/>
                        </a:rPr>
                      </a:br>
                      <a:r>
                        <a:rPr lang="en-AU" sz="1600" dirty="0">
                          <a:latin typeface="+mj-lt"/>
                        </a:rPr>
                        <a:t>FDIS 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Comments</a:t>
                      </a:r>
                      <a:r>
                        <a:rPr lang="en-AU" sz="1600" baseline="0" dirty="0">
                          <a:latin typeface="+mj-lt"/>
                        </a:rPr>
                        <a:t> resolved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0" marR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0122"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.3cb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chemeClr val="tx1"/>
                          </a:solidFill>
                          <a:latin typeface="+mj-lt"/>
                        </a:rPr>
                        <a:t>D3.0</a:t>
                      </a: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chemeClr val="tx2"/>
                          </a:solidFill>
                          <a:latin typeface="+mj-lt"/>
                        </a:rPr>
                        <a:t>Jun 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Passed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r>
                        <a:rPr lang="en-AU" sz="16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Apr 19</a:t>
                      </a:r>
                      <a:endParaRPr lang="en-AU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On hold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Jun 19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862799127"/>
                  </a:ext>
                </a:extLst>
              </a:tr>
              <a:tr h="290122"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.3cd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chemeClr val="tx1"/>
                          </a:solidFill>
                          <a:latin typeface="+mj-lt"/>
                        </a:rPr>
                        <a:t>D3.0</a:t>
                      </a: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chemeClr val="tx1"/>
                          </a:solidFill>
                          <a:latin typeface="+mj-lt"/>
                        </a:rPr>
                        <a:t>Feb</a:t>
                      </a:r>
                      <a:r>
                        <a:rPr lang="en-GB" sz="1600" baseline="0" dirty="0">
                          <a:solidFill>
                            <a:schemeClr val="tx1"/>
                          </a:solidFill>
                          <a:latin typeface="+mj-lt"/>
                        </a:rPr>
                        <a:t> 18</a:t>
                      </a:r>
                      <a:endParaRPr lang="en-GB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On hold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575905558"/>
                  </a:ext>
                </a:extLst>
              </a:tr>
              <a:tr h="290122"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.3-rev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D3.0</a:t>
                      </a: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chemeClr val="tx1"/>
                          </a:solidFill>
                          <a:latin typeface="+mj-lt"/>
                        </a:rPr>
                        <a:t>Feb</a:t>
                      </a:r>
                      <a:r>
                        <a:rPr lang="en-GB" sz="1600" baseline="0" dirty="0">
                          <a:solidFill>
                            <a:schemeClr val="tx1"/>
                          </a:solidFill>
                          <a:latin typeface="+mj-lt"/>
                        </a:rPr>
                        <a:t> 18</a:t>
                      </a:r>
                      <a:endParaRPr lang="en-GB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dirty="0">
                        <a:solidFill>
                          <a:schemeClr val="accent2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 Apr 19</a:t>
                      </a:r>
                      <a:endParaRPr lang="en-AU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Waiting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Jun 19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4092400724"/>
                  </a:ext>
                </a:extLst>
              </a:tr>
              <a:tr h="290122"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.3bt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D3.2</a:t>
                      </a: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chemeClr val="tx1"/>
                          </a:solidFill>
                          <a:latin typeface="+mj-lt"/>
                        </a:rPr>
                        <a:t>Feb 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On hold</a:t>
                      </a:r>
                      <a:endParaRPr lang="en-AU" sz="1600" b="0" dirty="0">
                        <a:solidFill>
                          <a:schemeClr val="accent2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296881205"/>
                  </a:ext>
                </a:extLst>
              </a:tr>
              <a:tr h="290122"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.3.2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D3.0</a:t>
                      </a: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chemeClr val="tx1"/>
                          </a:solidFill>
                          <a:latin typeface="+mj-lt"/>
                        </a:rPr>
                        <a:t>Feb</a:t>
                      </a:r>
                      <a:r>
                        <a:rPr lang="en-GB" sz="1600" baseline="0" dirty="0">
                          <a:solidFill>
                            <a:schemeClr val="tx1"/>
                          </a:solidFill>
                          <a:latin typeface="+mj-lt"/>
                        </a:rPr>
                        <a:t> 19</a:t>
                      </a:r>
                      <a:endParaRPr lang="en-GB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On hold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370987547"/>
                  </a:ext>
                </a:extLst>
              </a:tr>
              <a:tr h="290122"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.3cg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D3.1</a:t>
                      </a: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chemeClr val="tx1"/>
                          </a:solidFill>
                          <a:latin typeface="+mj-lt"/>
                        </a:rPr>
                        <a:t>Jun 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On hold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902878772"/>
                  </a:ext>
                </a:extLst>
              </a:tr>
              <a:tr h="290122"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.3cn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D3.1</a:t>
                      </a: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chemeClr val="tx1"/>
                          </a:solidFill>
                          <a:latin typeface="+mj-lt"/>
                        </a:rPr>
                        <a:t>Dec 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990531107"/>
                  </a:ext>
                </a:extLst>
              </a:tr>
              <a:tr h="290122"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.3cm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D3.1</a:t>
                      </a: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Dec 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69794721"/>
                  </a:ext>
                </a:extLst>
              </a:tr>
              <a:tr h="290122"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.3cq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D3.2</a:t>
                      </a: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Dec 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085575416"/>
                  </a:ext>
                </a:extLst>
              </a:tr>
              <a:tr h="290122"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.3ch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D3.0</a:t>
                      </a: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Dec 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140920613"/>
                  </a:ext>
                </a:extLst>
              </a:tr>
              <a:tr h="290122"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.3ca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D3.0</a:t>
                      </a: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Dec 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20505301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</a:t>
            </a:r>
            <a:r>
              <a:rPr lang="en-US" dirty="0" err="1"/>
              <a:t>Nikolich</a:t>
            </a:r>
            <a:r>
              <a:rPr lang="en-US" dirty="0"/>
              <a:t>, 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50855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802.3cb is on hold until FDIS on IEEE 802.3-REV completes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 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IEEE 802.3cb D3.0 was liaised in June 2017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rgbClr val="00B050"/>
                </a:solidFill>
              </a:rPr>
              <a:t>passed &amp; response sent</a:t>
            </a:r>
          </a:p>
          <a:p>
            <a:pPr lvl="1"/>
            <a:r>
              <a:rPr lang="en-AU" dirty="0"/>
              <a:t>802.</a:t>
            </a:r>
            <a:r>
              <a:rPr lang="en-AU" dirty="0">
                <a:cs typeface="Arial" panose="020B0604020202020204" pitchFamily="34" charset="0"/>
              </a:rPr>
              <a:t>3cb</a:t>
            </a:r>
            <a:r>
              <a:rPr lang="en-AU" dirty="0"/>
              <a:t> 60-day ballot passed on 8 April 2019 (N16914)</a:t>
            </a:r>
          </a:p>
          <a:p>
            <a:pPr lvl="2"/>
            <a:r>
              <a:rPr lang="en-AU" dirty="0"/>
              <a:t>Passed 8/0/9 on need for ISO standard</a:t>
            </a:r>
          </a:p>
          <a:p>
            <a:pPr lvl="2"/>
            <a:r>
              <a:rPr lang="en-AU" dirty="0"/>
              <a:t>Passed 6/1/10 on support for submission to FDIS</a:t>
            </a:r>
          </a:p>
          <a:p>
            <a:pPr lvl="1"/>
            <a:r>
              <a:rPr lang="en-AU" dirty="0"/>
              <a:t>China NB voted “no” with comments</a:t>
            </a:r>
          </a:p>
          <a:p>
            <a:pPr lvl="2"/>
            <a:r>
              <a:rPr lang="en-AU" dirty="0"/>
              <a:t>Response was sent in June 2019 (N16971)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on hold</a:t>
            </a:r>
          </a:p>
          <a:p>
            <a:pPr lvl="1"/>
            <a:r>
              <a:rPr lang="en-US" dirty="0"/>
              <a:t>FDIS approval for IEEE 802.3-REV will need to precede IEEE 802.3cb FDIS start, since IEEE 802.3cb is an amendment to IEEE 802.3-REV</a:t>
            </a:r>
          </a:p>
          <a:p>
            <a:pPr lvl="1"/>
            <a:r>
              <a:rPr lang="en-US" dirty="0"/>
              <a:t>Will be known as ISO/IEC/IEEE 8802-3:2020/</a:t>
            </a:r>
            <a:r>
              <a:rPr lang="en-US" dirty="0" err="1"/>
              <a:t>Amd</a:t>
            </a:r>
            <a:r>
              <a:rPr lang="en-US" dirty="0"/>
              <a:t> 2</a:t>
            </a:r>
            <a:endParaRPr lang="en-AU" dirty="0"/>
          </a:p>
          <a:p>
            <a:endParaRPr lang="en-AU" dirty="0">
              <a:solidFill>
                <a:schemeClr val="accent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</a:t>
            </a:r>
            <a:r>
              <a:rPr lang="en-US" dirty="0" err="1"/>
              <a:t>Nikolich</a:t>
            </a:r>
            <a:r>
              <a:rPr lang="en-US" dirty="0"/>
              <a:t>, 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32083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802.3cd is on hold until FDIS on 802.3-REV completes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 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802.3cd D3.0 was liaised in Feb 2018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on hold</a:t>
            </a:r>
          </a:p>
          <a:p>
            <a:pPr lvl="1"/>
            <a:r>
              <a:rPr lang="en-AU" dirty="0"/>
              <a:t>Submission approved in Mar 2019</a:t>
            </a:r>
          </a:p>
          <a:p>
            <a:pPr lvl="2"/>
            <a:r>
              <a:rPr lang="en-AU" dirty="0"/>
              <a:t>Delayed until 802.</a:t>
            </a:r>
            <a:r>
              <a:rPr lang="en-AU" dirty="0">
                <a:cs typeface="Arial" panose="020B0604020202020204" pitchFamily="34" charset="0"/>
              </a:rPr>
              <a:t>3-REV FDIS is complete</a:t>
            </a:r>
            <a:endParaRPr lang="en-AU" dirty="0"/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</a:t>
            </a:r>
            <a:r>
              <a:rPr lang="en-US" dirty="0" err="1"/>
              <a:t>Nikolich</a:t>
            </a:r>
            <a:r>
              <a:rPr lang="en-US" dirty="0"/>
              <a:t>, 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10020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802.3-REV is waiting for start of FDIS ballot 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 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802.3 D3.0 (802.3cj) was liaised in Feb 2018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rgbClr val="00B050"/>
                </a:solidFill>
              </a:rPr>
              <a:t>passed &amp; response sent</a:t>
            </a:r>
            <a:endParaRPr lang="en-AU" dirty="0">
              <a:solidFill>
                <a:schemeClr val="accent2"/>
              </a:solidFill>
            </a:endParaRPr>
          </a:p>
          <a:p>
            <a:pPr lvl="1"/>
            <a:r>
              <a:rPr lang="en-AU" dirty="0"/>
              <a:t>Submitted in Feb 2019 (N16892)</a:t>
            </a:r>
          </a:p>
          <a:p>
            <a:pPr lvl="1"/>
            <a:r>
              <a:rPr lang="en-AU" dirty="0"/>
              <a:t>802.</a:t>
            </a:r>
            <a:r>
              <a:rPr lang="en-AU" dirty="0">
                <a:cs typeface="Arial" panose="020B0604020202020204" pitchFamily="34" charset="0"/>
              </a:rPr>
              <a:t>3-REV</a:t>
            </a:r>
            <a:r>
              <a:rPr lang="en-AU" dirty="0"/>
              <a:t> 60-day ballot passed on 14 April 2019 (N16917)</a:t>
            </a:r>
          </a:p>
          <a:p>
            <a:pPr lvl="2"/>
            <a:r>
              <a:rPr lang="en-AU" dirty="0"/>
              <a:t>Passed 7/0/11 on need for ISO standard</a:t>
            </a:r>
          </a:p>
          <a:p>
            <a:pPr lvl="2"/>
            <a:r>
              <a:rPr lang="en-AU" dirty="0"/>
              <a:t>Passed 5/1/12 on support for submission to FDIS</a:t>
            </a:r>
          </a:p>
          <a:p>
            <a:pPr lvl="1"/>
            <a:r>
              <a:rPr lang="en-AU" dirty="0"/>
              <a:t>China NB voted “no” with comments</a:t>
            </a:r>
          </a:p>
          <a:p>
            <a:pPr lvl="2"/>
            <a:r>
              <a:rPr lang="en-AU" dirty="0"/>
              <a:t>Response was sent in June 2019 (N16971)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 for start</a:t>
            </a:r>
          </a:p>
          <a:p>
            <a:pPr lvl="1"/>
            <a:r>
              <a:rPr lang="en-AU" dirty="0"/>
              <a:t>(20 Jan 2020) SC6 CM reports issue causing holdup has been resolved &amp; 802.3-REV</a:t>
            </a:r>
            <a:r>
              <a:rPr lang="en-AU" dirty="0">
                <a:cs typeface="Arial" panose="020B0604020202020204" pitchFamily="34" charset="0"/>
              </a:rPr>
              <a:t> </a:t>
            </a:r>
            <a:r>
              <a:rPr lang="en-AU" dirty="0"/>
              <a:t>has been sent to ISO/CS to start the FDIS ballot</a:t>
            </a:r>
          </a:p>
          <a:p>
            <a:pPr lvl="1"/>
            <a:r>
              <a:rPr lang="en-AU" dirty="0"/>
              <a:t>Will be published as ISO/IEC/IEEE 8802-3:20</a:t>
            </a:r>
            <a:r>
              <a:rPr lang="en-AU" dirty="0">
                <a:solidFill>
                  <a:srgbClr val="FF0000"/>
                </a:solidFill>
              </a:rPr>
              <a:t>xx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</a:t>
            </a:r>
            <a:r>
              <a:rPr lang="en-US" dirty="0" err="1"/>
              <a:t>Nikolich</a:t>
            </a:r>
            <a:r>
              <a:rPr lang="en-US" dirty="0"/>
              <a:t>, 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49174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802.3bt is on hold until FDIS on 802.3-REV is completed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 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802.3bt D3.2 was liaised in Feb 2018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on hold</a:t>
            </a:r>
          </a:p>
          <a:p>
            <a:pPr lvl="1"/>
            <a:r>
              <a:rPr lang="en-AU" dirty="0"/>
              <a:t>Delayed until 802.</a:t>
            </a:r>
            <a:r>
              <a:rPr lang="en-AU" dirty="0">
                <a:cs typeface="Arial" panose="020B0604020202020204" pitchFamily="34" charset="0"/>
              </a:rPr>
              <a:t>3-REV FDIS is complete  (and IEEE publication)</a:t>
            </a:r>
            <a:endParaRPr lang="en-AU" dirty="0"/>
          </a:p>
          <a:p>
            <a:pPr lvl="2"/>
            <a:r>
              <a:rPr lang="en-AU" dirty="0"/>
              <a:t>Submission to PSDO approved in Mar 2019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endParaRPr lang="en-AU" dirty="0">
              <a:solidFill>
                <a:schemeClr val="accent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</a:t>
            </a:r>
            <a:r>
              <a:rPr lang="en-US" dirty="0" err="1"/>
              <a:t>Nikolich</a:t>
            </a:r>
            <a:r>
              <a:rPr lang="en-US" dirty="0"/>
              <a:t>, 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06749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802.3.2 is on hold until FDIS on 802.3-REV is completed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 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802.3.2 D3.0 was liaised for information in Feb 2019 (N16893)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on hold</a:t>
            </a:r>
          </a:p>
          <a:p>
            <a:pPr lvl="1"/>
            <a:r>
              <a:rPr lang="en-AU" dirty="0"/>
              <a:t>Delayed until 802.</a:t>
            </a:r>
            <a:r>
              <a:rPr lang="en-AU" dirty="0">
                <a:cs typeface="Arial" panose="020B0604020202020204" pitchFamily="34" charset="0"/>
              </a:rPr>
              <a:t>3-REV FDIS completed (and IEEE publication)</a:t>
            </a:r>
            <a:endParaRPr lang="en-AU" dirty="0"/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endParaRPr lang="en-AU" dirty="0">
              <a:solidFill>
                <a:schemeClr val="accent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</a:t>
            </a:r>
            <a:r>
              <a:rPr lang="en-US" dirty="0" err="1"/>
              <a:t>Nikolich</a:t>
            </a:r>
            <a:r>
              <a:rPr lang="en-US" dirty="0"/>
              <a:t>, 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29994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802.3cg is on hold until FDIS on 802.3-REV is completed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 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802.3cg D3.1 was liaised for information in Jun 2019 (N16973)</a:t>
            </a:r>
          </a:p>
          <a:p>
            <a:pPr lvl="1"/>
            <a:r>
              <a:rPr lang="en-AU" dirty="0"/>
              <a:t>802.3cg D3.4 was approved to be liaised for information in Nov 2019 </a:t>
            </a:r>
          </a:p>
          <a:p>
            <a:pPr lvl="2"/>
            <a:r>
              <a:rPr lang="en-AU" dirty="0"/>
              <a:t>However, David Law subsequently decided that the similarity of D3.4 with D3.1 meant another liaison was not justified at this time 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on hold</a:t>
            </a:r>
          </a:p>
          <a:p>
            <a:pPr lvl="1"/>
            <a:r>
              <a:rPr lang="en-AU" dirty="0"/>
              <a:t>Delayed until 802.</a:t>
            </a:r>
            <a:r>
              <a:rPr lang="en-AU" dirty="0">
                <a:cs typeface="Arial" panose="020B0604020202020204" pitchFamily="34" charset="0"/>
              </a:rPr>
              <a:t>3-REV FDIS completed (and IEEE publication)</a:t>
            </a:r>
            <a:endParaRPr lang="en-AU" dirty="0"/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endParaRPr lang="en-AU" dirty="0">
              <a:solidFill>
                <a:schemeClr val="accent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</a:t>
            </a:r>
            <a:r>
              <a:rPr lang="en-US" dirty="0" err="1"/>
              <a:t>Nikolich</a:t>
            </a:r>
            <a:r>
              <a:rPr lang="en-US" dirty="0"/>
              <a:t>, 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4260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802.3cn was liaised for information in Dec 2019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 6</a:t>
            </a:r>
            <a:r>
              <a:rPr lang="en-AU" dirty="0"/>
              <a:t>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AU" dirty="0"/>
              <a:t>802.3cn D3.1 was liaised for information in Dec 2019 (N17086)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AU" dirty="0">
                <a:solidFill>
                  <a:srgbClr val="343434"/>
                </a:solidFill>
              </a:rPr>
              <a:t>Waiting for publication</a:t>
            </a:r>
          </a:p>
          <a:p>
            <a:pPr lvl="2"/>
            <a:r>
              <a:rPr lang="en-AU" dirty="0">
                <a:solidFill>
                  <a:srgbClr val="343434"/>
                </a:solidFill>
              </a:rPr>
              <a:t>Probably will be submitted for balloting in 2020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</a:t>
            </a:r>
            <a:r>
              <a:rPr lang="en-US" dirty="0" err="1"/>
              <a:t>Nikolich</a:t>
            </a:r>
            <a:r>
              <a:rPr lang="en-US" dirty="0"/>
              <a:t>, 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48477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802.3cm was liaised for information in Dec 2019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 6</a:t>
            </a:r>
            <a:r>
              <a:rPr lang="en-AU" dirty="0"/>
              <a:t>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AU" dirty="0"/>
              <a:t>802.3cm D3.1 was liaised for information in Dec 2019 (N17086) 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AU" dirty="0">
                <a:solidFill>
                  <a:srgbClr val="343434"/>
                </a:solidFill>
              </a:rPr>
              <a:t>Waiting for publication</a:t>
            </a:r>
          </a:p>
          <a:p>
            <a:pPr lvl="2"/>
            <a:r>
              <a:rPr lang="en-AU" dirty="0">
                <a:solidFill>
                  <a:srgbClr val="343434"/>
                </a:solidFill>
              </a:rPr>
              <a:t>Probably will be submitted for balloting in 2020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</a:t>
            </a:r>
            <a:r>
              <a:rPr lang="en-US" dirty="0" err="1"/>
              <a:t>Nikolich</a:t>
            </a:r>
            <a:r>
              <a:rPr lang="en-US" dirty="0"/>
              <a:t>, 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0284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 has sent 62 standards through to PSDO ratification with 36 in-process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8217640"/>
              </p:ext>
            </p:extLst>
          </p:nvPr>
        </p:nvGraphicFramePr>
        <p:xfrm>
          <a:off x="1714500" y="2133600"/>
          <a:ext cx="5791200" cy="33375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30400">
                  <a:extLst>
                    <a:ext uri="{9D8B030D-6E8A-4147-A177-3AD203B41FA5}">
                      <a16:colId xmlns:a16="http://schemas.microsoft.com/office/drawing/2014/main" val="4026387333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1749157900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36865787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WG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Completed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In-process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86238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18702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64375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31465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77099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03157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90300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63602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62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36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024263602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Paul </a:t>
            </a:r>
            <a:r>
              <a:rPr lang="en-US" dirty="0" err="1"/>
              <a:t>Nikolich</a:t>
            </a:r>
            <a:r>
              <a:rPr lang="en-US" dirty="0"/>
              <a:t>, 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92153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802.3cq was liaised for information in Dec 2019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 6</a:t>
            </a:r>
            <a:r>
              <a:rPr lang="en-AU" dirty="0"/>
              <a:t>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AU" dirty="0"/>
              <a:t>802.3cq D3.2 was liaised for information in Dec 2019 (N17086)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AU" dirty="0">
                <a:solidFill>
                  <a:srgbClr val="343434"/>
                </a:solidFill>
              </a:rPr>
              <a:t>Waiting for publication</a:t>
            </a:r>
          </a:p>
          <a:p>
            <a:pPr lvl="2"/>
            <a:r>
              <a:rPr lang="en-AU" dirty="0">
                <a:solidFill>
                  <a:srgbClr val="343434"/>
                </a:solidFill>
              </a:rPr>
              <a:t>Probably submitted for balloting in Mar 2020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</a:t>
            </a:r>
            <a:r>
              <a:rPr lang="en-US" dirty="0" err="1"/>
              <a:t>Nikolich</a:t>
            </a:r>
            <a:r>
              <a:rPr lang="en-US" dirty="0"/>
              <a:t>, 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28582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chemeClr val="accent6"/>
                </a:solidFill>
              </a:rPr>
              <a:t>IEEE 802.3ch </a:t>
            </a:r>
            <a:r>
              <a:rPr lang="en-AU" dirty="0"/>
              <a:t>was liaised for information in Dec 2019</a:t>
            </a:r>
            <a:endParaRPr lang="en-AU" dirty="0">
              <a:solidFill>
                <a:schemeClr val="accent6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 6</a:t>
            </a:r>
            <a:r>
              <a:rPr lang="en-AU" dirty="0"/>
              <a:t>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AU" dirty="0"/>
              <a:t>802.3ch D3.0 was liaised for information in Dec 2019 (N17086) 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</a:t>
            </a:r>
            <a:r>
              <a:rPr lang="en-US" dirty="0" err="1"/>
              <a:t>Nikolich</a:t>
            </a:r>
            <a:r>
              <a:rPr lang="en-US" dirty="0"/>
              <a:t>, 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32832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chemeClr val="accent6"/>
                </a:solidFill>
              </a:rPr>
              <a:t>IEEE 802.3ca </a:t>
            </a:r>
            <a:r>
              <a:rPr lang="en-AU" dirty="0"/>
              <a:t>was liaised for information in Dec 2019</a:t>
            </a:r>
            <a:endParaRPr lang="en-AU" dirty="0">
              <a:solidFill>
                <a:schemeClr val="accent6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 6</a:t>
            </a:r>
            <a:r>
              <a:rPr lang="en-AU" dirty="0"/>
              <a:t>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AU" dirty="0"/>
              <a:t>802.3ca D3.0 was liaised for information in Dec 2019 (N17086) 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</a:t>
            </a:r>
            <a:r>
              <a:rPr lang="en-US" dirty="0" err="1"/>
              <a:t>Nikolich</a:t>
            </a:r>
            <a:r>
              <a:rPr lang="en-US" dirty="0"/>
              <a:t>, 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95035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0F2D16-9DB0-B944-8643-95A5812F6AA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Paul Nikolich, IEEE 802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8B1A45-6BDC-264C-8E9E-09C2BDD6D30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CE5288C-F87B-4810-A6B2-740CE13BD34D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53F45EA-2E88-9347-91FF-C3402D05E4DC}"/>
              </a:ext>
            </a:extLst>
          </p:cNvPr>
          <p:cNvSpPr txBox="1"/>
          <p:nvPr/>
        </p:nvSpPr>
        <p:spPr>
          <a:xfrm>
            <a:off x="1676400" y="2514600"/>
            <a:ext cx="5638800" cy="830997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/>
          <a:p>
            <a:pPr algn="ctr"/>
            <a:r>
              <a:rPr lang="en-US" sz="2400" b="1" dirty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Summary of IEEE 802.11 standards currently in the PSDO process</a:t>
            </a:r>
          </a:p>
        </p:txBody>
      </p:sp>
    </p:spTree>
    <p:extLst>
      <p:ext uri="{BB962C8B-B14F-4D97-AF65-F5344CB8AC3E}">
        <p14:creationId xmlns:p14="http://schemas.microsoft.com/office/powerpoint/2010/main" val="413485521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chemeClr val="accent6"/>
                </a:solidFill>
              </a:rPr>
              <a:t>IEEE 802.11 has 12 standards in the pipeline for ratification under the PSDO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283889"/>
              </p:ext>
            </p:extLst>
          </p:nvPr>
        </p:nvGraphicFramePr>
        <p:xfrm>
          <a:off x="152399" y="2161466"/>
          <a:ext cx="8839199" cy="273673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668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97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61571"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err="1">
                          <a:latin typeface="+mj-lt"/>
                        </a:rPr>
                        <a:t>Std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Last draft liaised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+mj-lt"/>
                        </a:rPr>
                        <a:t>60-day</a:t>
                      </a:r>
                      <a:br>
                        <a:rPr lang="en-AU" sz="1600" dirty="0">
                          <a:latin typeface="+mj-lt"/>
                        </a:rPr>
                      </a:br>
                      <a:r>
                        <a:rPr lang="en-AU" sz="1600" dirty="0">
                          <a:latin typeface="+mj-lt"/>
                        </a:rPr>
                        <a:t>pre-ballot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5-month</a:t>
                      </a:r>
                      <a:br>
                        <a:rPr lang="en-AU" sz="1600" dirty="0">
                          <a:latin typeface="+mj-lt"/>
                        </a:rPr>
                      </a:br>
                      <a:r>
                        <a:rPr lang="en-AU" sz="1600" dirty="0">
                          <a:latin typeface="+mj-lt"/>
                        </a:rPr>
                        <a:t>FDIS 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Comments</a:t>
                      </a:r>
                      <a:r>
                        <a:rPr lang="en-AU" sz="1600" baseline="0" dirty="0">
                          <a:latin typeface="+mj-lt"/>
                        </a:rPr>
                        <a:t> resolved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0" marR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11aj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D5.0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Jun</a:t>
                      </a:r>
                      <a:r>
                        <a:rPr lang="en-AU" sz="1600" b="0" baseline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 17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10</a:t>
                      </a:r>
                      <a:r>
                        <a:rPr lang="en-AU" sz="1600" b="0" baseline="0" dirty="0">
                          <a:solidFill>
                            <a:schemeClr val="tx1"/>
                          </a:solidFill>
                          <a:latin typeface="+mj-lt"/>
                        </a:rPr>
                        <a:t> Feb 19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Waiting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Jul 19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11ak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D4.0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Jun</a:t>
                      </a:r>
                      <a:r>
                        <a:rPr lang="en-AU" sz="1600" b="0" baseline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 17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10</a:t>
                      </a:r>
                      <a:r>
                        <a:rPr lang="en-AU" sz="1600" b="0" baseline="0" dirty="0">
                          <a:solidFill>
                            <a:schemeClr val="tx1"/>
                          </a:solidFill>
                          <a:latin typeface="+mj-lt"/>
                        </a:rPr>
                        <a:t> Feb 19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Waiting</a:t>
                      </a:r>
                      <a:endParaRPr lang="en-AU" sz="1600" b="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Mar 19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11aq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D8.0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Mar </a:t>
                      </a:r>
                      <a:r>
                        <a:rPr lang="en-AU" sz="1600" b="0" baseline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17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10</a:t>
                      </a:r>
                      <a:r>
                        <a:rPr lang="en-AU" sz="1600" b="0" baseline="0" dirty="0">
                          <a:solidFill>
                            <a:schemeClr val="tx1"/>
                          </a:solidFill>
                          <a:latin typeface="+mj-lt"/>
                        </a:rPr>
                        <a:t> Feb 19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Waiting</a:t>
                      </a:r>
                      <a:endParaRPr lang="en-AU" sz="1600" b="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Mar 19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11ax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D4.0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Mar</a:t>
                      </a:r>
                      <a:r>
                        <a:rPr lang="en-AU" sz="1600" b="0" baseline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 19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11ay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D3.0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Mar</a:t>
                      </a:r>
                      <a:r>
                        <a:rPr lang="en-AU" sz="1600" b="0" baseline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 19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11md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D3.0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Jan 20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070389537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</a:t>
            </a:r>
            <a:r>
              <a:rPr lang="en-US" dirty="0" err="1"/>
              <a:t>Nikolich</a:t>
            </a:r>
            <a:r>
              <a:rPr lang="en-US" dirty="0"/>
              <a:t>, 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5591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chemeClr val="accent6"/>
                </a:solidFill>
              </a:rPr>
              <a:t>IEEE 802.11 has 12 standards in the pipeline for ratification under the PSDO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8838813"/>
              </p:ext>
            </p:extLst>
          </p:nvPr>
        </p:nvGraphicFramePr>
        <p:xfrm>
          <a:off x="152399" y="2368668"/>
          <a:ext cx="8839199" cy="273673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668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97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61571"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err="1">
                          <a:latin typeface="+mj-lt"/>
                        </a:rPr>
                        <a:t>Std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Last draft liaised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+mj-lt"/>
                        </a:rPr>
                        <a:t>60-day</a:t>
                      </a:r>
                      <a:br>
                        <a:rPr lang="en-AU" sz="1600" dirty="0">
                          <a:latin typeface="+mj-lt"/>
                        </a:rPr>
                      </a:br>
                      <a:r>
                        <a:rPr lang="en-AU" sz="1600" dirty="0">
                          <a:latin typeface="+mj-lt"/>
                        </a:rPr>
                        <a:t>pre-ballot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5-month</a:t>
                      </a:r>
                      <a:br>
                        <a:rPr lang="en-AU" sz="1600" dirty="0">
                          <a:latin typeface="+mj-lt"/>
                        </a:rPr>
                      </a:br>
                      <a:r>
                        <a:rPr lang="en-AU" sz="1600" dirty="0">
                          <a:latin typeface="+mj-lt"/>
                        </a:rPr>
                        <a:t>FDIS 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Comments</a:t>
                      </a:r>
                      <a:r>
                        <a:rPr lang="en-AU" sz="1600" baseline="0" dirty="0">
                          <a:latin typeface="+mj-lt"/>
                        </a:rPr>
                        <a:t> resolved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0" marR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11az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  <a:endParaRPr lang="en-AU" sz="1600" b="0" dirty="0">
                        <a:solidFill>
                          <a:schemeClr val="accent2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11ba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  <a:endParaRPr lang="en-AU" sz="1600" b="0" dirty="0">
                        <a:solidFill>
                          <a:schemeClr val="accent2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11bb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  <a:endParaRPr lang="en-AU" sz="1600" b="0" dirty="0">
                        <a:solidFill>
                          <a:schemeClr val="accent2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245042808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11ac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  <a:endParaRPr lang="en-AU" sz="1600" b="0" dirty="0">
                        <a:solidFill>
                          <a:schemeClr val="accent2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146713880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11bd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  <a:endParaRPr lang="en-AU" sz="1600" b="0" dirty="0">
                        <a:solidFill>
                          <a:schemeClr val="accent2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133829037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11be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  <a:endParaRPr lang="en-AU" sz="1600" b="0" dirty="0">
                        <a:solidFill>
                          <a:schemeClr val="accent2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465880788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</a:t>
            </a:r>
            <a:r>
              <a:rPr lang="en-US" dirty="0" err="1"/>
              <a:t>Nikolich</a:t>
            </a:r>
            <a:r>
              <a:rPr lang="en-US" dirty="0"/>
              <a:t>, 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60126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802.11aj is waiting for start of FDIS ballot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114800"/>
          </a:xfrm>
        </p:spPr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 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GB" dirty="0"/>
              <a:t>802.11aj drafts were liaised for information </a:t>
            </a:r>
          </a:p>
          <a:p>
            <a:pPr lvl="2"/>
            <a:r>
              <a:rPr lang="en-GB" dirty="0"/>
              <a:t>D5.0 in Jun 2017</a:t>
            </a:r>
          </a:p>
          <a:p>
            <a:pPr lvl="2"/>
            <a:r>
              <a:rPr lang="en-AU" dirty="0"/>
              <a:t>Published version liaised in July 2018 (N16817)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rgbClr val="00B050"/>
                </a:solidFill>
              </a:rPr>
              <a:t>passed &amp; response sent</a:t>
            </a:r>
          </a:p>
          <a:p>
            <a:pPr lvl="1"/>
            <a:r>
              <a:rPr lang="en-AU" dirty="0"/>
              <a:t>802.11aj-2018 passed 60-day pre-ballot (N16897) on 10 Feb 2019</a:t>
            </a:r>
          </a:p>
          <a:p>
            <a:pPr lvl="2"/>
            <a:r>
              <a:rPr lang="en-AU" dirty="0"/>
              <a:t>Need? 7/0/12</a:t>
            </a:r>
          </a:p>
          <a:p>
            <a:pPr lvl="2"/>
            <a:r>
              <a:rPr lang="en-AU" dirty="0"/>
              <a:t>Submission? 6/0/13</a:t>
            </a:r>
          </a:p>
          <a:p>
            <a:pPr lvl="1"/>
            <a:r>
              <a:rPr lang="en-AU" dirty="0"/>
              <a:t>China NB voted “yes”/”abstain” but submitted two comments</a:t>
            </a:r>
          </a:p>
          <a:p>
            <a:pPr lvl="2"/>
            <a:r>
              <a:rPr lang="en-AU" dirty="0"/>
              <a:t>Response sent in July 2019 (11-19-1177-03)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 for start</a:t>
            </a:r>
          </a:p>
          <a:p>
            <a:pPr lvl="1"/>
            <a:r>
              <a:rPr lang="en-AU" dirty="0"/>
              <a:t>(20 Jan 2020) SC6 CM reports issue causing holdup has been resolved &amp; 802.11aj has been sent to ISO/CS to start the FDIS ballot</a:t>
            </a:r>
          </a:p>
          <a:p>
            <a:pPr lvl="1"/>
            <a:r>
              <a:rPr lang="en-AU" dirty="0"/>
              <a:t>Will be published as ISO/IEC/IEEE 8802-11:2018/AMD 3:20</a:t>
            </a:r>
            <a:r>
              <a:rPr lang="en-AU" dirty="0">
                <a:solidFill>
                  <a:srgbClr val="FF0000"/>
                </a:solidFill>
              </a:rPr>
              <a:t>xx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</a:t>
            </a:r>
            <a:r>
              <a:rPr lang="en-US" dirty="0" err="1"/>
              <a:t>Nikolich</a:t>
            </a:r>
            <a:r>
              <a:rPr lang="en-US" dirty="0"/>
              <a:t>, 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19851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802.11ak is waiting for start of FDIS ballot 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114800"/>
          </a:xfrm>
        </p:spPr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 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GB" dirty="0"/>
              <a:t>802.11ak drafts were liaised for information </a:t>
            </a:r>
          </a:p>
          <a:p>
            <a:pPr lvl="2"/>
            <a:r>
              <a:rPr lang="en-GB" dirty="0"/>
              <a:t>D4.0 in Jun 2017</a:t>
            </a:r>
          </a:p>
          <a:p>
            <a:pPr lvl="2"/>
            <a:r>
              <a:rPr lang="en-AU" dirty="0"/>
              <a:t>Published version liaised in July 2018 (N16817)</a:t>
            </a:r>
            <a:endParaRPr lang="en-GB" dirty="0"/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rgbClr val="00B050"/>
                </a:solidFill>
              </a:rPr>
              <a:t>passed &amp; response sent</a:t>
            </a:r>
          </a:p>
          <a:p>
            <a:pPr lvl="1"/>
            <a:r>
              <a:rPr lang="en-AU" dirty="0"/>
              <a:t>802.11ak-2018 passed 60-day pre-ballot (N16898) on 10 Feb 2019</a:t>
            </a:r>
          </a:p>
          <a:p>
            <a:pPr lvl="2"/>
            <a:r>
              <a:rPr lang="en-AU" dirty="0"/>
              <a:t>Need? 7/0/12</a:t>
            </a:r>
          </a:p>
          <a:p>
            <a:pPr lvl="2"/>
            <a:r>
              <a:rPr lang="en-AU" dirty="0"/>
              <a:t>Submission? 5/1/13</a:t>
            </a:r>
          </a:p>
          <a:p>
            <a:pPr lvl="1"/>
            <a:r>
              <a:rPr lang="en-AU" dirty="0"/>
              <a:t>China NB voted “no” and submitted a comment</a:t>
            </a:r>
          </a:p>
          <a:p>
            <a:pPr lvl="2"/>
            <a:r>
              <a:rPr lang="en-AU" dirty="0"/>
              <a:t>Response sent in March 2019 (N16907)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 for start</a:t>
            </a:r>
          </a:p>
          <a:p>
            <a:pPr lvl="1"/>
            <a:r>
              <a:rPr lang="en-AU" dirty="0"/>
              <a:t>(20 Jan 2020) SC6 CM reports issue causing holdup has been resolved &amp; 802.11ak has been sent to ISO/CS to start the FDIS ballot</a:t>
            </a:r>
          </a:p>
          <a:p>
            <a:pPr lvl="1"/>
            <a:r>
              <a:rPr lang="en-AU" dirty="0"/>
              <a:t>Will be published as ISO/IEC/IEEE 8802-11:2018/AMD 4:20</a:t>
            </a:r>
            <a:r>
              <a:rPr lang="en-AU" dirty="0">
                <a:solidFill>
                  <a:srgbClr val="FF0000"/>
                </a:solidFill>
              </a:rPr>
              <a:t>xx</a:t>
            </a:r>
          </a:p>
          <a:p>
            <a:pPr lvl="1"/>
            <a:endParaRPr lang="en-AU" dirty="0">
              <a:solidFill>
                <a:schemeClr val="accent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</a:t>
            </a:r>
            <a:r>
              <a:rPr lang="en-US" dirty="0" err="1"/>
              <a:t>Nikolich</a:t>
            </a:r>
            <a:r>
              <a:rPr lang="en-US" dirty="0"/>
              <a:t>, 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0866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802.11aq is waiting for start of FDIS ballot </a:t>
            </a:r>
            <a:endParaRPr lang="en-AU" dirty="0">
              <a:solidFill>
                <a:srgbClr val="FF0000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 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802.11aq D8.0 was sent for liaison in Mar 2017</a:t>
            </a:r>
          </a:p>
          <a:p>
            <a:pPr lvl="1"/>
            <a:r>
              <a:rPr lang="en-AU" dirty="0"/>
              <a:t>Published version was liaised in Sept 2018 (N16854)</a:t>
            </a:r>
            <a:endParaRPr lang="en-GB" dirty="0">
              <a:solidFill>
                <a:srgbClr val="FF0000"/>
              </a:solidFill>
            </a:endParaRP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rgbClr val="00B050"/>
                </a:solidFill>
              </a:rPr>
              <a:t>passed &amp; response sent</a:t>
            </a:r>
          </a:p>
          <a:p>
            <a:pPr lvl="1"/>
            <a:r>
              <a:rPr lang="en-AU" dirty="0"/>
              <a:t>802.11ak-2018 passed 60-day pre-ballot (N16899) on 10 Feb 2019</a:t>
            </a:r>
          </a:p>
          <a:p>
            <a:pPr lvl="2"/>
            <a:r>
              <a:rPr lang="en-AU" dirty="0"/>
              <a:t>Need? 7/0/12</a:t>
            </a:r>
          </a:p>
          <a:p>
            <a:pPr lvl="2"/>
            <a:r>
              <a:rPr lang="en-AU" dirty="0"/>
              <a:t>Submission? 5/1/13</a:t>
            </a:r>
          </a:p>
          <a:p>
            <a:pPr lvl="1"/>
            <a:r>
              <a:rPr lang="en-AU" dirty="0"/>
              <a:t>China NB voted “no” and submitted a comment</a:t>
            </a:r>
          </a:p>
          <a:p>
            <a:pPr lvl="2"/>
            <a:r>
              <a:rPr lang="en-AU" dirty="0"/>
              <a:t>Response sent in Mar 2019 (N16908)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 for start</a:t>
            </a:r>
          </a:p>
          <a:p>
            <a:pPr lvl="1"/>
            <a:r>
              <a:rPr lang="en-AU" dirty="0"/>
              <a:t>(20 Jan 2020) SC6 CM reports issue causing holdup has been resolved &amp; 802.11aq has been sent to ISO/CS to start the FDIS ballot</a:t>
            </a:r>
          </a:p>
          <a:p>
            <a:pPr lvl="1"/>
            <a:r>
              <a:rPr lang="en-AU" dirty="0"/>
              <a:t>Will be published as ISO/IEC/IEEE 8802-11:2018/AMD 5:20</a:t>
            </a:r>
            <a:r>
              <a:rPr lang="en-AU" dirty="0">
                <a:solidFill>
                  <a:srgbClr val="FF0000"/>
                </a:solidFill>
              </a:rPr>
              <a:t>xx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</a:t>
            </a:r>
            <a:r>
              <a:rPr lang="en-US" dirty="0" err="1"/>
              <a:t>Nikolich</a:t>
            </a:r>
            <a:r>
              <a:rPr lang="en-US" dirty="0"/>
              <a:t>, 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54736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802.11ax was liaised for information in March 2019 &amp; will be liaised again soon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 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Liaised D4.0 out of March 2019 meeting (N16974)</a:t>
            </a:r>
          </a:p>
          <a:p>
            <a:pPr lvl="1"/>
            <a:r>
              <a:rPr lang="en-AU" dirty="0"/>
              <a:t>Possibly send D6.0 for information in January 2020 after first SA Ballot</a:t>
            </a:r>
          </a:p>
          <a:p>
            <a:pPr lvl="2"/>
            <a:r>
              <a:rPr lang="en-AU" dirty="0"/>
              <a:t>SA ballot closes on 24 Jan 2020</a:t>
            </a:r>
          </a:p>
          <a:p>
            <a:pPr lvl="2"/>
            <a:r>
              <a:rPr lang="en-AU" dirty="0"/>
              <a:t>802.11 WG approved liaison in Jan 2020; need EC approval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</a:t>
            </a:r>
            <a:r>
              <a:rPr lang="en-US" dirty="0" err="1"/>
              <a:t>Nikolich</a:t>
            </a:r>
            <a:r>
              <a:rPr lang="en-US" dirty="0"/>
              <a:t>, 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7048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 WG has sent 29 standards completely through the PSDO ratification 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</a:t>
            </a:r>
            <a:r>
              <a:rPr lang="en-US" dirty="0" err="1"/>
              <a:t>Nikolich</a:t>
            </a:r>
            <a:r>
              <a:rPr lang="en-US" dirty="0"/>
              <a:t>, 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1596186"/>
              </p:ext>
            </p:extLst>
          </p:nvPr>
        </p:nvGraphicFramePr>
        <p:xfrm>
          <a:off x="762000" y="1722120"/>
          <a:ext cx="7620000" cy="46024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01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091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091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36222">
                <a:tc>
                  <a:txBody>
                    <a:bodyPr/>
                    <a:lstStyle/>
                    <a:p>
                      <a:r>
                        <a:rPr lang="en-AU" sz="1600" dirty="0"/>
                        <a:t>IEEE 802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standard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60-day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pre-ballot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5-month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FDIS 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Comments</a:t>
                      </a:r>
                      <a:r>
                        <a:rPr lang="en-AU" sz="1600" baseline="0" dirty="0"/>
                        <a:t> resolved by IEEE</a:t>
                      </a:r>
                      <a:endParaRPr lang="en-AU" sz="1600" dirty="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/>
                        <a:t>802</a:t>
                      </a:r>
                      <a:endParaRPr lang="en-AU" sz="1600" b="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 dirty="0">
                          <a:solidFill>
                            <a:srgbClr val="00B050"/>
                          </a:solidFill>
                        </a:rPr>
                        <a:t>Oct 2014</a:t>
                      </a:r>
                      <a:endParaRPr lang="en-AU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  <a:latin typeface="+mj-lt"/>
                        </a:rPr>
                        <a:t>Nov 2015</a:t>
                      </a:r>
                      <a:endParaRPr lang="en-AU" sz="1600" b="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</a:rPr>
                        <a:t>Jan 2016</a:t>
                      </a:r>
                      <a:endParaRPr lang="en-AU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/>
                        <a:t>802.1X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2013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Oct 2013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Jan 2014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/>
                        <a:t>802.1AE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2013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Oct 2013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Jan 2014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/>
                        <a:t>802.1AB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May 2013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Dec 2013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May 2014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/>
                        <a:t>802.1AR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May 2013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Dec 2013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May 2014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/>
                        <a:t>802.1AS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May 2013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Dec 2013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May 2014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802.1AEbw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Jan 2014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Feb 2015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Apr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 2015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802.1AEbn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Jan 2014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Feb 2015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Apr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 2015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802.1AX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May 2015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Nov 2015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802.1Xbx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Ma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r 2015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Dec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 2015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May 2016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802.1Q-Rev</a:t>
                      </a:r>
                    </a:p>
                  </a:txBody>
                  <a:tcPr marL="115147" marR="115147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Mar 2015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Jan 2016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May 2016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dirty="0"/>
                        <a:t>802.1BA</a:t>
                      </a:r>
                    </a:p>
                  </a:txBody>
                  <a:tcPr marL="115147" marR="115147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Sep 2015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Aug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2016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692469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802.11ay was liaised for information in March 2019 &amp; will be liaised again soon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 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Liaised D3.0 out of March 2019 meeting (N16974)</a:t>
            </a:r>
          </a:p>
          <a:p>
            <a:pPr lvl="1"/>
            <a:r>
              <a:rPr lang="en-AU" dirty="0"/>
              <a:t>Possibly send D5.0 for information in January 2020</a:t>
            </a:r>
          </a:p>
          <a:p>
            <a:pPr lvl="2"/>
            <a:r>
              <a:rPr lang="en-AU" dirty="0"/>
              <a:t>802.11 WG approved liaison in Jan 2020; need EC approval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</a:t>
            </a:r>
            <a:r>
              <a:rPr lang="en-US" dirty="0" err="1"/>
              <a:t>Nikolich</a:t>
            </a:r>
            <a:r>
              <a:rPr lang="en-US" dirty="0"/>
              <a:t>, 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52633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802.11az will be liaised in the future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 6</a:t>
            </a:r>
            <a:r>
              <a:rPr lang="en-AU" dirty="0"/>
              <a:t>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AU" dirty="0"/>
              <a:t>Will be liaised in the future</a:t>
            </a:r>
          </a:p>
          <a:p>
            <a:pPr lvl="2"/>
            <a:r>
              <a:rPr lang="en-AU" dirty="0"/>
              <a:t>Draft is not mature as of Nov 2019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</a:t>
            </a:r>
            <a:r>
              <a:rPr lang="en-US" dirty="0" err="1"/>
              <a:t>Nikolich</a:t>
            </a:r>
            <a:r>
              <a:rPr lang="en-US" dirty="0"/>
              <a:t>, 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00052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802.11ba will be liaised soon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 6</a:t>
            </a:r>
            <a:r>
              <a:rPr lang="en-AU" dirty="0"/>
              <a:t>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AU" dirty="0"/>
              <a:t>Will liaise D6.0 when ready for SA Ballot</a:t>
            </a:r>
          </a:p>
          <a:p>
            <a:pPr lvl="2"/>
            <a:r>
              <a:rPr lang="en-AU" dirty="0"/>
              <a:t>(Jan 2020) 802.11 WG approved; require EC approval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</a:t>
            </a:r>
            <a:r>
              <a:rPr lang="en-US" dirty="0" err="1"/>
              <a:t>Nikolich</a:t>
            </a:r>
            <a:r>
              <a:rPr lang="en-US" dirty="0"/>
              <a:t>, 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24493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802.11bb will be liaised when appropriate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 6</a:t>
            </a:r>
            <a:r>
              <a:rPr lang="en-AU" dirty="0"/>
              <a:t>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AU" dirty="0"/>
              <a:t>No approved draft yet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</a:t>
            </a:r>
            <a:r>
              <a:rPr lang="en-US" dirty="0" err="1"/>
              <a:t>Nikolich</a:t>
            </a:r>
            <a:r>
              <a:rPr lang="en-US" dirty="0"/>
              <a:t>, 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78290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802.11bc will be liaised when appropriate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 6</a:t>
            </a:r>
            <a:r>
              <a:rPr lang="en-AU" dirty="0"/>
              <a:t>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AU" dirty="0"/>
              <a:t>No approved draft yet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</a:t>
            </a:r>
            <a:r>
              <a:rPr lang="en-US" dirty="0" err="1"/>
              <a:t>Nikolich</a:t>
            </a:r>
            <a:r>
              <a:rPr lang="en-US" dirty="0"/>
              <a:t>, 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06267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802.11bd will be liaised when appropriate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 6</a:t>
            </a:r>
            <a:r>
              <a:rPr lang="en-AU" dirty="0"/>
              <a:t>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AU" dirty="0"/>
              <a:t>No approved draft yet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</a:t>
            </a:r>
            <a:r>
              <a:rPr lang="en-US" dirty="0" err="1"/>
              <a:t>Nikolich</a:t>
            </a:r>
            <a:r>
              <a:rPr lang="en-US" dirty="0"/>
              <a:t>, 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261085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802.11be will be liaised when appropriate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 6</a:t>
            </a:r>
            <a:r>
              <a:rPr lang="en-AU" dirty="0"/>
              <a:t>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AU" dirty="0"/>
              <a:t>No approved draft yet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</a:t>
            </a:r>
            <a:r>
              <a:rPr lang="en-US" dirty="0" err="1"/>
              <a:t>Nikolich</a:t>
            </a:r>
            <a:r>
              <a:rPr lang="en-US" dirty="0"/>
              <a:t>, 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429902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chemeClr val="accent6"/>
                </a:solidFill>
              </a:rPr>
              <a:t>IEEE 802.11REVmd was liaised for information in Jan 2020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 6</a:t>
            </a:r>
            <a:r>
              <a:rPr lang="en-AU" dirty="0"/>
              <a:t>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AU" dirty="0"/>
              <a:t>802.11REVmd D3.0 was liaised for information in Jan 2020 (N17082)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</a:t>
            </a:r>
            <a:r>
              <a:rPr lang="en-US" dirty="0" err="1"/>
              <a:t>Nikolich</a:t>
            </a:r>
            <a:r>
              <a:rPr lang="en-US" dirty="0"/>
              <a:t>, 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817157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0F2D16-9DB0-B944-8643-95A5812F6AA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Paul Nikolich, IEEE 802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8B1A45-6BDC-264C-8E9E-09C2BDD6D30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CE5288C-F87B-4810-A6B2-740CE13BD34D}" type="slidenum">
              <a:rPr lang="en-US" smtClean="0"/>
              <a:pPr>
                <a:defRPr/>
              </a:pPr>
              <a:t>58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53F45EA-2E88-9347-91FF-C3402D05E4DC}"/>
              </a:ext>
            </a:extLst>
          </p:cNvPr>
          <p:cNvSpPr txBox="1"/>
          <p:nvPr/>
        </p:nvSpPr>
        <p:spPr>
          <a:xfrm>
            <a:off x="1676400" y="2514600"/>
            <a:ext cx="5638800" cy="830997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/>
          <a:p>
            <a:pPr algn="ctr"/>
            <a:r>
              <a:rPr lang="en-US" sz="2400" b="1" dirty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Summary of IEEE 802.15 standards currently in the PSDO process</a:t>
            </a:r>
          </a:p>
        </p:txBody>
      </p:sp>
    </p:spTree>
    <p:extLst>
      <p:ext uri="{BB962C8B-B14F-4D97-AF65-F5344CB8AC3E}">
        <p14:creationId xmlns:p14="http://schemas.microsoft.com/office/powerpoint/2010/main" val="1449804162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802.15 has zero standards in the pipeline for ratification under the PSDO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1509037"/>
              </p:ext>
            </p:extLst>
          </p:nvPr>
        </p:nvGraphicFramePr>
        <p:xfrm>
          <a:off x="152399" y="1600200"/>
          <a:ext cx="8839199" cy="93872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668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97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61571"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err="1">
                          <a:latin typeface="+mj-lt"/>
                        </a:rPr>
                        <a:t>Std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Last draft liaised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+mj-lt"/>
                        </a:rPr>
                        <a:t>60-day</a:t>
                      </a:r>
                      <a:br>
                        <a:rPr lang="en-AU" sz="1600" dirty="0">
                          <a:latin typeface="+mj-lt"/>
                        </a:rPr>
                      </a:br>
                      <a:r>
                        <a:rPr lang="en-AU" sz="1600" dirty="0">
                          <a:latin typeface="+mj-lt"/>
                        </a:rPr>
                        <a:t>pre-ballot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5-month</a:t>
                      </a:r>
                      <a:br>
                        <a:rPr lang="en-AU" sz="1600" dirty="0">
                          <a:latin typeface="+mj-lt"/>
                        </a:rPr>
                      </a:br>
                      <a:r>
                        <a:rPr lang="en-AU" sz="1600" dirty="0">
                          <a:latin typeface="+mj-lt"/>
                        </a:rPr>
                        <a:t>FDIS 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Comments</a:t>
                      </a:r>
                      <a:r>
                        <a:rPr lang="en-AU" sz="1600" baseline="0" dirty="0">
                          <a:latin typeface="+mj-lt"/>
                        </a:rPr>
                        <a:t> resolved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0" marR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accent2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</a:t>
            </a:r>
            <a:r>
              <a:rPr lang="en-US" dirty="0" err="1"/>
              <a:t>Nikolich</a:t>
            </a:r>
            <a:r>
              <a:rPr lang="en-US" dirty="0"/>
              <a:t>, 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9152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 WG has sent 29 standards completely through the PSDO ratification 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</a:t>
            </a:r>
            <a:r>
              <a:rPr lang="en-US" dirty="0" err="1"/>
              <a:t>Nikolich</a:t>
            </a:r>
            <a:r>
              <a:rPr lang="en-US" dirty="0"/>
              <a:t>, 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6262479"/>
              </p:ext>
            </p:extLst>
          </p:nvPr>
        </p:nvGraphicFramePr>
        <p:xfrm>
          <a:off x="761999" y="1712149"/>
          <a:ext cx="7696200" cy="46024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240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118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3671">
                <a:tc>
                  <a:txBody>
                    <a:bodyPr/>
                    <a:lstStyle/>
                    <a:p>
                      <a:r>
                        <a:rPr lang="en-AU" sz="1600" dirty="0"/>
                        <a:t>IEEE 802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standard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60-day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pre-ballot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5-month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FDIS 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Comments</a:t>
                      </a:r>
                      <a:r>
                        <a:rPr lang="en-AU" sz="1600" baseline="0" dirty="0"/>
                        <a:t> resolved by IEEE</a:t>
                      </a:r>
                      <a:endParaRPr lang="en-AU" sz="1600" dirty="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dirty="0"/>
                        <a:t>802.1BR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Sep 2015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Aug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2016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362392614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dirty="0"/>
                        <a:t>802.1Qbv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May 2016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Apr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Jul 2017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405036956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dirty="0"/>
                        <a:t>802.1AB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Jul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 2016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Apr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Jul 2017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324006233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dirty="0"/>
                        <a:t>802.1Qca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Jul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 2016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Apr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Jul 2017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b="0" dirty="0"/>
                        <a:t>802.1Qbu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Feb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Oct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296114236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b="0" dirty="0"/>
                        <a:t>802.1Qbz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Feb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Oct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459995518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802.1Qcd</a:t>
                      </a:r>
                      <a:endParaRPr lang="en-AU" sz="1600" b="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Oct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 2016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Dec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4119813029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b="0" dirty="0"/>
                        <a:t>802.1Q-Cor1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Mar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Jul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 2017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02007147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802.1AC-Rev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May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Mar 2018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Apr 2018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47298951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b="0" dirty="0"/>
                        <a:t>802d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Jun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Mar 2018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963094535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GB" sz="1600" dirty="0"/>
                        <a:t>802.1AX/Cor1 </a:t>
                      </a:r>
                      <a:endParaRPr lang="en-AU" sz="1600" b="0" dirty="0"/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Jul 2018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52471432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b="0" dirty="0"/>
                        <a:t>802.1AEcg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Sep 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Aug 18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Jan 19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269689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5311513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0F2D16-9DB0-B944-8643-95A5812F6AA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Paul Nikolich, IEEE 802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8B1A45-6BDC-264C-8E9E-09C2BDD6D30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CE5288C-F87B-4810-A6B2-740CE13BD34D}" type="slidenum">
              <a:rPr lang="en-US" smtClean="0"/>
              <a:pPr>
                <a:defRPr/>
              </a:pPr>
              <a:t>60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53F45EA-2E88-9347-91FF-C3402D05E4DC}"/>
              </a:ext>
            </a:extLst>
          </p:cNvPr>
          <p:cNvSpPr txBox="1"/>
          <p:nvPr/>
        </p:nvSpPr>
        <p:spPr>
          <a:xfrm>
            <a:off x="1676400" y="2514600"/>
            <a:ext cx="5638800" cy="830997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/>
          <a:p>
            <a:pPr algn="ctr"/>
            <a:r>
              <a:rPr lang="en-US" sz="2400" b="1" dirty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Summary of IEEE 802.22 standards currently in the PSDO process</a:t>
            </a:r>
          </a:p>
        </p:txBody>
      </p:sp>
    </p:spTree>
    <p:extLst>
      <p:ext uri="{BB962C8B-B14F-4D97-AF65-F5344CB8AC3E}">
        <p14:creationId xmlns:p14="http://schemas.microsoft.com/office/powerpoint/2010/main" val="2605377462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chemeClr val="accent6"/>
                </a:solidFill>
              </a:rPr>
              <a:t>IEEE 802.22 has one standard in the pipeline for ratification under the PSDO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8667620"/>
              </p:ext>
            </p:extLst>
          </p:nvPr>
        </p:nvGraphicFramePr>
        <p:xfrm>
          <a:off x="152399" y="1600200"/>
          <a:ext cx="8839199" cy="93872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192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73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61571">
                <a:tc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802</a:t>
                      </a:r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Last draft liaised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+mj-lt"/>
                        </a:rPr>
                        <a:t>60-day</a:t>
                      </a:r>
                      <a:br>
                        <a:rPr lang="en-AU" sz="1600" dirty="0">
                          <a:latin typeface="+mj-lt"/>
                        </a:rPr>
                      </a:br>
                      <a:r>
                        <a:rPr lang="en-AU" sz="1600" dirty="0">
                          <a:latin typeface="+mj-lt"/>
                        </a:rPr>
                        <a:t>pre-ballot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5-month</a:t>
                      </a:r>
                      <a:br>
                        <a:rPr lang="en-AU" sz="1600" dirty="0">
                          <a:latin typeface="+mj-lt"/>
                        </a:rPr>
                      </a:br>
                      <a:r>
                        <a:rPr lang="en-AU" sz="1600" dirty="0">
                          <a:latin typeface="+mj-lt"/>
                        </a:rPr>
                        <a:t>FDIS 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Comments</a:t>
                      </a:r>
                      <a:r>
                        <a:rPr lang="en-AU" sz="1600" baseline="0" dirty="0">
                          <a:latin typeface="+mj-lt"/>
                        </a:rPr>
                        <a:t> resolved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0" marR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.22-REV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solidFill>
                            <a:schemeClr val="tx1"/>
                          </a:solidFill>
                          <a:latin typeface="+mj-lt"/>
                        </a:rPr>
                        <a:t>D8.0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solidFill>
                            <a:schemeClr val="tx1"/>
                          </a:solidFill>
                          <a:latin typeface="+mj-lt"/>
                        </a:rPr>
                        <a:t>Nov 19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</a:t>
            </a:r>
            <a:r>
              <a:rPr lang="en-US" dirty="0" err="1"/>
              <a:t>Nikolich</a:t>
            </a:r>
            <a:r>
              <a:rPr lang="en-US" dirty="0"/>
              <a:t>, 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675657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802.22-REV is waiting for publication to start the 60-day ballot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 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D8.0 sent in Nov 2019 (N17064)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AU" dirty="0"/>
              <a:t>Submission to ballot approved, but waiting for publication</a:t>
            </a:r>
          </a:p>
          <a:p>
            <a:pPr lvl="1"/>
            <a:r>
              <a:rPr lang="en-AU" dirty="0"/>
              <a:t>802.22 WG will be in hibernation and so comment resolution will be a little more challenging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</a:t>
            </a:r>
            <a:r>
              <a:rPr lang="en-US" dirty="0" err="1"/>
              <a:t>Nikolich</a:t>
            </a:r>
            <a:r>
              <a:rPr lang="en-US" dirty="0"/>
              <a:t>, 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0148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 WG has sent 29 standards completely through the PSDO ratification 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</a:t>
            </a:r>
            <a:r>
              <a:rPr lang="en-US" dirty="0" err="1"/>
              <a:t>Nikolich</a:t>
            </a:r>
            <a:r>
              <a:rPr lang="en-US" dirty="0"/>
              <a:t>, 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0918794"/>
              </p:ext>
            </p:extLst>
          </p:nvPr>
        </p:nvGraphicFramePr>
        <p:xfrm>
          <a:off x="761999" y="1712149"/>
          <a:ext cx="7696200" cy="22555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240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118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3671">
                <a:tc>
                  <a:txBody>
                    <a:bodyPr/>
                    <a:lstStyle/>
                    <a:p>
                      <a:r>
                        <a:rPr lang="en-AU" sz="1600" dirty="0"/>
                        <a:t>IEEE 802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standard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60-day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pre-ballot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5-month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FDIS 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Comments</a:t>
                      </a:r>
                      <a:r>
                        <a:rPr lang="en-AU" sz="1600" baseline="0" dirty="0"/>
                        <a:t> resolved by IEEE</a:t>
                      </a:r>
                      <a:endParaRPr lang="en-AU" sz="1600" dirty="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802.1CB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r>
                        <a:rPr lang="en-AU" sz="1600" b="0" kern="1200" baseline="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Jan 18</a:t>
                      </a:r>
                      <a:endParaRPr lang="en-AU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  <a:latin typeface="+mj-lt"/>
                        </a:rPr>
                        <a:t>26 Dec 18</a:t>
                      </a:r>
                      <a:endParaRPr lang="en-AU" sz="1600" b="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362392614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802.1Qci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r>
                        <a:rPr lang="en-AU" sz="1600" b="0" kern="1200" baseline="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Dec 17</a:t>
                      </a:r>
                      <a:endParaRPr lang="en-AU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3 Jan 19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405036956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802.1Qch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r>
                        <a:rPr lang="en-AU" sz="1600" b="0" kern="1200" baseline="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Jan 18</a:t>
                      </a:r>
                      <a:endParaRPr lang="en-AU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3 Jan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  <a:latin typeface="+mj-lt"/>
                        </a:rPr>
                        <a:t> 19</a:t>
                      </a:r>
                      <a:endParaRPr lang="en-AU" sz="1600" b="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324006233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802c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AU" sz="1600" b="0" kern="1200" baseline="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Feb 18</a:t>
                      </a:r>
                      <a:endParaRPr lang="en-AU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  <a:latin typeface="+mj-lt"/>
                        </a:rPr>
                        <a:t>26 Dec 18</a:t>
                      </a:r>
                      <a:endParaRPr lang="en-AU" sz="1600" b="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Apr 19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042115409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802.1CM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r>
                        <a:rPr lang="en-AU" sz="1600" b="0" kern="1200" baseline="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Oct 18</a:t>
                      </a:r>
                      <a:endParaRPr lang="en-AU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27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  <a:latin typeface="+mj-lt"/>
                        </a:rPr>
                        <a:t> Jun 19</a:t>
                      </a:r>
                      <a:endParaRPr lang="en-AU" sz="1600" b="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40079129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42986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802.3 WG has sent 15 standards completely through the PSDO ratification 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</a:t>
            </a:r>
            <a:r>
              <a:rPr lang="en-US" dirty="0" err="1"/>
              <a:t>Nikolich</a:t>
            </a:r>
            <a:r>
              <a:rPr lang="en-US" dirty="0"/>
              <a:t>, 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7810756"/>
              </p:ext>
            </p:extLst>
          </p:nvPr>
        </p:nvGraphicFramePr>
        <p:xfrm>
          <a:off x="761999" y="1817511"/>
          <a:ext cx="7696200" cy="412608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71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42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7719">
                <a:tc>
                  <a:txBody>
                    <a:bodyPr/>
                    <a:lstStyle/>
                    <a:p>
                      <a:r>
                        <a:rPr lang="en-AU" sz="1600" dirty="0"/>
                        <a:t>IEEE 802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standard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60-day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pre-ballot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5-month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FDIS 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Comments</a:t>
                      </a:r>
                      <a:r>
                        <a:rPr lang="en-AU" sz="1600" baseline="0" dirty="0"/>
                        <a:t> resolved by IEEE</a:t>
                      </a:r>
                      <a:endParaRPr lang="en-AU" sz="1600" dirty="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/>
                        <a:t>802.3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2013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Feb 2014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Jul 2016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Mar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 2017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Mar 2017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802.3.1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Oct 2014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Jun 2015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Apr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 2015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802.3bw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Sep 2016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Sep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Nov 2017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74877306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802.3bp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Jan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Oct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48985805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802.3bq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Jan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Oct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85126161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802.3br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Feb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Oct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514827558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802.3by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Jan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Oct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774990739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802.3bz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Feb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Oct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88842586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dirty="0"/>
                        <a:t>802.3/</a:t>
                      </a:r>
                      <a:r>
                        <a:rPr lang="en-AU" sz="1600" dirty="0" err="1"/>
                        <a:t>Cor</a:t>
                      </a:r>
                      <a:r>
                        <a:rPr lang="en-AU" sz="1600" dirty="0"/>
                        <a:t> 1 </a:t>
                      </a:r>
                      <a:endParaRPr lang="en-AU" sz="1600" b="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Nov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7623052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84730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802.3 WG has sent 15 standards completely through the PSDO ratification 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</a:t>
            </a:r>
            <a:r>
              <a:rPr lang="en-US" dirty="0" err="1"/>
              <a:t>Nikolich</a:t>
            </a:r>
            <a:r>
              <a:rPr lang="en-US" dirty="0"/>
              <a:t>, 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7320917"/>
              </p:ext>
            </p:extLst>
          </p:nvPr>
        </p:nvGraphicFramePr>
        <p:xfrm>
          <a:off x="761999" y="1828800"/>
          <a:ext cx="7696200" cy="236690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71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42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7719">
                <a:tc>
                  <a:txBody>
                    <a:bodyPr/>
                    <a:lstStyle/>
                    <a:p>
                      <a:r>
                        <a:rPr lang="en-AU" sz="1600" dirty="0"/>
                        <a:t>IEEE 802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standard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60-day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pre-ballot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5-month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FDIS 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Comments</a:t>
                      </a:r>
                      <a:r>
                        <a:rPr lang="en-AU" sz="1600" baseline="0" dirty="0"/>
                        <a:t> resolved by IEEE</a:t>
                      </a:r>
                      <a:endParaRPr lang="en-AU" sz="1600" dirty="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802.3bn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16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  <a:latin typeface="+mj-lt"/>
                        </a:rPr>
                        <a:t> Apr 17</a:t>
                      </a:r>
                      <a:endParaRPr lang="en-AU" sz="1600" b="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3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  <a:latin typeface="+mj-lt"/>
                        </a:rPr>
                        <a:t> Sep 18</a:t>
                      </a:r>
                      <a:endParaRPr lang="en-AU" sz="1600" b="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  <a:endParaRPr lang="en-AU" sz="1600" b="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802.3bv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18 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  <a:latin typeface="+mj-lt"/>
                        </a:rPr>
                        <a:t>Aug 17</a:t>
                      </a:r>
                      <a:endParaRPr lang="en-AU" sz="1600" b="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3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  <a:latin typeface="+mj-lt"/>
                        </a:rPr>
                        <a:t> Sep 18</a:t>
                      </a:r>
                      <a:endParaRPr lang="en-AU" sz="1600" b="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802.3bu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18 </a:t>
                      </a:r>
                      <a:r>
                        <a:rPr lang="en-AU" sz="1600" b="0" kern="1200" baseline="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Aug 17</a:t>
                      </a:r>
                      <a:endParaRPr lang="en-AU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3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  <a:latin typeface="+mj-lt"/>
                        </a:rPr>
                        <a:t> Sep 18</a:t>
                      </a:r>
                      <a:endParaRPr lang="en-AU" sz="1600" b="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802.3bs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r>
                        <a:rPr lang="en-AU" sz="1600" b="0" kern="1200" baseline="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Apr 18</a:t>
                      </a:r>
                      <a:endParaRPr lang="en-AU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26</a:t>
                      </a:r>
                      <a:r>
                        <a:rPr lang="en-AU" sz="1600" b="0" kern="1200" baseline="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Dec 18</a:t>
                      </a:r>
                      <a:endParaRPr lang="en-AU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74877306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802.3cc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r>
                        <a:rPr lang="en-AU" sz="1600" b="0" kern="1200" baseline="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Apr 18</a:t>
                      </a:r>
                      <a:endParaRPr lang="en-AU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26</a:t>
                      </a:r>
                      <a:r>
                        <a:rPr lang="en-AU" sz="1600" b="0" kern="1200" baseline="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Dec 18</a:t>
                      </a:r>
                      <a:endParaRPr lang="en-AU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8627468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9870526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0</TotalTime>
  <Words>4522</Words>
  <Application>Microsoft Office PowerPoint</Application>
  <PresentationFormat>On-screen Show (4:3)</PresentationFormat>
  <Paragraphs>1131</Paragraphs>
  <Slides>62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62</vt:i4>
      </vt:variant>
    </vt:vector>
  </HeadingPairs>
  <TitlesOfParts>
    <vt:vector size="65" baseType="lpstr">
      <vt:lpstr>Arial</vt:lpstr>
      <vt:lpstr>Times New Roman</vt:lpstr>
      <vt:lpstr>802-11-Submission</vt:lpstr>
      <vt:lpstr>IEEE 802 status report to ISO/IEC JTC 1/SC 6 for SC 6 meeting in February 2020 in London, UK</vt:lpstr>
      <vt:lpstr>This report from IEEE 802 summarises issues of mutual interest to SC 6</vt:lpstr>
      <vt:lpstr>IEEE 802 continues to notify SC 6 of various new projects</vt:lpstr>
      <vt:lpstr>IEEE 802 has sent 62 standards through to PSDO ratification with 36 in-process</vt:lpstr>
      <vt:lpstr>IEEE 802.1 WG has sent 29 standards completely through the PSDO ratification process</vt:lpstr>
      <vt:lpstr>IEEE 802.1 WG has sent 29 standards completely through the PSDO ratification process</vt:lpstr>
      <vt:lpstr>IEEE 802.1 WG has sent 29 standards completely through the PSDO ratification process</vt:lpstr>
      <vt:lpstr>IEEE 802.3 WG has sent 15 standards completely through the PSDO ratification process</vt:lpstr>
      <vt:lpstr>IEEE 802.3 WG has sent 15 standards completely through the PSDO ratification process</vt:lpstr>
      <vt:lpstr>IEEE 802.11 WG has sent 9 standards completely through the PSDO ratification process</vt:lpstr>
      <vt:lpstr>IEEE 802.15 WG has sent three standards  completely through the PSDO ratification process</vt:lpstr>
      <vt:lpstr>IEEE 802.16 WG has sent zero standards completely through the PSDO ratification process</vt:lpstr>
      <vt:lpstr>IEEE 802.21 WG has sent three standards completely through the PSDO ratification process</vt:lpstr>
      <vt:lpstr>IEEE 802.22 WG has sent three standards completely through the PSDO ratification process</vt:lpstr>
      <vt:lpstr>PowerPoint Presentation</vt:lpstr>
      <vt:lpstr>IEEE 802.1 has 13 standards in the pipeline for ratification under the PSDO</vt:lpstr>
      <vt:lpstr>IEEE 802.1Q-2018 FDIS ballot closes in May 2020</vt:lpstr>
      <vt:lpstr>IEEE 802.1Qcc PSDO process is on hold until the 802.1Q-2018 baseline is approved</vt:lpstr>
      <vt:lpstr>IEEE 802.1Qcp PSDO process is on hold until the 802.1Q-2018 baseline is approved</vt:lpstr>
      <vt:lpstr>IEEE 802.1AR-Rev passed FDIS ballot but requires a response </vt:lpstr>
      <vt:lpstr>IEEE 802.1Qcy PSDO process is on hold until the 802.1Q-2018 baseline is approved</vt:lpstr>
      <vt:lpstr>IEEE 802.1AC/Cor-1 90-day is waiting for publication</vt:lpstr>
      <vt:lpstr>IEEE 802.1Xck is waiting for start of FDIS</vt:lpstr>
      <vt:lpstr>IEEE 802.1AE-Rev is waiting for start of FDIS</vt:lpstr>
      <vt:lpstr>IEEE 802.1AS-Rev will be sent to 60-day ballot soon</vt:lpstr>
      <vt:lpstr>IEEE 802.1AX-REV will be sent to 60-day ballot soon</vt:lpstr>
      <vt:lpstr>IEEE 802.1Qcx was liaised for information in Jan 2020</vt:lpstr>
      <vt:lpstr>IEEE 802.1X-REV will be liaised when appropriate</vt:lpstr>
      <vt:lpstr>IEEE 802.1CMde was liaised for information in Jan 2020</vt:lpstr>
      <vt:lpstr>PowerPoint Presentation</vt:lpstr>
      <vt:lpstr>IEEE 802.3 has 11 standards in the pipeline for ratification under the PSDO process</vt:lpstr>
      <vt:lpstr>IEEE 802.3cb is on hold until FDIS on IEEE 802.3-REV completes</vt:lpstr>
      <vt:lpstr>IEEE 802.3cd is on hold until FDIS on 802.3-REV completes</vt:lpstr>
      <vt:lpstr>IEEE 802.3-REV is waiting for start of FDIS ballot </vt:lpstr>
      <vt:lpstr>IEEE 802.3bt is on hold until FDIS on 802.3-REV is completed</vt:lpstr>
      <vt:lpstr>IEEE 802.3.2 is on hold until FDIS on 802.3-REV is completed</vt:lpstr>
      <vt:lpstr>IEEE 802.3cg is on hold until FDIS on 802.3-REV is completed</vt:lpstr>
      <vt:lpstr>IEEE 802.3cn was liaised for information in Dec 2019</vt:lpstr>
      <vt:lpstr>IEEE 802.3cm was liaised for information in Dec 2019</vt:lpstr>
      <vt:lpstr>IEEE 802.3cq was liaised for information in Dec 2019</vt:lpstr>
      <vt:lpstr>IEEE 802.3ch was liaised for information in Dec 2019</vt:lpstr>
      <vt:lpstr>IEEE 802.3ca was liaised for information in Dec 2019</vt:lpstr>
      <vt:lpstr>PowerPoint Presentation</vt:lpstr>
      <vt:lpstr>IEEE 802.11 has 12 standards in the pipeline for ratification under the PSDO</vt:lpstr>
      <vt:lpstr>IEEE 802.11 has 12 standards in the pipeline for ratification under the PSDO</vt:lpstr>
      <vt:lpstr>IEEE 802.11aj is waiting for start of FDIS ballot</vt:lpstr>
      <vt:lpstr>IEEE 802.11ak is waiting for start of FDIS ballot </vt:lpstr>
      <vt:lpstr>IEEE 802.11aq is waiting for start of FDIS ballot </vt:lpstr>
      <vt:lpstr>IEEE 802.11ax was liaised for information in March 2019 &amp; will be liaised again soon</vt:lpstr>
      <vt:lpstr>IEEE 802.11ay was liaised for information in March 2019 &amp; will be liaised again soon</vt:lpstr>
      <vt:lpstr>IEEE 802.11az will be liaised in the future</vt:lpstr>
      <vt:lpstr>IEEE 802.11ba will be liaised soon</vt:lpstr>
      <vt:lpstr>IEEE 802.11bb will be liaised when appropriate</vt:lpstr>
      <vt:lpstr>IEEE 802.11bc will be liaised when appropriate</vt:lpstr>
      <vt:lpstr>IEEE 802.11bd will be liaised when appropriate</vt:lpstr>
      <vt:lpstr>IEEE 802.11be will be liaised when appropriate</vt:lpstr>
      <vt:lpstr>IEEE 802.11REVmd was liaised for information in Jan 2020</vt:lpstr>
      <vt:lpstr>PowerPoint Presentation</vt:lpstr>
      <vt:lpstr>IEEE 802.15 has zero standards in the pipeline for ratification under the PSDO</vt:lpstr>
      <vt:lpstr>PowerPoint Presentation</vt:lpstr>
      <vt:lpstr>IEEE 802.22 has one standard in the pipeline for ratification under the PSDO</vt:lpstr>
      <vt:lpstr>IEEE 802.22-REV is waiting for publication to start the 60-day ballot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2011-09-19T06:02:14Z</dcterms:created>
  <dcterms:modified xsi:type="dcterms:W3CDTF">2020-01-21T23:33:29Z</dcterms:modified>
</cp:coreProperties>
</file>