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6"/>
  </p:notesMasterIdLst>
  <p:handoutMasterIdLst>
    <p:handoutMasterId r:id="rId37"/>
  </p:handoutMasterIdLst>
  <p:sldIdLst>
    <p:sldId id="361" r:id="rId3"/>
    <p:sldId id="287" r:id="rId4"/>
    <p:sldId id="288" r:id="rId5"/>
    <p:sldId id="289" r:id="rId6"/>
    <p:sldId id="619" r:id="rId7"/>
    <p:sldId id="634" r:id="rId8"/>
    <p:sldId id="672" r:id="rId9"/>
    <p:sldId id="676" r:id="rId10"/>
    <p:sldId id="678" r:id="rId11"/>
    <p:sldId id="677" r:id="rId12"/>
    <p:sldId id="649" r:id="rId13"/>
    <p:sldId id="675" r:id="rId14"/>
    <p:sldId id="381" r:id="rId15"/>
    <p:sldId id="292" r:id="rId16"/>
    <p:sldId id="366" r:id="rId17"/>
    <p:sldId id="670" r:id="rId18"/>
    <p:sldId id="671" r:id="rId19"/>
    <p:sldId id="628" r:id="rId20"/>
    <p:sldId id="293" r:id="rId21"/>
    <p:sldId id="294" r:id="rId22"/>
    <p:sldId id="650" r:id="rId23"/>
    <p:sldId id="310" r:id="rId24"/>
    <p:sldId id="641" r:id="rId25"/>
    <p:sldId id="673" r:id="rId26"/>
    <p:sldId id="663" r:id="rId27"/>
    <p:sldId id="661" r:id="rId28"/>
    <p:sldId id="668" r:id="rId29"/>
    <p:sldId id="679" r:id="rId30"/>
    <p:sldId id="607" r:id="rId31"/>
    <p:sldId id="359" r:id="rId32"/>
    <p:sldId id="680" r:id="rId33"/>
    <p:sldId id="682" r:id="rId34"/>
    <p:sldId id="681"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437" autoAdjust="0"/>
  </p:normalViewPr>
  <p:slideViewPr>
    <p:cSldViewPr>
      <p:cViewPr varScale="1">
        <p:scale>
          <a:sx n="123" d="100"/>
          <a:sy n="123" d="100"/>
        </p:scale>
        <p:origin x="924" y="90"/>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9</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18</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24</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sa=t&amp;rct=j&amp;q=&amp;esrc=s&amp;source=web&amp;cd=1&amp;ved=2ahUKEwjzyrOb9uzlAhXTvJ4KHTYQAJIQFjAAegQIAxAB&amp;url=https%3A%2F%2Fcorporate.ieee.org%2Fimages%2Ffiles%2Fexecutive_session_guidelines.pdf&amp;usg=AOvVaw2j08X6ENnu2nBvg6phULH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a:t>DCN ec-19-0178-06-EC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43510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work on updating 5.2.1.3 Dominance SASB Bylaw text complete</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273950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88190951"/>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18</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2689250683"/>
              </p:ext>
            </p:extLst>
          </p:nvPr>
        </p:nvGraphicFramePr>
        <p:xfrm>
          <a:off x="304800" y="990600"/>
          <a:ext cx="7567867" cy="566013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13:30 -14:00 March 2020 40</a:t>
                      </a:r>
                      <a:r>
                        <a:rPr kumimoji="0" lang="en-US" sz="1400" b="1" i="0" u="none" strike="noStrike" cap="none" normalizeH="0" baseline="30000" dirty="0">
                          <a:ln>
                            <a:noFill/>
                          </a:ln>
                          <a:solidFill>
                            <a:schemeClr val="tx1"/>
                          </a:solidFill>
                          <a:effectLst/>
                          <a:latin typeface="Times New Roman" pitchFamily="18" charset="0"/>
                        </a:rPr>
                        <a:t>th</a:t>
                      </a:r>
                      <a:r>
                        <a:rPr kumimoji="0" lang="en-US" sz="1400" b="1" i="0" u="none" strike="noStrike" cap="none" normalizeH="0" baseline="0" dirty="0">
                          <a:ln>
                            <a:noFill/>
                          </a:ln>
                          <a:solidFill>
                            <a:schemeClr val="tx1"/>
                          </a:solidFill>
                          <a:effectLst/>
                          <a:latin typeface="Times New Roman" pitchFamily="18" charset="0"/>
                        </a:rPr>
                        <a:t> anniversary planning</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t>16:00-18:00 802/ITU Standing Committee, Parsons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19</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P802.1AE-2018/Cor-1 TCI Figure, P802.1CMde TSN for Fronthaul Enhancements, P802.1qcx CFM YANG, 802E Privacy.,</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P802rev-md.,</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20</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21</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22</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802f Amend: YANG Data Model for </a:t>
            </a:r>
            <a:r>
              <a:rPr lang="en-US" sz="1600" dirty="0" err="1"/>
              <a:t>EtherTypes</a:t>
            </a:r>
            <a:r>
              <a:rPr lang="en-US" sz="1600" dirty="0"/>
              <a:t>, PAR and CSD</a:t>
            </a:r>
          </a:p>
          <a:p>
            <a:pPr marL="111125" indent="-111125">
              <a:buFont typeface="+mj-lt"/>
              <a:buAutoNum type="arabicPeriod"/>
            </a:pPr>
            <a:r>
              <a:rPr lang="en-US" sz="1600" dirty="0"/>
              <a:t> 802.1AEdk Amend: MAC Privacy protection, PAR and CSD</a:t>
            </a:r>
          </a:p>
          <a:p>
            <a:pPr marL="111125" indent="-111125">
              <a:buFont typeface="+mj-lt"/>
              <a:buAutoNum type="arabicPeriod"/>
            </a:pPr>
            <a:r>
              <a:rPr lang="en-US" sz="1600" dirty="0"/>
              <a:t> 802.1CS Standard - Link-local Registration Protocol, PAR mod and CSD mod</a:t>
            </a:r>
          </a:p>
          <a:p>
            <a:pPr marL="111125" indent="-111125">
              <a:buFont typeface="+mj-lt"/>
              <a:buAutoNum type="arabicPeriod"/>
            </a:pPr>
            <a:r>
              <a:rPr lang="en-US" sz="1600" dirty="0"/>
              <a:t> 802.3ct Amend: 100 Gb/s Operation over DWDM systems,  PAR mod and CSD mod</a:t>
            </a:r>
          </a:p>
          <a:p>
            <a:pPr marL="111125" indent="-111125">
              <a:buFont typeface="+mj-lt"/>
              <a:buAutoNum type="arabicPeriod"/>
            </a:pPr>
            <a:r>
              <a:rPr lang="en-US" sz="1600" dirty="0"/>
              <a:t> 802.3cw Amend: 400 Gb/s Operation over DWDM systems, PAR and CSD</a:t>
            </a:r>
          </a:p>
          <a:p>
            <a:pPr marL="111125" indent="-111125">
              <a:buFont typeface="+mj-lt"/>
              <a:buAutoNum type="arabicPeriod"/>
            </a:pPr>
            <a:r>
              <a:rPr lang="en-US" sz="1600" dirty="0"/>
              <a:t> 802.3cx Amend: Improved Precision Time Protocol (PTP) timestamping accuracy, PAR and CSD</a:t>
            </a:r>
          </a:p>
          <a:p>
            <a:pPr marL="111125" indent="-111125">
              <a:buFont typeface="+mj-lt"/>
              <a:buAutoNum type="arabicPeriod"/>
            </a:pPr>
            <a:r>
              <a:rPr lang="en-US" sz="1600" dirty="0"/>
              <a:t> 802.15.7a Amend: Defining High Data Rate Optical Camera Communications, PAR and CSD</a:t>
            </a:r>
          </a:p>
          <a:p>
            <a:pPr marL="111125" indent="-111125">
              <a:buFont typeface="+mj-lt"/>
              <a:buAutoNum type="arabicPeriod"/>
            </a:pPr>
            <a:r>
              <a:rPr lang="en-US" sz="1600" dirty="0"/>
              <a:t> 802.16t </a:t>
            </a:r>
            <a:r>
              <a:rPr lang="en-US" sz="1600" dirty="0" err="1"/>
              <a:t>Amend:Fixed</a:t>
            </a:r>
            <a:r>
              <a:rPr lang="en-US" sz="1600" dirty="0"/>
              <a:t> and Mobile Wireless Access in Narrowband Channels</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5953991"/>
              </p:ext>
            </p:extLst>
          </p:nvPr>
        </p:nvGraphicFramePr>
        <p:xfrm>
          <a:off x="190500" y="1066800"/>
          <a:ext cx="8763000" cy="525780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Industry Connections: 802 Network Enhancements for the Next Decade (</a:t>
                      </a:r>
                      <a:r>
                        <a:rPr lang="en-US" sz="1200" dirty="0" err="1"/>
                        <a:t>Nendica</a:t>
                      </a:r>
                      <a:r>
                        <a:rPr lang="en-US" sz="1200" dirty="0"/>
                        <a:t>). </a:t>
                      </a:r>
                      <a:br>
                        <a:rPr lang="en-US" sz="1200" dirty="0"/>
                      </a:br>
                      <a:r>
                        <a:rPr lang="en-US" sz="1200" dirty="0"/>
                        <a:t>- Managed LAN as a Service (</a:t>
                      </a:r>
                      <a:r>
                        <a:rPr lang="en-US" sz="1200" dirty="0" err="1"/>
                        <a:t>MLaaS</a:t>
                      </a:r>
                      <a:r>
                        <a:rPr lang="en-US" sz="120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Intelligent Lossless Data Center Network (ILLDCN)</a:t>
                      </a:r>
                      <a:br>
                        <a:rPr lang="en-US" sz="1200" dirty="0"/>
                      </a:br>
                      <a:r>
                        <a:rPr lang="en-US" sz="1200" dirty="0"/>
                        <a:t>- Deterministic Wireless</a:t>
                      </a:r>
                      <a:br>
                        <a:rPr lang="en-US" sz="1200" dirty="0"/>
                      </a:b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819">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820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25</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27</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8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Repurpose the Thursday 10-noon timeslot:</a:t>
            </a:r>
            <a:br>
              <a:rPr lang="en-US" sz="2400" dirty="0">
                <a:solidFill>
                  <a:schemeClr val="tx2"/>
                </a:solidFill>
              </a:rPr>
            </a:br>
            <a:r>
              <a:rPr lang="en-US" sz="2400" dirty="0">
                <a:solidFill>
                  <a:schemeClr val="tx2"/>
                </a:solidFill>
              </a:rPr>
              <a:t> 802 EC discussion topics</a:t>
            </a:r>
            <a:endParaRPr lang="en-US" sz="1600" dirty="0">
              <a:solidFill>
                <a:schemeClr val="tx2"/>
              </a:solidFill>
            </a:endParaRPr>
          </a:p>
          <a:p>
            <a:pPr marL="971550" lvl="1" indent="-457200">
              <a:buFont typeface="+mj-lt"/>
              <a:buAutoNum type="arabicPeriod"/>
              <a:defRPr/>
            </a:pPr>
            <a:r>
              <a:rPr lang="en-US" sz="1600" dirty="0">
                <a:solidFill>
                  <a:schemeClr val="tx2"/>
                </a:solidFill>
              </a:rPr>
              <a:t>Copyright policy FAQ concerns</a:t>
            </a:r>
          </a:p>
          <a:p>
            <a:pPr marL="971550" lvl="1" indent="-457200">
              <a:buFont typeface="+mj-lt"/>
              <a:buAutoNum type="arabicPeriod"/>
              <a:defRPr/>
            </a:pPr>
            <a:r>
              <a:rPr lang="en-US" sz="1600" dirty="0">
                <a:solidFill>
                  <a:schemeClr val="tx2"/>
                </a:solidFill>
              </a:rPr>
              <a:t>Mentor replacement requirements and review</a:t>
            </a:r>
          </a:p>
          <a:p>
            <a:pPr marL="971550" lvl="1" indent="-457200">
              <a:buFont typeface="+mj-lt"/>
              <a:buAutoNum type="arabicPeriod"/>
              <a:defRPr/>
            </a:pPr>
            <a:r>
              <a:rPr lang="en-US" sz="1600" dirty="0">
                <a:solidFill>
                  <a:schemeClr val="tx2"/>
                </a:solidFill>
              </a:rPr>
              <a:t>Any other topics?</a:t>
            </a:r>
            <a:endParaRPr lang="en-US" sz="20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520363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29</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13:30:00-14:00		March 2020 40</a:t>
            </a:r>
            <a:r>
              <a:rPr lang="en-US" sz="1600" baseline="30000" dirty="0"/>
              <a:t>th</a:t>
            </a:r>
            <a:r>
              <a:rPr lang="en-US" sz="1600" dirty="0"/>
              <a:t> anniversary planning</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a:t>
            </a:r>
            <a:r>
              <a:rPr lang="en-US" sz="1600" strike="sngStrike" dirty="0"/>
              <a:t>802/IETF Standing Committee</a:t>
            </a:r>
            <a:br>
              <a:rPr lang="en-US" sz="1600" dirty="0"/>
            </a:br>
            <a:r>
              <a:rPr lang="en-US" sz="1600" dirty="0"/>
              <a:t>Tue 16:00-18:00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EC Discussion Topics</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30</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197-928F-476A-B16B-F1A24E4E61F5}"/>
              </a:ext>
            </a:extLst>
          </p:cNvPr>
          <p:cNvSpPr>
            <a:spLocks noGrp="1"/>
          </p:cNvSpPr>
          <p:nvPr>
            <p:ph type="title"/>
          </p:nvPr>
        </p:nvSpPr>
        <p:spPr/>
        <p:txBody>
          <a:bodyPr/>
          <a:lstStyle/>
          <a:p>
            <a:r>
              <a:rPr lang="en-US" dirty="0"/>
              <a:t>Start of closing EC meeting</a:t>
            </a:r>
          </a:p>
        </p:txBody>
      </p:sp>
      <p:sp>
        <p:nvSpPr>
          <p:cNvPr id="3" name="Content Placeholder 2">
            <a:extLst>
              <a:ext uri="{FF2B5EF4-FFF2-40B4-BE49-F238E27FC236}">
                <a16:creationId xmlns:a16="http://schemas.microsoft.com/office/drawing/2014/main" id="{12C923E8-37B8-4C50-BA15-54E0C9053143}"/>
              </a:ext>
            </a:extLst>
          </p:cNvPr>
          <p:cNvSpPr>
            <a:spLocks noGrp="1"/>
          </p:cNvSpPr>
          <p:nvPr>
            <p:ph idx="1"/>
          </p:nvPr>
        </p:nvSpPr>
        <p:spPr/>
        <p:txBody>
          <a:bodyPr/>
          <a:lstStyle/>
          <a:p>
            <a:r>
              <a:rPr lang="en-US" dirty="0"/>
              <a:t>13:00 HST Friday 15 November 2019</a:t>
            </a:r>
          </a:p>
        </p:txBody>
      </p:sp>
      <p:sp>
        <p:nvSpPr>
          <p:cNvPr id="4" name="Slide Number Placeholder 3">
            <a:extLst>
              <a:ext uri="{FF2B5EF4-FFF2-40B4-BE49-F238E27FC236}">
                <a16:creationId xmlns:a16="http://schemas.microsoft.com/office/drawing/2014/main" id="{9C9E78FC-6ADE-423B-ABAF-B0B95A3E0C5B}"/>
              </a:ext>
            </a:extLst>
          </p:cNvPr>
          <p:cNvSpPr>
            <a:spLocks noGrp="1"/>
          </p:cNvSpPr>
          <p:nvPr>
            <p:ph type="sldNum" sz="quarter" idx="12"/>
          </p:nvPr>
        </p:nvSpPr>
        <p:spPr/>
        <p:txBody>
          <a:bodyPr/>
          <a:lstStyle/>
          <a:p>
            <a:pPr>
              <a:defRPr/>
            </a:pPr>
            <a:fld id="{C8910AE4-85DC-4894-8AA6-C2187499416B}" type="slidenum">
              <a:rPr lang="en-US" smtClean="0"/>
              <a:pPr>
                <a:defRPr/>
              </a:pPr>
              <a:t>31</a:t>
            </a:fld>
            <a:endParaRPr lang="en-US"/>
          </a:p>
        </p:txBody>
      </p:sp>
    </p:spTree>
    <p:extLst>
      <p:ext uri="{BB962C8B-B14F-4D97-AF65-F5344CB8AC3E}">
        <p14:creationId xmlns:p14="http://schemas.microsoft.com/office/powerpoint/2010/main" val="4211217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4967-5BFE-457D-88C6-08E22D8A4973}"/>
              </a:ext>
            </a:extLst>
          </p:cNvPr>
          <p:cNvSpPr>
            <a:spLocks noGrp="1"/>
          </p:cNvSpPr>
          <p:nvPr>
            <p:ph type="title"/>
          </p:nvPr>
        </p:nvSpPr>
        <p:spPr/>
        <p:txBody>
          <a:bodyPr/>
          <a:lstStyle/>
          <a:p>
            <a:r>
              <a:rPr lang="en-US" dirty="0"/>
              <a:t>Item 8.05</a:t>
            </a:r>
          </a:p>
        </p:txBody>
      </p:sp>
      <p:sp>
        <p:nvSpPr>
          <p:cNvPr id="3" name="Content Placeholder 2">
            <a:extLst>
              <a:ext uri="{FF2B5EF4-FFF2-40B4-BE49-F238E27FC236}">
                <a16:creationId xmlns:a16="http://schemas.microsoft.com/office/drawing/2014/main" id="{F732D98A-AF4E-46BA-9919-577C1CCC7765}"/>
              </a:ext>
            </a:extLst>
          </p:cNvPr>
          <p:cNvSpPr>
            <a:spLocks noGrp="1"/>
          </p:cNvSpPr>
          <p:nvPr>
            <p:ph idx="1"/>
          </p:nvPr>
        </p:nvSpPr>
        <p:spPr/>
        <p:txBody>
          <a:bodyPr/>
          <a:lstStyle/>
          <a:p>
            <a:pPr marL="0" indent="0">
              <a:buNone/>
            </a:pPr>
            <a:r>
              <a:rPr lang="en-US" sz="2800" dirty="0"/>
              <a:t>Item 8.05 Motion: </a:t>
            </a:r>
            <a:br>
              <a:rPr lang="en-US" sz="2800" dirty="0"/>
            </a:br>
            <a:r>
              <a:rPr lang="en-US" sz="2800" dirty="0"/>
              <a:t>Enter into Executive Session for Legal Guidance</a:t>
            </a:r>
          </a:p>
          <a:p>
            <a:pPr marL="0" indent="0">
              <a:buNone/>
            </a:pPr>
            <a:br>
              <a:rPr lang="en-US" sz="2000" dirty="0"/>
            </a:br>
            <a:r>
              <a:rPr lang="en-US" sz="2000" dirty="0"/>
              <a:t>Moved: James </a:t>
            </a:r>
            <a:r>
              <a:rPr lang="en-US" sz="2000" dirty="0" err="1"/>
              <a:t>Gilb</a:t>
            </a:r>
            <a:endParaRPr lang="en-US" sz="2000" dirty="0"/>
          </a:p>
          <a:p>
            <a:pPr marL="0" indent="0">
              <a:buNone/>
            </a:pPr>
            <a:r>
              <a:rPr lang="en-US" sz="2000" dirty="0"/>
              <a:t>Second: Dorothy Stanley</a:t>
            </a:r>
          </a:p>
          <a:p>
            <a:pPr marL="0" indent="0">
              <a:buNone/>
            </a:pPr>
            <a:r>
              <a:rPr lang="en-US" sz="2000" dirty="0"/>
              <a:t>Y/N/Abs</a:t>
            </a:r>
          </a:p>
        </p:txBody>
      </p:sp>
      <p:sp>
        <p:nvSpPr>
          <p:cNvPr id="4" name="Slide Number Placeholder 3">
            <a:extLst>
              <a:ext uri="{FF2B5EF4-FFF2-40B4-BE49-F238E27FC236}">
                <a16:creationId xmlns:a16="http://schemas.microsoft.com/office/drawing/2014/main" id="{7D563272-8C1F-4ECB-87AC-8119D9291019}"/>
              </a:ext>
            </a:extLst>
          </p:cNvPr>
          <p:cNvSpPr>
            <a:spLocks noGrp="1"/>
          </p:cNvSpPr>
          <p:nvPr>
            <p:ph type="sldNum" sz="quarter" idx="12"/>
          </p:nvPr>
        </p:nvSpPr>
        <p:spPr/>
        <p:txBody>
          <a:bodyPr/>
          <a:lstStyle/>
          <a:p>
            <a:pPr>
              <a:defRPr/>
            </a:pPr>
            <a:fld id="{C8910AE4-85DC-4894-8AA6-C2187499416B}" type="slidenum">
              <a:rPr lang="en-US" smtClean="0"/>
              <a:pPr>
                <a:defRPr/>
              </a:pPr>
              <a:t>32</a:t>
            </a:fld>
            <a:endParaRPr lang="en-US"/>
          </a:p>
        </p:txBody>
      </p:sp>
    </p:spTree>
    <p:extLst>
      <p:ext uri="{BB962C8B-B14F-4D97-AF65-F5344CB8AC3E}">
        <p14:creationId xmlns:p14="http://schemas.microsoft.com/office/powerpoint/2010/main" val="155400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F0D4-A40F-485E-B5AB-A25F964E67D7}"/>
              </a:ext>
            </a:extLst>
          </p:cNvPr>
          <p:cNvSpPr>
            <a:spLocks noGrp="1"/>
          </p:cNvSpPr>
          <p:nvPr>
            <p:ph type="title"/>
          </p:nvPr>
        </p:nvSpPr>
        <p:spPr/>
        <p:txBody>
          <a:bodyPr/>
          <a:lstStyle/>
          <a:p>
            <a:r>
              <a:rPr lang="en-US" dirty="0"/>
              <a:t>Executive Session Guide</a:t>
            </a:r>
          </a:p>
        </p:txBody>
      </p:sp>
      <p:sp>
        <p:nvSpPr>
          <p:cNvPr id="3" name="Content Placeholder 2">
            <a:extLst>
              <a:ext uri="{FF2B5EF4-FFF2-40B4-BE49-F238E27FC236}">
                <a16:creationId xmlns:a16="http://schemas.microsoft.com/office/drawing/2014/main" id="{CB097BF9-6C1C-4D34-9BFD-FAD5E42FA2A1}"/>
              </a:ext>
            </a:extLst>
          </p:cNvPr>
          <p:cNvSpPr>
            <a:spLocks noGrp="1"/>
          </p:cNvSpPr>
          <p:nvPr>
            <p:ph idx="1"/>
          </p:nvPr>
        </p:nvSpPr>
        <p:spPr/>
        <p:txBody>
          <a:bodyPr/>
          <a:lstStyle/>
          <a:p>
            <a:pPr marL="0" indent="0">
              <a:buNone/>
            </a:pPr>
            <a:r>
              <a:rPr lang="en-US" sz="1800" dirty="0"/>
              <a:t>From IEEE Executive Session Documentation and Guidelines</a:t>
            </a:r>
            <a:br>
              <a:rPr lang="en-US" sz="1800" dirty="0"/>
            </a:br>
            <a:r>
              <a:rPr lang="en-US" sz="1800" dirty="0">
                <a:hlinkClick r:id="rId2">
                  <a:extLst>
                    <a:ext uri="{A12FA001-AC4F-418D-AE19-62706E023703}">
                      <ahyp:hlinkClr xmlns:ahyp="http://schemas.microsoft.com/office/drawing/2018/hyperlinkcolor" val="tx"/>
                    </a:ext>
                  </a:extLst>
                </a:hlinkClick>
              </a:rPr>
              <a:t>https://corporate.ieee.org/images/files/executive_session_guidelines.pdf</a:t>
            </a:r>
          </a:p>
          <a:p>
            <a:pPr marL="0" indent="0">
              <a:buNone/>
            </a:pPr>
            <a:endParaRPr lang="en-US" sz="1000" dirty="0">
              <a:hlinkClick r:id="rId2">
                <a:extLst>
                  <a:ext uri="{A12FA001-AC4F-418D-AE19-62706E023703}">
                    <ahyp:hlinkClr xmlns:ahyp="http://schemas.microsoft.com/office/drawing/2018/hyperlinkcolor" val="tx"/>
                  </a:ext>
                </a:extLst>
              </a:hlinkClick>
            </a:endParaRPr>
          </a:p>
          <a:p>
            <a:pPr marL="0" indent="0">
              <a:buNone/>
            </a:pPr>
            <a:r>
              <a:rPr lang="en-US" sz="2000" dirty="0"/>
              <a:t>Robert's Rules of Order (Latest version = 11th Edition) Executive Session </a:t>
            </a:r>
            <a:br>
              <a:rPr lang="en-US" sz="2000" dirty="0"/>
            </a:br>
            <a:br>
              <a:rPr lang="en-US" sz="2000" dirty="0"/>
            </a:br>
            <a:r>
              <a:rPr lang="en-US" sz="2000" dirty="0"/>
              <a:t>… A meeting enters into executive session only when required by rule or established custom, or upon the adoption of a motion to do so. A motion to go into executive session is a question of privilege (19), and therefore is adopted by a majority vote. …</a:t>
            </a:r>
          </a:p>
        </p:txBody>
      </p:sp>
      <p:sp>
        <p:nvSpPr>
          <p:cNvPr id="4" name="Slide Number Placeholder 3">
            <a:extLst>
              <a:ext uri="{FF2B5EF4-FFF2-40B4-BE49-F238E27FC236}">
                <a16:creationId xmlns:a16="http://schemas.microsoft.com/office/drawing/2014/main" id="{782050C6-3F81-41C9-8A00-0036F95F9E34}"/>
              </a:ext>
            </a:extLst>
          </p:cNvPr>
          <p:cNvSpPr>
            <a:spLocks noGrp="1"/>
          </p:cNvSpPr>
          <p:nvPr>
            <p:ph type="sldNum" sz="quarter" idx="12"/>
          </p:nvPr>
        </p:nvSpPr>
        <p:spPr/>
        <p:txBody>
          <a:bodyPr/>
          <a:lstStyle/>
          <a:p>
            <a:pPr>
              <a:defRPr/>
            </a:pPr>
            <a:fld id="{C8910AE4-85DC-4894-8AA6-C2187499416B}" type="slidenum">
              <a:rPr lang="en-US" smtClean="0"/>
              <a:pPr>
                <a:defRPr/>
              </a:pPr>
              <a:t>33</a:t>
            </a:fld>
            <a:endParaRPr lang="en-US"/>
          </a:p>
        </p:txBody>
      </p:sp>
    </p:spTree>
    <p:extLst>
      <p:ext uri="{BB962C8B-B14F-4D97-AF65-F5344CB8AC3E}">
        <p14:creationId xmlns:p14="http://schemas.microsoft.com/office/powerpoint/2010/main" val="165677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Haasz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Feb 2020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returned to the 802.1 vice chair and secretary roles. Thank you to John and Jessy for serving in Glenn’s absence.</a:t>
            </a:r>
          </a:p>
          <a:p>
            <a:pPr lvl="1"/>
            <a:r>
              <a:rPr lang="en-US" sz="1600" dirty="0"/>
              <a:t>Temporary 802.15 WG Chair status</a:t>
            </a:r>
          </a:p>
          <a:p>
            <a:pPr lvl="2"/>
            <a:r>
              <a:rPr lang="en-US" sz="1200" dirty="0"/>
              <a:t>Rick </a:t>
            </a:r>
            <a:r>
              <a:rPr lang="en-US" sz="1200" dirty="0" err="1"/>
              <a:t>Alfvin</a:t>
            </a:r>
            <a:r>
              <a:rPr lang="en-US" sz="1200" dirty="0"/>
              <a:t>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54298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 </a:t>
            </a:r>
          </a:p>
          <a:p>
            <a:pPr lvl="1"/>
            <a:endParaRPr lang="en-US" sz="1800" dirty="0"/>
          </a:p>
          <a:p>
            <a:pPr lvl="1"/>
            <a:r>
              <a:rPr lang="en-US" sz="1800" dirty="0"/>
              <a:t>2020 SA President Elect winner: James Matthews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107530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280171</TotalTime>
  <Words>2219</Words>
  <Application>Microsoft Office PowerPoint</Application>
  <PresentationFormat>On-screen Show (4:3)</PresentationFormat>
  <Paragraphs>457</Paragraphs>
  <Slides>33</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Lucida Grande</vt:lpstr>
      <vt:lpstr>Times New Roman</vt:lpstr>
      <vt:lpstr>Default Design</vt:lpstr>
      <vt:lpstr>Office Theme</vt:lpstr>
      <vt:lpstr>November 2019 IEEE 802 LMSC  123rd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STDs due for 10 yr maintenance by DEC 2019</vt:lpstr>
      <vt:lpstr>5.12 EC Action Item recap</vt:lpstr>
      <vt:lpstr>5.13 802/SA Task Force </vt:lpstr>
      <vt:lpstr>5.15 EC election/appointments and WG elections March 2020</vt:lpstr>
      <vt:lpstr>10.00 EC meetings for the week</vt:lpstr>
      <vt:lpstr>End of Opening EC Meeting</vt:lpstr>
      <vt:lpstr>Start of closing EC meeting</vt:lpstr>
      <vt:lpstr>Item 8.05</vt:lpstr>
      <vt:lpstr>Executive Session Guide</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4016</cp:revision>
  <cp:lastPrinted>2019-07-14T10:18:07Z</cp:lastPrinted>
  <dcterms:created xsi:type="dcterms:W3CDTF">2002-03-10T15:43:16Z</dcterms:created>
  <dcterms:modified xsi:type="dcterms:W3CDTF">2019-11-16T02:32:22Z</dcterms:modified>
</cp:coreProperties>
</file>