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61" r:id="rId2"/>
    <p:sldId id="256" r:id="rId3"/>
    <p:sldId id="619" r:id="rId4"/>
    <p:sldId id="634" r:id="rId5"/>
    <p:sldId id="672" r:id="rId6"/>
    <p:sldId id="676" r:id="rId7"/>
    <p:sldId id="678" r:id="rId8"/>
    <p:sldId id="677" r:id="rId9"/>
    <p:sldId id="649" r:id="rId10"/>
    <p:sldId id="675" r:id="rId11"/>
    <p:sldId id="381" r:id="rId12"/>
    <p:sldId id="292" r:id="rId13"/>
    <p:sldId id="366" r:id="rId14"/>
    <p:sldId id="670" r:id="rId15"/>
    <p:sldId id="671" r:id="rId16"/>
    <p:sldId id="628" r:id="rId17"/>
    <p:sldId id="293" r:id="rId18"/>
    <p:sldId id="294" r:id="rId19"/>
    <p:sldId id="650" r:id="rId20"/>
    <p:sldId id="310" r:id="rId21"/>
    <p:sldId id="641" r:id="rId22"/>
    <p:sldId id="673" r:id="rId23"/>
    <p:sldId id="679" r:id="rId24"/>
    <p:sldId id="663" r:id="rId25"/>
    <p:sldId id="661" r:id="rId26"/>
    <p:sldId id="668" r:id="rId27"/>
    <p:sldId id="607" r:id="rId28"/>
    <p:sldId id="359" r:id="rId2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27" autoAdjust="0"/>
    <p:restoredTop sz="95437" autoAdjust="0"/>
  </p:normalViewPr>
  <p:slideViewPr>
    <p:cSldViewPr>
      <p:cViewPr varScale="1">
        <p:scale>
          <a:sx n="95" d="100"/>
          <a:sy n="95" d="100"/>
        </p:scale>
        <p:origin x="126" y="66"/>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EA296BD7-6EE5-43EE-A099-5F017838EF77}"/>
              </a:ext>
            </a:extLst>
          </p:cNvPr>
          <p:cNvSpPr>
            <a:spLocks noGrp="1" noChangeArrowheads="1"/>
          </p:cNvSpPr>
          <p:nvPr>
            <p:ph type="sldNum"/>
          </p:nvPr>
        </p:nvSpPr>
        <p:spPr>
          <a:ln/>
        </p:spPr>
        <p:txBody>
          <a:bodyPr/>
          <a:lstStyle/>
          <a:p>
            <a:fld id="{3942C625-B77E-47BF-AD97-29330B9E5BBB}" type="slidenum">
              <a:rPr lang="en-US" altLang="en-US"/>
              <a:pPr/>
              <a:t>2</a:t>
            </a:fld>
            <a:endParaRPr lang="en-US" altLang="en-US"/>
          </a:p>
        </p:txBody>
      </p:sp>
      <p:sp>
        <p:nvSpPr>
          <p:cNvPr id="5121" name="Text Box 1">
            <a:extLst>
              <a:ext uri="{FF2B5EF4-FFF2-40B4-BE49-F238E27FC236}">
                <a16:creationId xmlns:a16="http://schemas.microsoft.com/office/drawing/2014/main" id="{DC499BC0-9C46-4077-B8FD-8D5E2904F1F4}"/>
              </a:ext>
            </a:extLst>
          </p:cNvPr>
          <p:cNvSpPr txBox="1">
            <a:spLocks noChangeArrowheads="1"/>
          </p:cNvSpPr>
          <p:nvPr/>
        </p:nvSpPr>
        <p:spPr bwMode="auto">
          <a:xfrm>
            <a:off x="4590223" y="9868448"/>
            <a:ext cx="3515139" cy="514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lnSpc>
                <a:spcPct val="93000"/>
              </a:lnSpc>
              <a:buClrTx/>
              <a:buFontTx/>
              <a:buNone/>
            </a:pPr>
            <a:fld id="{F5627BD5-3A0A-4B35-BA03-A4E140939D8A}" type="slidenum">
              <a:rPr lang="en-US" altLang="en-US" sz="1500">
                <a:solidFill>
                  <a:srgbClr val="000000"/>
                </a:solidFill>
                <a:cs typeface="DejaVu Sans" charset="0"/>
              </a:rPr>
              <a:pPr algn="r">
                <a:lnSpc>
                  <a:spcPct val="93000"/>
                </a:lnSpc>
                <a:buClrTx/>
                <a:buFontTx/>
                <a:buNone/>
              </a:pPr>
              <a:t>2</a:t>
            </a:fld>
            <a:endParaRPr lang="en-US" altLang="en-US" sz="1500">
              <a:solidFill>
                <a:srgbClr val="000000"/>
              </a:solidFill>
              <a:cs typeface="DejaVu Sans" charset="0"/>
            </a:endParaRPr>
          </a:p>
        </p:txBody>
      </p:sp>
      <p:sp>
        <p:nvSpPr>
          <p:cNvPr id="5122" name="Text Box 2">
            <a:extLst>
              <a:ext uri="{FF2B5EF4-FFF2-40B4-BE49-F238E27FC236}">
                <a16:creationId xmlns:a16="http://schemas.microsoft.com/office/drawing/2014/main" id="{AFDB94C0-60EA-4B26-9321-3C474D627D62}"/>
              </a:ext>
            </a:extLst>
          </p:cNvPr>
          <p:cNvSpPr txBox="1">
            <a:spLocks noChangeArrowheads="1"/>
          </p:cNvSpPr>
          <p:nvPr/>
        </p:nvSpPr>
        <p:spPr bwMode="auto">
          <a:xfrm>
            <a:off x="5885622" y="100013"/>
            <a:ext cx="667578" cy="218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sz="1500" b="1">
                <a:solidFill>
                  <a:srgbClr val="000000"/>
                </a:solidFill>
                <a:ea typeface="MS Gothic" panose="020B0609070205080204" pitchFamily="49" charset="-128"/>
              </a:rPr>
              <a:t>doc.: ec-16-0149-00-00EC</a:t>
            </a:r>
          </a:p>
        </p:txBody>
      </p:sp>
      <p:sp>
        <p:nvSpPr>
          <p:cNvPr id="5123" name="Text Box 3">
            <a:extLst>
              <a:ext uri="{FF2B5EF4-FFF2-40B4-BE49-F238E27FC236}">
                <a16:creationId xmlns:a16="http://schemas.microsoft.com/office/drawing/2014/main" id="{C17560F9-17E8-48E5-B2BE-8A12AACCF7F8}"/>
              </a:ext>
            </a:extLst>
          </p:cNvPr>
          <p:cNvSpPr txBox="1">
            <a:spLocks noChangeArrowheads="1"/>
          </p:cNvSpPr>
          <p:nvPr/>
        </p:nvSpPr>
        <p:spPr bwMode="auto">
          <a:xfrm>
            <a:off x="682487" y="100013"/>
            <a:ext cx="861391" cy="218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sz="1500" b="1">
                <a:solidFill>
                  <a:srgbClr val="000000"/>
                </a:solidFill>
                <a:ea typeface="MS Gothic" panose="020B0609070205080204" pitchFamily="49" charset="-128"/>
              </a:rPr>
              <a:t>November 2016</a:t>
            </a:r>
          </a:p>
        </p:txBody>
      </p:sp>
      <p:sp>
        <p:nvSpPr>
          <p:cNvPr id="5124" name="Text Box 4">
            <a:extLst>
              <a:ext uri="{FF2B5EF4-FFF2-40B4-BE49-F238E27FC236}">
                <a16:creationId xmlns:a16="http://schemas.microsoft.com/office/drawing/2014/main" id="{B349A5F5-C856-45FD-8858-EA0E35FC874B}"/>
              </a:ext>
            </a:extLst>
          </p:cNvPr>
          <p:cNvSpPr txBox="1">
            <a:spLocks noChangeArrowheads="1"/>
          </p:cNvSpPr>
          <p:nvPr/>
        </p:nvSpPr>
        <p:spPr bwMode="auto">
          <a:xfrm>
            <a:off x="5590762" y="9279849"/>
            <a:ext cx="962439" cy="1869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a:extLst>
              <a:ext uri="{FF2B5EF4-FFF2-40B4-BE49-F238E27FC236}">
                <a16:creationId xmlns:a16="http://schemas.microsoft.com/office/drawing/2014/main" id="{EE5B6D00-31C0-4E2B-9119-A395CBF53814}"/>
              </a:ext>
            </a:extLst>
          </p:cNvPr>
          <p:cNvSpPr txBox="1">
            <a:spLocks noChangeArrowheads="1"/>
          </p:cNvSpPr>
          <p:nvPr/>
        </p:nvSpPr>
        <p:spPr bwMode="auto">
          <a:xfrm>
            <a:off x="3362740" y="9279849"/>
            <a:ext cx="533400" cy="375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6681778C-C7BD-4A51-9D14-3AE72DB5068C}" type="slidenum">
              <a:rPr lang="en-US" altLang="en-US">
                <a:solidFill>
                  <a:srgbClr val="000000"/>
                </a:solidFill>
                <a:ea typeface="MS Gothic" panose="020B0609070205080204" pitchFamily="49" charset="-128"/>
              </a:rPr>
              <a:pPr algn="r">
                <a:buClrTx/>
                <a:buFontTx/>
                <a:buNone/>
              </a:pPr>
              <a:t>2</a:t>
            </a:fld>
            <a:endParaRPr lang="en-US" altLang="en-US">
              <a:solidFill>
                <a:srgbClr val="000000"/>
              </a:solidFill>
              <a:ea typeface="MS Gothic" panose="020B0609070205080204" pitchFamily="49" charset="-128"/>
            </a:endParaRPr>
          </a:p>
        </p:txBody>
      </p:sp>
      <p:sp>
        <p:nvSpPr>
          <p:cNvPr id="5126" name="Rectangle 6">
            <a:extLst>
              <a:ext uri="{FF2B5EF4-FFF2-40B4-BE49-F238E27FC236}">
                <a16:creationId xmlns:a16="http://schemas.microsoft.com/office/drawing/2014/main" id="{5644A22C-C525-477B-8128-6CC80870C826}"/>
              </a:ext>
            </a:extLst>
          </p:cNvPr>
          <p:cNvSpPr txBox="1">
            <a:spLocks noGrp="1" noRot="1" noChangeAspect="1" noChangeArrowheads="1"/>
          </p:cNvSpPr>
          <p:nvPr>
            <p:ph type="sldImg"/>
          </p:nvPr>
        </p:nvSpPr>
        <p:spPr bwMode="auto">
          <a:xfrm>
            <a:off x="1228725" y="723900"/>
            <a:ext cx="4778375" cy="35829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a:extLst>
              <a:ext uri="{FF2B5EF4-FFF2-40B4-BE49-F238E27FC236}">
                <a16:creationId xmlns:a16="http://schemas.microsoft.com/office/drawing/2014/main" id="{2C1EB19B-E2FF-469A-8C28-49EB4B7DE5D1}"/>
              </a:ext>
            </a:extLst>
          </p:cNvPr>
          <p:cNvSpPr txBox="1">
            <a:spLocks noChangeArrowheads="1"/>
          </p:cNvSpPr>
          <p:nvPr/>
        </p:nvSpPr>
        <p:spPr bwMode="auto">
          <a:xfrm>
            <a:off x="964095" y="4553029"/>
            <a:ext cx="5307496" cy="4410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4851" tIns="47425" rIns="94851" bIns="47425" anchor="ctr"/>
          <a:lstStyle/>
          <a:p>
            <a:endParaRPr lang="en-US"/>
          </a:p>
        </p:txBody>
      </p:sp>
    </p:spTree>
    <p:extLst>
      <p:ext uri="{BB962C8B-B14F-4D97-AF65-F5344CB8AC3E}">
        <p14:creationId xmlns:p14="http://schemas.microsoft.com/office/powerpoint/2010/main" val="5479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16</a:t>
            </a:fld>
            <a:endParaRPr lang="en-US"/>
          </a:p>
        </p:txBody>
      </p:sp>
    </p:spTree>
    <p:extLst>
      <p:ext uri="{BB962C8B-B14F-4D97-AF65-F5344CB8AC3E}">
        <p14:creationId xmlns:p14="http://schemas.microsoft.com/office/powerpoint/2010/main" val="41678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22</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191000" y="838200"/>
            <a:ext cx="4953000" cy="3962400"/>
          </a:xfrm>
        </p:spPr>
        <p:txBody>
          <a:bodyPr/>
          <a:lstStyle/>
          <a:p>
            <a:pPr eaLnBrk="1" hangingPunct="1"/>
            <a:r>
              <a:rPr lang="en-US" sz="4000" dirty="0"/>
              <a:t>November 2019</a:t>
            </a:r>
            <a:br>
              <a:rPr lang="en-US" sz="4000" dirty="0"/>
            </a:br>
            <a:r>
              <a:rPr lang="en-US" sz="4000" dirty="0"/>
              <a:t>IEEE 802 LMSC</a:t>
            </a:r>
            <a:br>
              <a:rPr lang="en-US" sz="4000" dirty="0"/>
            </a:br>
            <a:br>
              <a:rPr lang="en-US" sz="4000" dirty="0"/>
            </a:br>
            <a:r>
              <a:rPr lang="en-US" sz="4000" dirty="0"/>
              <a:t>123</a:t>
            </a:r>
            <a:r>
              <a:rPr lang="en-US" sz="4000" baseline="30000" dirty="0"/>
              <a:t>rd</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ec-19-0178-01-EC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p:txBody>
          <a:bodyPr/>
          <a:lstStyle/>
          <a:p>
            <a:r>
              <a:rPr lang="en-US" sz="4000" dirty="0"/>
              <a:t>5.02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600" dirty="0"/>
              <a:t>Current 802 members on various IEEE boards and subcommittees</a:t>
            </a:r>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none;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Levy, Stanley, Myles, </a:t>
            </a:r>
            <a:r>
              <a:rPr lang="en-US" sz="1600" dirty="0" err="1"/>
              <a:t>Hiertz</a:t>
            </a:r>
            <a:r>
              <a:rPr lang="en-US" sz="1600" dirty="0"/>
              <a:t>, Liu, Zhou</a:t>
            </a:r>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Stephen Dukes</a:t>
            </a:r>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273950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11</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AUG/SEP/NOV 2019</a:t>
            </a:r>
            <a:endParaRPr lang="en-US" sz="2400" b="1" dirty="0"/>
          </a:p>
          <a:p>
            <a:pPr>
              <a:lnSpc>
                <a:spcPct val="80000"/>
              </a:lnSpc>
              <a:spcBef>
                <a:spcPct val="20000"/>
              </a:spcBef>
            </a:pPr>
            <a:endParaRPr lang="en-US" b="1" dirty="0"/>
          </a:p>
          <a:p>
            <a:pPr lvl="0"/>
            <a:r>
              <a:rPr lang="en-US" b="1" dirty="0"/>
              <a:t>New Projects: 	</a:t>
            </a:r>
            <a:r>
              <a:rPr lang="en-US" dirty="0"/>
              <a:t>P802.1ABdh, P802.1Qdj, P802.3cv,</a:t>
            </a:r>
          </a:p>
          <a:p>
            <a:pPr lvl="0"/>
            <a:endParaRPr lang="en-US" b="1" dirty="0"/>
          </a:p>
          <a:p>
            <a:pPr lvl="0"/>
            <a:r>
              <a:rPr lang="en-US" b="1" dirty="0"/>
              <a:t>Modified PAR: 	</a:t>
            </a:r>
            <a:r>
              <a:rPr lang="en-US" dirty="0"/>
              <a:t>none,</a:t>
            </a:r>
          </a:p>
          <a:p>
            <a:pPr lvl="0"/>
            <a:endParaRPr lang="en-US" b="1" dirty="0"/>
          </a:p>
          <a:p>
            <a:r>
              <a:rPr lang="en-US" b="1" dirty="0"/>
              <a:t>Revisions:</a:t>
            </a:r>
            <a:r>
              <a:rPr lang="en-US" dirty="0"/>
              <a:t>	P802.15.9,</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P802.1AS, P802.1Qcj, P802.15.22.3, P802E, P802.11ay, P802.11az,</a:t>
            </a:r>
            <a:br>
              <a:rPr lang="en-US" dirty="0"/>
            </a:br>
            <a:endParaRPr lang="en-US" sz="1400" dirty="0"/>
          </a:p>
          <a:p>
            <a:pPr lvl="0"/>
            <a:r>
              <a:rPr lang="en-US" b="1" dirty="0">
                <a:solidFill>
                  <a:srgbClr val="000000"/>
                </a:solidFill>
              </a:rPr>
              <a:t>Other:		</a:t>
            </a:r>
            <a:r>
              <a:rPr lang="en-US" dirty="0"/>
              <a:t> 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12</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AUG/SEP/NOV 2019</a:t>
            </a:r>
          </a:p>
          <a:p>
            <a:endParaRPr lang="en-US" b="1" dirty="0"/>
          </a:p>
          <a:p>
            <a:pPr lvl="0"/>
            <a:r>
              <a:rPr lang="en-US" b="1" dirty="0"/>
              <a:t>New Standards: 	</a:t>
            </a:r>
            <a:r>
              <a:rPr lang="en-US" dirty="0"/>
              <a:t> P802.3cg, P802.3cn, </a:t>
            </a:r>
          </a:p>
          <a:p>
            <a:pPr lvl="0"/>
            <a:endParaRPr lang="en-US" dirty="0"/>
          </a:p>
          <a:p>
            <a:pPr>
              <a:lnSpc>
                <a:spcPct val="80000"/>
              </a:lnSpc>
              <a:spcBef>
                <a:spcPct val="20000"/>
              </a:spcBef>
            </a:pPr>
            <a:r>
              <a:rPr lang="en-US" b="1" dirty="0"/>
              <a:t>Revised Standards:</a:t>
            </a:r>
            <a:r>
              <a:rPr lang="en-US" dirty="0"/>
              <a:t> 802.22-2019,</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02AUG	802 comments to Malaysia, WRC-19 	10/00/00/04	approved</a:t>
            </a:r>
          </a:p>
          <a:p>
            <a:pPr eaLnBrk="1" hangingPunct="1">
              <a:buFont typeface="+mj-lt"/>
              <a:buAutoNum type="arabicParenR"/>
              <a:tabLst>
                <a:tab pos="1141413" algn="l"/>
              </a:tabLst>
            </a:pPr>
            <a:r>
              <a:rPr lang="en-US" sz="1600" dirty="0"/>
              <a:t>03AUG	802 ex </a:t>
            </a:r>
            <a:r>
              <a:rPr lang="en-US" sz="1600" dirty="0" err="1"/>
              <a:t>parte</a:t>
            </a:r>
            <a:r>
              <a:rPr lang="en-US" sz="1600" dirty="0"/>
              <a:t> to FCC on UWB		09/00/00/05	approved</a:t>
            </a:r>
          </a:p>
          <a:p>
            <a:pPr eaLnBrk="1" hangingPunct="1">
              <a:buFont typeface="+mj-lt"/>
              <a:buAutoNum type="arabicParenR"/>
              <a:tabLst>
                <a:tab pos="1141413" algn="l"/>
              </a:tabLst>
            </a:pPr>
            <a:r>
              <a:rPr lang="en-US" sz="1600" dirty="0"/>
              <a:t>19AUG	802 views on SA copyright		02/06/02/04	failed</a:t>
            </a:r>
          </a:p>
          <a:p>
            <a:pPr eaLnBrk="1" hangingPunct="1">
              <a:buFont typeface="+mj-lt"/>
              <a:buAutoNum type="arabicParenR"/>
              <a:tabLst>
                <a:tab pos="1141413" algn="l"/>
              </a:tabLst>
            </a:pPr>
            <a:r>
              <a:rPr lang="en-US" sz="1600" dirty="0"/>
              <a:t>20AUG	802.11be press release		09/00/00/05	approved</a:t>
            </a:r>
          </a:p>
          <a:p>
            <a:pPr eaLnBrk="1" hangingPunct="1">
              <a:buFont typeface="+mj-lt"/>
              <a:buAutoNum type="arabicParenR"/>
              <a:tabLst>
                <a:tab pos="1141413" algn="l"/>
              </a:tabLst>
            </a:pPr>
            <a:r>
              <a:rPr lang="en-US" sz="1600" dirty="0"/>
              <a:t>23AUG	802 comments to S. Africa, WRC-19	10/00/00/04	approved</a:t>
            </a:r>
          </a:p>
          <a:p>
            <a:pPr eaLnBrk="1" hangingPunct="1">
              <a:buFont typeface="+mj-lt"/>
              <a:buAutoNum type="arabicParenR"/>
              <a:tabLst>
                <a:tab pos="1141413" algn="l"/>
              </a:tabLst>
            </a:pPr>
            <a:r>
              <a:rPr lang="en-US" sz="1600" dirty="0"/>
              <a:t>12SEP	802 </a:t>
            </a:r>
            <a:r>
              <a:rPr lang="en-US" sz="1600" dirty="0" err="1"/>
              <a:t>cmts</a:t>
            </a:r>
            <a:r>
              <a:rPr lang="en-US" sz="1600" dirty="0"/>
              <a:t> to Australia, Spectrum Sharing	09/00/00/04	approved</a:t>
            </a:r>
          </a:p>
          <a:p>
            <a:pPr eaLnBrk="1" hangingPunct="1">
              <a:buFont typeface="+mj-lt"/>
              <a:buAutoNum type="arabicParenR"/>
              <a:tabLst>
                <a:tab pos="1141413" algn="l"/>
              </a:tabLst>
            </a:pPr>
            <a:r>
              <a:rPr lang="en-US" sz="1600" dirty="0"/>
              <a:t>09OCT	release unused tutorial time 		08/00/00/05	approved</a:t>
            </a:r>
          </a:p>
          <a:p>
            <a:pPr eaLnBrk="1" hangingPunct="1">
              <a:buFont typeface="+mj-lt"/>
              <a:buAutoNum type="arabicParenR"/>
              <a:tabLst>
                <a:tab pos="1141413" algn="l"/>
              </a:tabLst>
            </a:pPr>
            <a:r>
              <a:rPr lang="en-US" sz="1600" dirty="0"/>
              <a:t>10OCT	802 ex </a:t>
            </a:r>
            <a:r>
              <a:rPr lang="en-US" sz="1600" dirty="0" err="1"/>
              <a:t>parte</a:t>
            </a:r>
            <a:r>
              <a:rPr lang="en-US" sz="1600" dirty="0"/>
              <a:t> to FCC on UWB		09/00/00/04	approved</a:t>
            </a:r>
          </a:p>
          <a:p>
            <a:pPr eaLnBrk="1" hangingPunct="1">
              <a:buFont typeface="+mj-lt"/>
              <a:buAutoNum type="arabicParenR"/>
              <a:tabLst>
                <a:tab pos="1141413" algn="l"/>
              </a:tabLst>
            </a:pPr>
            <a:r>
              <a:rPr lang="en-US" sz="1600" dirty="0"/>
              <a:t>24SEP	802.3 liaison to ITU SG15 &amp; IMT2020	no objections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66614359"/>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Intel,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a:t>
                      </a:r>
                      <a:r>
                        <a:rPr lang="en-US" sz="1000" b="0" i="0" u="none" strike="noStrike" dirty="0" err="1">
                          <a:effectLst/>
                          <a:latin typeface="+mj-lt"/>
                        </a:rPr>
                        <a:t>Aquantia</a:t>
                      </a:r>
                      <a:r>
                        <a:rPr lang="en-US" sz="1000" b="0" i="0" u="none" strike="noStrike" dirty="0">
                          <a:effectLst/>
                          <a:latin typeface="+mj-lt"/>
                        </a:rPr>
                        <a:t>,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John Messenger (acting)</a:t>
                      </a:r>
                    </a:p>
                  </a:txBody>
                  <a:tcPr marL="9081" marR="9081" marT="9080" marB="0" anchor="ctr">
                    <a:noFill/>
                  </a:tcPr>
                </a:tc>
                <a:tc>
                  <a:txBody>
                    <a:bodyPr/>
                    <a:lstStyle/>
                    <a:p>
                      <a:pPr algn="l" fontAlgn="ctr"/>
                      <a:r>
                        <a:rPr lang="en-US" sz="1000" b="0" i="0" u="none" strike="noStrike" dirty="0" err="1">
                          <a:effectLst/>
                          <a:latin typeface="+mj-lt"/>
                        </a:rPr>
                        <a:t>Adva</a:t>
                      </a:r>
                      <a:r>
                        <a:rPr lang="en-US" sz="1000" b="0" i="0" u="none" strike="noStrike" dirty="0">
                          <a:effectLst/>
                          <a:latin typeface="+mj-lt"/>
                        </a:rPr>
                        <a:t> Optical</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Wi-SUN</a:t>
                      </a:r>
                      <a:r>
                        <a:rPr lang="en-US" sz="1000" u="none" strike="noStrike" baseline="0" dirty="0">
                          <a:effectLst/>
                          <a:latin typeface="+mj-lt"/>
                        </a:rPr>
                        <a:t>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16</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735431561"/>
              </p:ext>
            </p:extLst>
          </p:nvPr>
        </p:nvGraphicFramePr>
        <p:xfrm>
          <a:off x="304800" y="990600"/>
          <a:ext cx="7567867" cy="5446776"/>
        </p:xfrm>
        <a:graphic>
          <a:graphicData uri="http://schemas.openxmlformats.org/drawingml/2006/table">
            <a:tbl>
              <a:tblPr/>
              <a:tblGrid>
                <a:gridCol w="5434267">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18:30-19:50 Tutorial 1: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2: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3: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strike="noStrike"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08:00-10:00 802 Network Enhancements for the Next Decade,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10:00-noon 802 Executive Committee discussion topics,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P802.3ca 25 Gb/s and 50 Gb/s Ethernet Passive Optical Networks (conditional) and P802.3ch Multi-Gig Automotive Ethernet PHY</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P802.3cm 400 Gb/s over Multimode Fiber (conditional) and P802.3cq Power over Ethernet over 2 Pairs (Maintenance #13) (conditional)</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19</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a:t>
            </a:r>
          </a:p>
          <a:p>
            <a:pPr eaLnBrk="1" hangingPunct="1">
              <a:buFont typeface="+mj-lt"/>
              <a:buAutoNum type="arabicPeriod"/>
            </a:pPr>
            <a:r>
              <a:rPr lang="en-US" sz="1600" kern="0" dirty="0"/>
              <a:t>802.EC: drafts &amp; standards to JTC1/SC6 for adoption and information.,</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liaisons.,</a:t>
            </a:r>
          </a:p>
          <a:p>
            <a:pPr eaLnBrk="1" hangingPunct="1">
              <a:buFont typeface="+mj-lt"/>
              <a:buAutoNum type="arabicPeriod"/>
            </a:pPr>
            <a:r>
              <a:rPr lang="en-US" sz="1600" kern="0" dirty="0"/>
              <a:t>802.15: </a:t>
            </a:r>
            <a:r>
              <a:rPr lang="en-US" sz="1600" kern="0" dirty="0" err="1"/>
              <a:t>tbd</a:t>
            </a:r>
            <a:r>
              <a:rPr lang="en-US" sz="1600" kern="0" dirty="0"/>
              <a:t>.,</a:t>
            </a:r>
          </a:p>
          <a:p>
            <a:pPr eaLnBrk="1" hangingPunct="1">
              <a:buFont typeface="+mj-lt"/>
              <a:buAutoNum type="arabicPeriod"/>
            </a:pPr>
            <a:r>
              <a:rPr lang="en-US" sz="1600" kern="0" dirty="0"/>
              <a:t>802.18: </a:t>
            </a:r>
            <a:r>
              <a:rPr lang="en-US" sz="1600" kern="0" dirty="0" err="1"/>
              <a:t>tbd</a:t>
            </a:r>
            <a:r>
              <a:rPr lang="en-US" sz="1600" kern="0" dirty="0"/>
              <a:t>,</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14756599-3834-483F-B40E-D649B4B38337}"/>
              </a:ext>
            </a:extLst>
          </p:cNvPr>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sz="1800" b="1" dirty="0">
                <a:solidFill>
                  <a:srgbClr val="000000"/>
                </a:solidFill>
                <a:ea typeface="MS Gothic" panose="020B0609070205080204" pitchFamily="49" charset="-128"/>
              </a:rPr>
              <a:t>March 2017</a:t>
            </a:r>
          </a:p>
        </p:txBody>
      </p:sp>
      <p:sp>
        <p:nvSpPr>
          <p:cNvPr id="4098" name="Text Box 2">
            <a:extLst>
              <a:ext uri="{FF2B5EF4-FFF2-40B4-BE49-F238E27FC236}">
                <a16:creationId xmlns:a16="http://schemas.microsoft.com/office/drawing/2014/main" id="{B668A99F-6B41-481B-BD2B-B838CC8D773D}"/>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IEEE 802 Executive Committee</a:t>
            </a:r>
          </a:p>
        </p:txBody>
      </p:sp>
      <p:sp>
        <p:nvSpPr>
          <p:cNvPr id="4099" name="Text Box 3">
            <a:extLst>
              <a:ext uri="{FF2B5EF4-FFF2-40B4-BE49-F238E27FC236}">
                <a16:creationId xmlns:a16="http://schemas.microsoft.com/office/drawing/2014/main" id="{92385E23-1109-4808-82AB-56C73572D8D7}"/>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075E744-C955-4C23-963F-45F7F37347B9}" type="slidenum">
              <a:rPr lang="en-US" altLang="en-US">
                <a:solidFill>
                  <a:srgbClr val="000000"/>
                </a:solidFill>
                <a:ea typeface="MS Gothic" panose="020B0609070205080204" pitchFamily="49" charset="-128"/>
              </a:rPr>
              <a:pPr>
                <a:buClrTx/>
                <a:buFontTx/>
                <a:buNone/>
              </a:pPr>
              <a:t>2</a:t>
            </a:fld>
            <a:endParaRPr lang="en-US" altLang="en-US">
              <a:solidFill>
                <a:srgbClr val="000000"/>
              </a:solidFill>
              <a:ea typeface="MS Gothic" panose="020B0609070205080204" pitchFamily="49" charset="-128"/>
            </a:endParaRPr>
          </a:p>
        </p:txBody>
      </p:sp>
      <p:sp>
        <p:nvSpPr>
          <p:cNvPr id="4100" name="Text Box 4">
            <a:extLst>
              <a:ext uri="{FF2B5EF4-FFF2-40B4-BE49-F238E27FC236}">
                <a16:creationId xmlns:a16="http://schemas.microsoft.com/office/drawing/2014/main" id="{B2ADA487-A148-4664-98A9-AE74CC1A7BAD}"/>
              </a:ext>
            </a:extLst>
          </p:cNvPr>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3.00 Participation in IEEE 802 Meetings</a:t>
            </a:r>
          </a:p>
        </p:txBody>
      </p:sp>
      <p:sp>
        <p:nvSpPr>
          <p:cNvPr id="4101" name="Text Box 5">
            <a:extLst>
              <a:ext uri="{FF2B5EF4-FFF2-40B4-BE49-F238E27FC236}">
                <a16:creationId xmlns:a16="http://schemas.microsoft.com/office/drawing/2014/main" id="{59E44FA8-2C68-48EC-A29A-D92767748C17}"/>
              </a:ext>
            </a:extLst>
          </p:cNvPr>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https://standards.ieee.org/develop/policies/bylaws/sb_bylaws.pdf </a:t>
            </a:r>
            <a:r>
              <a:rPr lang="en-GB" altLang="en-US" sz="1400" b="1" dirty="0">
                <a:solidFill>
                  <a:srgbClr val="000000"/>
                </a:solidFill>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http://www.ieee802.org/devdocs.shtml)</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4102" name="Text Box 6">
            <a:extLst>
              <a:ext uri="{FF2B5EF4-FFF2-40B4-BE49-F238E27FC236}">
                <a16:creationId xmlns:a16="http://schemas.microsoft.com/office/drawing/2014/main" id="{11D71E91-2AF5-45AB-840E-D1236EFB539F}"/>
              </a:ext>
            </a:extLst>
          </p:cNvPr>
          <p:cNvSpPr txBox="1">
            <a:spLocks noChangeArrowheads="1"/>
          </p:cNvSpPr>
          <p:nvPr/>
        </p:nvSpPr>
        <p:spPr bwMode="auto">
          <a:xfrm>
            <a:off x="4267200" y="30480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sz="1800" b="1">
                <a:solidFill>
                  <a:srgbClr val="000000"/>
                </a:solidFill>
                <a:ea typeface="MS Gothic" panose="020B0609070205080204" pitchFamily="49" charset="-128"/>
              </a:rPr>
              <a:t>IEEE 802 Participation Slide, v05</a:t>
            </a:r>
          </a:p>
        </p:txBody>
      </p:sp>
    </p:spTree>
    <p:extLst>
      <p:ext uri="{BB962C8B-B14F-4D97-AF65-F5344CB8AC3E}">
        <p14:creationId xmlns:p14="http://schemas.microsoft.com/office/powerpoint/2010/main" val="7501554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80772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568325" indent="-568325">
              <a:buFont typeface="+mj-lt"/>
              <a:buAutoNum type="arabicPeriod"/>
            </a:pPr>
            <a:r>
              <a:rPr lang="en-US" sz="1600" dirty="0"/>
              <a:t>    802f Amendment : YANG Data Model for </a:t>
            </a:r>
            <a:r>
              <a:rPr lang="en-US" sz="1600" dirty="0" err="1"/>
              <a:t>EtherTypes</a:t>
            </a:r>
            <a:r>
              <a:rPr lang="en-US" sz="1600" dirty="0"/>
              <a:t>, PAR and CSD</a:t>
            </a:r>
          </a:p>
          <a:p>
            <a:pPr marL="568325" indent="-568325">
              <a:buFont typeface="+mj-lt"/>
              <a:buAutoNum type="arabicPeriod"/>
            </a:pPr>
            <a:r>
              <a:rPr lang="en-US" sz="1600" dirty="0"/>
              <a:t>    802.1AEdk Amendment: MAC Privacy protection, PAR and CSD</a:t>
            </a:r>
          </a:p>
          <a:p>
            <a:pPr marL="568325" indent="-568325">
              <a:buFont typeface="+mj-lt"/>
              <a:buAutoNum type="arabicPeriod"/>
            </a:pPr>
            <a:r>
              <a:rPr lang="en-US" sz="1600" dirty="0"/>
              <a:t>    802.1CS Standard - Link-local Registration Protocol, PAR modification and CSD modification</a:t>
            </a:r>
          </a:p>
          <a:p>
            <a:pPr marL="568325" indent="-568325">
              <a:buFont typeface="+mj-lt"/>
              <a:buAutoNum type="arabicPeriod"/>
            </a:pPr>
            <a:r>
              <a:rPr lang="en-US" sz="1600" dirty="0"/>
              <a:t>    802.3ct -Amendment - 100 Gb/s Operation over DWDM systems,  PAR modification and CSD modification</a:t>
            </a:r>
          </a:p>
          <a:p>
            <a:pPr marL="568325" indent="-568325">
              <a:buFont typeface="+mj-lt"/>
              <a:buAutoNum type="arabicPeriod"/>
            </a:pPr>
            <a:r>
              <a:rPr lang="en-US" sz="1600" dirty="0"/>
              <a:t>    802.3cw - Amendment - 400 Gb/s Operation over DWDM systems, PAR and CSD</a:t>
            </a:r>
          </a:p>
          <a:p>
            <a:pPr marL="568325" indent="-568325">
              <a:buFont typeface="+mj-lt"/>
              <a:buAutoNum type="arabicPeriod"/>
            </a:pPr>
            <a:r>
              <a:rPr lang="en-US" sz="1600" dirty="0"/>
              <a:t>    802.3cx - Amendment - Improved Precision Time Protocol (PTP) timestamping accuracy, PAR and CSD</a:t>
            </a:r>
          </a:p>
          <a:p>
            <a:pPr marL="568325" indent="-568325">
              <a:buFont typeface="+mj-lt"/>
              <a:buAutoNum type="arabicPeriod"/>
            </a:pPr>
            <a:r>
              <a:rPr lang="en-US" sz="1600" dirty="0"/>
              <a:t>    802.15.7a - Amendment - Defining High Data Rate Optical Camera Communications (OCC), PAR and CSD</a:t>
            </a:r>
          </a:p>
          <a:p>
            <a:pPr marL="568325" indent="-568325">
              <a:buFont typeface="+mj-lt"/>
              <a:buAutoNum type="arabicPeriod"/>
            </a:pPr>
            <a:r>
              <a:rPr lang="en-US" sz="1600" dirty="0"/>
              <a:t>    802.16t - Amendment - Fixed and Mobile Wireless Access in Channel Bandwidth up to 100 kHz, PAR and CSD</a:t>
            </a:r>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7563449"/>
              </p:ext>
            </p:extLst>
          </p:nvPr>
        </p:nvGraphicFramePr>
        <p:xfrm>
          <a:off x="228600" y="990600"/>
          <a:ext cx="8763000" cy="5290580"/>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24597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Lower cost, short reach, optical PHYs using 100 Gb/s wavelengths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Hybrid (optical / electrical) automotive Ethernet links</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Industry Connections: </a:t>
                      </a:r>
                      <a:r>
                        <a:rPr lang="en-US" sz="1200" baseline="0" dirty="0"/>
                        <a:t>New Ethernet Applications (NEA) ad hoc.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Improving PTP Timestamping Accuracy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Study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 Gb/s Automotive Ethernet Electrical PHYs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25244732"/>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Prepare P802.16t draft PAR,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5.15 EC election/appointments</a:t>
            </a:r>
            <a:br>
              <a:rPr lang="en-US" dirty="0"/>
            </a:br>
            <a:r>
              <a:rPr lang="en-US" dirty="0"/>
              <a:t>and WG elections March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Per the LMSC P&amp;P sections 3.1 and 4.0 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800" dirty="0"/>
              <a:t>I will stand for re-election as Chair of 802.</a:t>
            </a:r>
          </a:p>
          <a:p>
            <a:pPr>
              <a:buFont typeface="Arial" panose="020B0604020202020204" pitchFamily="34" charset="0"/>
              <a:buChar char="•"/>
            </a:pPr>
            <a:r>
              <a:rPr lang="en-US" sz="1800" dirty="0"/>
              <a:t>If you, or others in your WGs, wish to be considered for the 802 Chair or the appointed positions, please contact me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members--please remember to submit your letter of endorsement and disclosure of affiliation to the IEEE 802 Recording Secretary, John </a:t>
            </a:r>
            <a:r>
              <a:rPr lang="en-US" sz="1800" dirty="0" err="1"/>
              <a:t>D’Ambrosia</a:t>
            </a:r>
            <a:r>
              <a:rPr lang="en-US" sz="1800" dirty="0"/>
              <a:t>, as soon as possible, but not later than the March 2018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Tree>
    <p:extLst>
      <p:ext uri="{BB962C8B-B14F-4D97-AF65-F5344CB8AC3E}">
        <p14:creationId xmlns:p14="http://schemas.microsoft.com/office/powerpoint/2010/main" val="520363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24</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2019</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26</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5.13 802/SA Task Force </a:t>
            </a:r>
          </a:p>
        </p:txBody>
      </p:sp>
      <p:sp>
        <p:nvSpPr>
          <p:cNvPr id="14340" name="Rectangle 3"/>
          <p:cNvSpPr>
            <a:spLocks noGrp="1" noChangeArrowheads="1"/>
          </p:cNvSpPr>
          <p:nvPr>
            <p:ph type="body" idx="1"/>
          </p:nvPr>
        </p:nvSpPr>
        <p:spPr>
          <a:xfrm>
            <a:off x="533400" y="914400"/>
            <a:ext cx="8305800" cy="4724400"/>
          </a:xfrm>
        </p:spPr>
        <p:txBody>
          <a:bodyPr/>
          <a:lstStyle/>
          <a:p>
            <a:pPr eaLnBrk="1" hangingPunct="1">
              <a:defRPr/>
            </a:pPr>
            <a:r>
              <a:rPr lang="en-US" sz="2400" dirty="0"/>
              <a:t>802/SA Task Force </a:t>
            </a:r>
            <a:r>
              <a:rPr lang="en-US" sz="1600" dirty="0"/>
              <a:t>(Tentative date for a web meeting</a:t>
            </a:r>
            <a:r>
              <a:rPr lang="en-US" sz="1600" dirty="0">
                <a:solidFill>
                  <a:schemeClr val="tx2"/>
                </a:solidFill>
              </a:rPr>
              <a:t> – sometime in December)</a:t>
            </a:r>
            <a:endParaRPr lang="en-US" sz="2400" dirty="0">
              <a:solidFill>
                <a:schemeClr val="tx2"/>
              </a:solidFill>
            </a:endParaRPr>
          </a:p>
          <a:p>
            <a:pPr marL="457200" lvl="1" indent="0">
              <a:buNone/>
              <a:defRPr/>
            </a:pPr>
            <a:r>
              <a:rPr lang="en-US" sz="1800" dirty="0">
                <a:solidFill>
                  <a:schemeClr val="tx2"/>
                </a:solidFill>
              </a:rPr>
              <a:t>Tentative Agenda:</a:t>
            </a:r>
          </a:p>
          <a:p>
            <a:pPr marL="800100" lvl="1" indent="-342900">
              <a:buFont typeface="+mj-lt"/>
              <a:buAutoNum type="arabicPeriod"/>
              <a:defRPr/>
            </a:pPr>
            <a:r>
              <a:rPr lang="en-US" sz="1800" dirty="0"/>
              <a:t>Open portion of meeting:</a:t>
            </a:r>
            <a:endParaRPr lang="en-US" sz="1200" dirty="0">
              <a:solidFill>
                <a:schemeClr val="tx2"/>
              </a:solidFill>
            </a:endParaRPr>
          </a:p>
          <a:p>
            <a:pPr marL="1200150" lvl="2" indent="-342900">
              <a:buFont typeface="+mj-lt"/>
              <a:buAutoNum type="arabicPeriod"/>
              <a:defRPr/>
            </a:pPr>
            <a:r>
              <a:rPr lang="en-US" sz="12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200" dirty="0">
                <a:solidFill>
                  <a:schemeClr val="tx2"/>
                </a:solidFill>
              </a:rPr>
              <a:t>IEEE SA tools update &amp; discussion, </a:t>
            </a:r>
            <a:endParaRPr lang="en-US" sz="1050" dirty="0">
              <a:solidFill>
                <a:schemeClr val="tx2"/>
              </a:solidFill>
            </a:endParaRPr>
          </a:p>
          <a:p>
            <a:pPr marL="1200150" lvl="2" indent="-342900">
              <a:buFont typeface="+mj-lt"/>
              <a:buAutoNum type="arabicPeriod"/>
              <a:defRPr/>
            </a:pPr>
            <a:r>
              <a:rPr lang="en-US" sz="1200" dirty="0">
                <a:solidFill>
                  <a:schemeClr val="tx2"/>
                </a:solidFill>
              </a:rPr>
              <a:t>Bulk </a:t>
            </a:r>
            <a:r>
              <a:rPr lang="en-US" sz="1200" dirty="0" err="1">
                <a:solidFill>
                  <a:schemeClr val="tx2"/>
                </a:solidFill>
              </a:rPr>
              <a:t>Framemaker</a:t>
            </a:r>
            <a:r>
              <a:rPr lang="en-US" sz="1200" dirty="0">
                <a:solidFill>
                  <a:schemeClr val="tx2"/>
                </a:solidFill>
              </a:rPr>
              <a:t> license discussion</a:t>
            </a:r>
            <a:endParaRPr lang="en-US" sz="1050" dirty="0">
              <a:solidFill>
                <a:schemeClr val="tx2"/>
              </a:solidFill>
            </a:endParaRPr>
          </a:p>
          <a:p>
            <a:pPr marL="1200150" lvl="2" indent="-342900">
              <a:buFont typeface="+mj-lt"/>
              <a:buAutoNum type="arabicPeriod"/>
              <a:defRPr/>
            </a:pPr>
            <a:r>
              <a:rPr lang="en-US" sz="1200" dirty="0">
                <a:solidFill>
                  <a:schemeClr val="tx2"/>
                </a:solidFill>
              </a:rPr>
              <a:t>Any other business, 5 min, all?</a:t>
            </a:r>
          </a:p>
          <a:p>
            <a:pPr marL="1200150" lvl="2" indent="-342900">
              <a:buFont typeface="+mj-lt"/>
              <a:buAutoNum type="arabicPeriod"/>
              <a:defRPr/>
            </a:pPr>
            <a:r>
              <a:rPr lang="en-US" sz="1200" dirty="0">
                <a:solidFill>
                  <a:schemeClr val="tx2"/>
                </a:solidFill>
              </a:rPr>
              <a:t>Action item review, 5 min, </a:t>
            </a:r>
            <a:r>
              <a:rPr lang="en-US" sz="1200" dirty="0" err="1">
                <a:solidFill>
                  <a:schemeClr val="tx2"/>
                </a:solidFill>
              </a:rPr>
              <a:t>Nikolich</a:t>
            </a:r>
            <a:endParaRPr lang="en-US" sz="1600" dirty="0">
              <a:solidFill>
                <a:schemeClr val="tx2"/>
              </a:solidFill>
            </a:endParaRPr>
          </a:p>
          <a:p>
            <a:pPr marL="800100" lvl="1" indent="-342900">
              <a:buFont typeface="+mj-lt"/>
              <a:buAutoNum type="arabicPeriod"/>
              <a:defRPr/>
            </a:pPr>
            <a:r>
              <a:rPr lang="en-US" sz="1800" dirty="0">
                <a:solidFill>
                  <a:schemeClr val="tx2"/>
                </a:solidFill>
              </a:rPr>
              <a:t>Closed portion of meeting: none</a:t>
            </a:r>
            <a:endParaRPr lang="en-US" sz="1600" dirty="0"/>
          </a:p>
          <a:p>
            <a:pPr marL="800100" lvl="1" indent="-342900">
              <a:buFont typeface="+mj-lt"/>
              <a:buAutoNum type="arabicPeriod"/>
              <a:defRPr/>
            </a:pPr>
            <a:r>
              <a:rPr lang="en-US" sz="1800" dirty="0">
                <a:solidFill>
                  <a:schemeClr val="tx2"/>
                </a:solidFill>
              </a:rPr>
              <a:t>Adjourn</a:t>
            </a:r>
            <a:endParaRPr lang="en-US" sz="2400" dirty="0">
              <a:solidFill>
                <a:schemeClr val="tx2"/>
              </a:solidFill>
            </a:endParaRPr>
          </a:p>
          <a:p>
            <a:pPr marL="400050">
              <a:buFont typeface="Arial" panose="020B0604020202020204" pitchFamily="34" charset="0"/>
              <a:buChar char="•"/>
              <a:defRPr/>
            </a:pPr>
            <a:endParaRPr lang="en-US" sz="2000" dirty="0">
              <a:solidFill>
                <a:schemeClr val="tx2"/>
              </a:solidFill>
            </a:endParaRPr>
          </a:p>
          <a:p>
            <a:pPr marL="400050">
              <a:buFont typeface="Arial" panose="020B0604020202020204" pitchFamily="34" charset="0"/>
              <a:buChar char="•"/>
              <a:defRPr/>
            </a:pPr>
            <a:r>
              <a:rPr lang="en-US" sz="2400" dirty="0">
                <a:solidFill>
                  <a:schemeClr val="tx2"/>
                </a:solidFill>
              </a:rPr>
              <a:t>802 EC discussion topics</a:t>
            </a:r>
          </a:p>
          <a:p>
            <a:pPr marL="971550" lvl="1" indent="-457200">
              <a:buFont typeface="+mj-lt"/>
              <a:buAutoNum type="arabicPeriod"/>
              <a:defRPr/>
            </a:pPr>
            <a:r>
              <a:rPr lang="en-US" sz="2000" dirty="0">
                <a:solidFill>
                  <a:schemeClr val="tx2"/>
                </a:solidFill>
              </a:rPr>
              <a:t>Participation requirements</a:t>
            </a:r>
          </a:p>
          <a:p>
            <a:pPr marL="971550" lvl="1" indent="-457200">
              <a:buFont typeface="+mj-lt"/>
              <a:buAutoNum type="arabicPeriod"/>
              <a:defRPr/>
            </a:pPr>
            <a:r>
              <a:rPr lang="en-US" sz="2000" dirty="0">
                <a:solidFill>
                  <a:schemeClr val="tx2"/>
                </a:solidFill>
              </a:rPr>
              <a:t>Copyright policy</a:t>
            </a:r>
          </a:p>
          <a:p>
            <a:pPr marL="971550" lvl="1" indent="-457200">
              <a:buFont typeface="+mj-lt"/>
              <a:buAutoNum type="arabicPeriod"/>
              <a:defRPr/>
            </a:pPr>
            <a:r>
              <a:rPr lang="en-US" sz="2000" dirty="0">
                <a:solidFill>
                  <a:schemeClr val="tx2"/>
                </a:solidFill>
              </a:rPr>
              <a:t>Other?</a:t>
            </a: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27</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10.00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r>
              <a:rPr lang="en-US" sz="1600" dirty="0"/>
              <a:t>Mon 09:00-10:00		Newcomer’s Orientation</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dirty="0"/>
              <a:t>Tue 13:30-15:30		802/IETF Standing Committee</a:t>
            </a:r>
            <a:br>
              <a:rPr lang="en-US" sz="1600" dirty="0"/>
            </a:br>
            <a:r>
              <a:rPr lang="en-US" sz="1600" dirty="0"/>
              <a:t>Tue 16:00-18:00		open</a:t>
            </a:r>
          </a:p>
          <a:p>
            <a:pPr marL="0" indent="0" eaLnBrk="1" hangingPunct="1">
              <a:lnSpc>
                <a:spcPct val="80000"/>
              </a:lnSpc>
              <a:buNone/>
            </a:pPr>
            <a:endParaRPr lang="en-US" sz="1600" i="1" dirty="0"/>
          </a:p>
          <a:p>
            <a:pPr marL="0" indent="0" eaLnBrk="1" hangingPunct="1">
              <a:lnSpc>
                <a:spcPct val="80000"/>
              </a:lnSpc>
              <a:buNone/>
            </a:pPr>
            <a:r>
              <a:rPr lang="en-US" sz="1600" dirty="0"/>
              <a:t>Thu 08:00-09:00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Task Force</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28</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3</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990600"/>
            <a:ext cx="8534400" cy="5257800"/>
          </a:xfrm>
        </p:spPr>
        <p:txBody>
          <a:bodyPr/>
          <a:lstStyle/>
          <a:p>
            <a:pPr marL="0" indent="0" defTabSz="1371600" eaLnBrk="1" hangingPunct="1">
              <a:lnSpc>
                <a:spcPct val="80000"/>
              </a:lnSpc>
              <a:buNone/>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Jonathan Goldberg 	role: 802 lead</a:t>
            </a:r>
            <a:br>
              <a:rPr lang="en-US" sz="1600" dirty="0"/>
            </a:br>
            <a:r>
              <a:rPr lang="en-US" sz="1600" dirty="0"/>
              <a:t>	supports dot11, dot15, dot18, dot19, dot21, dot22 groups</a:t>
            </a:r>
            <a:br>
              <a:rPr lang="en-US" sz="1600" dirty="0"/>
            </a:br>
            <a:r>
              <a:rPr lang="en-US" sz="1600" dirty="0"/>
              <a:t>	title: Operational Program Management Manager</a:t>
            </a:r>
            <a:br>
              <a:rPr lang="en-US" sz="1600" dirty="0"/>
            </a:b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Jodi </a:t>
            </a:r>
            <a:r>
              <a:rPr lang="en-US" sz="1600" dirty="0" err="1"/>
              <a:t>Haaz</a:t>
            </a:r>
            <a:r>
              <a:rPr lang="en-US" sz="1600" dirty="0"/>
              <a:t>	role: 802 support</a:t>
            </a:r>
            <a:br>
              <a:rPr lang="en-US" sz="1600" dirty="0"/>
            </a:br>
            <a:r>
              <a:rPr lang="en-US" sz="1600" dirty="0"/>
              <a:t>	supports: dot01, dot03, dot24, dot16 groups</a:t>
            </a:r>
            <a:br>
              <a:rPr lang="en-US" sz="1600" dirty="0"/>
            </a:br>
            <a:r>
              <a:rPr lang="en-US" sz="16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Catherine Berger	role: 802 lead editorial support</a:t>
            </a:r>
            <a:br>
              <a:rPr lang="en-US" sz="1600" dirty="0"/>
            </a:br>
            <a:r>
              <a:rPr lang="en-US" sz="1600" dirty="0"/>
              <a:t>	title: Content Production Manager Senior Program Manager</a:t>
            </a:r>
          </a:p>
          <a:p>
            <a:pPr marL="0" indent="0" defTabSz="1371600" eaLnBrk="1" hangingPunct="1">
              <a:lnSpc>
                <a:spcPct val="80000"/>
              </a:lnSpc>
              <a:buNone/>
              <a:tabLst>
                <a:tab pos="2228850" algn="l"/>
                <a:tab pos="6862763" algn="l"/>
              </a:tabLst>
            </a:pPr>
            <a:r>
              <a:rPr lang="en-US" sz="1200" dirty="0"/>
              <a:t>	</a:t>
            </a:r>
            <a:br>
              <a:rPr lang="en-US" sz="900" dirty="0"/>
            </a:br>
            <a:endParaRPr lang="en-US" sz="9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4</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None at this time</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r>
              <a:rPr lang="en-US" sz="2000" dirty="0"/>
              <a:t>	__Y/__N/__A (consent agenda)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Request meeting observers to record their attendance</a:t>
            </a:r>
          </a:p>
          <a:p>
            <a:pPr lvl="1"/>
            <a:r>
              <a:rPr lang="en-US" sz="1600" dirty="0"/>
              <a:t>March 2020 40</a:t>
            </a:r>
            <a:r>
              <a:rPr lang="en-US" sz="1600" baseline="30000" dirty="0"/>
              <a:t>th</a:t>
            </a:r>
            <a:r>
              <a:rPr lang="en-US" sz="1600" dirty="0"/>
              <a:t> Anniversary public visibility project well under way</a:t>
            </a:r>
          </a:p>
          <a:p>
            <a:pPr lvl="2"/>
            <a:r>
              <a:rPr lang="en-US" sz="1200" dirty="0"/>
              <a:t>seeking memorabilia</a:t>
            </a:r>
            <a:endParaRPr lang="en-US" sz="1600" dirty="0"/>
          </a:p>
          <a:p>
            <a:pPr lvl="1"/>
            <a:r>
              <a:rPr lang="en-US" sz="1600" dirty="0"/>
              <a:t>802 Chair’s Open Office Hours, Thursday 9:00-10:00, Nikolich</a:t>
            </a:r>
          </a:p>
          <a:p>
            <a:pPr lvl="1"/>
            <a:r>
              <a:rPr lang="en-US" sz="1600" dirty="0"/>
              <a:t>Thursday 10-noon slot reserved for 802 EC discussion topics </a:t>
            </a:r>
          </a:p>
          <a:p>
            <a:pPr lvl="1"/>
            <a:r>
              <a:rPr lang="en-US" sz="1600" dirty="0"/>
              <a:t>Interim EC meeting scheduled for 04 June 2019 1-3PM ET</a:t>
            </a:r>
          </a:p>
          <a:p>
            <a:pPr lvl="1"/>
            <a:r>
              <a:rPr lang="en-US" sz="1600" dirty="0"/>
              <a:t>Temporary 802.1 WG Chair and Vice-Chair status</a:t>
            </a:r>
          </a:p>
          <a:p>
            <a:pPr lvl="2"/>
            <a:r>
              <a:rPr lang="en-US" sz="1200" dirty="0"/>
              <a:t>Glenn Parsons resumed 802.1 WG Chair responsibilities 06NOV2019.  John Messenger and Jessy </a:t>
            </a:r>
            <a:r>
              <a:rPr lang="en-US" sz="1200" dirty="0" err="1"/>
              <a:t>Rouyer</a:t>
            </a:r>
            <a:r>
              <a:rPr lang="en-US" sz="1200" dirty="0"/>
              <a:t> </a:t>
            </a:r>
            <a:r>
              <a:rPr lang="en-US" sz="1200" dirty="0" err="1"/>
              <a:t>returne</a:t>
            </a:r>
            <a:r>
              <a:rPr lang="en-US" sz="1200" dirty="0"/>
              <a:t> to the 802.1 vice chair and secretary roles. Thank you to John and Jessy for serving in Glenn’s absence.</a:t>
            </a:r>
          </a:p>
          <a:p>
            <a:pPr lvl="1"/>
            <a:r>
              <a:rPr lang="en-US" sz="1600" dirty="0"/>
              <a:t>Temporary 802.15 WG Chair status</a:t>
            </a:r>
          </a:p>
          <a:p>
            <a:pPr lvl="2"/>
            <a:r>
              <a:rPr lang="en-US" sz="1200" dirty="0"/>
              <a:t>Pat Kinney appointed to serve as temporary 802.15 WG Chair while Bob </a:t>
            </a:r>
            <a:r>
              <a:rPr lang="en-US" sz="1200" dirty="0" err="1"/>
              <a:t>Heile</a:t>
            </a:r>
            <a:r>
              <a:rPr lang="en-US" sz="1200" dirty="0"/>
              <a:t> is unavailable</a:t>
            </a:r>
          </a:p>
          <a:p>
            <a:pPr lvl="1"/>
            <a:r>
              <a:rPr lang="en-US" sz="1600" dirty="0"/>
              <a:t>Temporary 802 Wireless Chairs Standing Committee Chair status</a:t>
            </a:r>
          </a:p>
          <a:p>
            <a:pPr lvl="2"/>
            <a:r>
              <a:rPr lang="en-US" sz="1200" dirty="0"/>
              <a:t>Dorothy Stanley appointed to serve as temporary 802 Wireless Chair Standing Committee Chair while Bob </a:t>
            </a:r>
            <a:r>
              <a:rPr lang="en-US" sz="1200" dirty="0" err="1"/>
              <a:t>Heile</a:t>
            </a:r>
            <a:r>
              <a:rPr lang="en-US" sz="1200" dirty="0"/>
              <a:t> is unavailable</a:t>
            </a: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354298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r>
              <a:rPr lang="en-US" sz="2200" dirty="0"/>
              <a:t>Results of IEEE 2019 elections for 2020 positions</a:t>
            </a:r>
          </a:p>
          <a:p>
            <a:pPr marL="0" indent="0">
              <a:buNone/>
            </a:pPr>
            <a:endParaRPr lang="en-US" sz="2200" dirty="0"/>
          </a:p>
          <a:p>
            <a:pPr lvl="1"/>
            <a:r>
              <a:rPr lang="en-US" sz="1800" dirty="0"/>
              <a:t>2020/21 SA Member at Large winner: Andrew Myles</a:t>
            </a:r>
            <a:br>
              <a:rPr lang="en-US" sz="1800" dirty="0"/>
            </a:br>
            <a:endParaRPr lang="en-US" sz="1800" dirty="0"/>
          </a:p>
          <a:p>
            <a:pPr lvl="1"/>
            <a:r>
              <a:rPr lang="en-US" sz="1800" dirty="0"/>
              <a:t>2020 SA President Elect winner: James Matthews</a:t>
            </a:r>
            <a:br>
              <a:rPr lang="en-US" sz="1800" dirty="0"/>
            </a:br>
            <a:endParaRPr lang="en-US" sz="1800" dirty="0"/>
          </a:p>
          <a:p>
            <a:pPr lvl="1"/>
            <a:r>
              <a:rPr lang="en-US" sz="1800" dirty="0"/>
              <a:t>2020 President Elect winner: Kathy Land</a:t>
            </a:r>
            <a:br>
              <a:rPr lang="en-US" sz="1800" dirty="0"/>
            </a:br>
            <a:r>
              <a:rPr lang="en-US" sz="1800" dirty="0"/>
              <a:t> </a:t>
            </a:r>
          </a:p>
          <a:p>
            <a:pPr lvl="1"/>
            <a:r>
              <a:rPr lang="en-US" sz="1800" dirty="0"/>
              <a:t>2020 Technical Activities VP Elect winner: Roger Fuji</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7530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p:txBody>
          <a:bodyPr/>
          <a:lstStyle/>
          <a:p>
            <a:r>
              <a:rPr lang="en-US" sz="2000" dirty="0"/>
              <a:t>Technical Activities Committee on Standards: a high level view</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a:cs typeface="Arial"/>
                <a:sym typeface="Arial"/>
              </a:rPr>
              <a:t>Stds</a:t>
            </a:r>
            <a:r>
              <a:rPr kumimoji="0" lang="en-US" sz="1100" b="0" i="0" u="none" strike="noStrike" kern="0" cap="none" spc="0" normalizeH="0" baseline="0" noProof="0" dirty="0">
                <a:ln>
                  <a:noFill/>
                </a:ln>
                <a:solidFill>
                  <a:srgbClr val="000000"/>
                </a:solidFill>
                <a:effectLst/>
                <a:uLnTx/>
                <a:uFillTx/>
                <a:latin typeface="Arial"/>
                <a:cs typeface="Arial"/>
                <a:sym typeface="Arial"/>
              </a:rPr>
              <a:t>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Tree>
    <p:extLst>
      <p:ext uri="{BB962C8B-B14F-4D97-AF65-F5344CB8AC3E}">
        <p14:creationId xmlns:p14="http://schemas.microsoft.com/office/powerpoint/2010/main" val="199277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800" dirty="0">
                <a:solidFill>
                  <a:srgbClr val="000000"/>
                </a:solidFill>
                <a:latin typeface="Calibri"/>
                <a:cs typeface="Calibri"/>
                <a:sym typeface="Calibri"/>
              </a:rPr>
              <a:t>Mission: to promote standards activities across Technical Activities (TA)</a:t>
            </a: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400" dirty="0">
                <a:solidFill>
                  <a:srgbClr val="000000"/>
                </a:solidFill>
                <a:latin typeface="Calibri"/>
                <a:cs typeface="Calibri"/>
                <a:sym typeface="Calibri"/>
              </a:rPr>
              <a:t>A few Societies have mature, active standards development communities</a:t>
            </a: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400" dirty="0">
                <a:solidFill>
                  <a:srgbClr val="000000"/>
                </a:solidFill>
                <a:latin typeface="Calibri"/>
                <a:cs typeface="Calibri"/>
                <a:sym typeface="Calibri"/>
              </a:rPr>
              <a:t>However many do not, there is significant untapped potential</a:t>
            </a: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400" dirty="0">
                <a:solidFill>
                  <a:srgbClr val="000000"/>
                </a:solidFill>
                <a:latin typeface="Calibri"/>
                <a:cs typeface="Calibri"/>
                <a:sym typeface="Calibri"/>
              </a:rPr>
              <a:t>Educate and motivate all Societies and Councils to consider investing in standards related activities</a:t>
            </a: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400" dirty="0">
                <a:solidFill>
                  <a:srgbClr val="000000"/>
                </a:solidFill>
                <a:latin typeface="Calibri"/>
                <a:cs typeface="Calibri"/>
                <a:sym typeface="Calibri"/>
              </a:rPr>
              <a:t>Why? Standards activities provide a proven path to advancing technology implementation, will attract industry and may have substantial impact to humanity</a:t>
            </a:r>
          </a:p>
          <a:p>
            <a:pPr marL="939800" lvl="2"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200" dirty="0">
                <a:solidFill>
                  <a:srgbClr val="000000"/>
                </a:solidFill>
                <a:latin typeface="Calibri"/>
                <a:cs typeface="Calibri"/>
                <a:sym typeface="Calibri"/>
              </a:rPr>
              <a:t>Existence proof: IEEE 802 LAN/MAN  and Power Engineering families of standards.</a:t>
            </a:r>
            <a:endParaRPr lang="en-US" sz="1800" dirty="0">
              <a:solidFill>
                <a:srgbClr val="000000"/>
              </a:solidFill>
              <a:latin typeface="Calibri"/>
              <a:cs typeface="Calibri"/>
              <a:sym typeface="Calibri"/>
            </a:endParaRPr>
          </a:p>
          <a:p>
            <a:pPr lvl="0"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800" dirty="0">
                <a:solidFill>
                  <a:srgbClr val="000000"/>
                </a:solidFill>
                <a:latin typeface="Calibri"/>
                <a:cs typeface="Calibri"/>
                <a:sym typeface="Calibri"/>
              </a:rPr>
              <a:t>Objective: to maintain the strategic alignment between IEEE Organizational Units Technical Activities and Standards Activities</a:t>
            </a:r>
            <a:endParaRPr lang="en-US" sz="1500" dirty="0">
              <a:solidFill>
                <a:srgbClr val="000000"/>
              </a:solidFill>
              <a:latin typeface="Calibri"/>
              <a:cs typeface="Calibri"/>
              <a:sym typeface="Calibri"/>
            </a:endParaRP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400" dirty="0">
                <a:solidFill>
                  <a:srgbClr val="000000"/>
                </a:solidFill>
                <a:latin typeface="Calibri"/>
                <a:ea typeface="Calibri"/>
                <a:cs typeface="Calibri"/>
                <a:sym typeface="Calibri"/>
              </a:rPr>
              <a:t>TA provides access to volunteers with technical expertise and global scope</a:t>
            </a: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400" dirty="0">
                <a:solidFill>
                  <a:srgbClr val="000000"/>
                </a:solidFill>
                <a:latin typeface="Calibri"/>
                <a:cs typeface="Calibri"/>
                <a:sym typeface="Calibri"/>
              </a:rPr>
              <a:t>SA provides standards activity process, policy and oversight</a:t>
            </a: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400" dirty="0">
                <a:solidFill>
                  <a:srgbClr val="000000"/>
                </a:solidFill>
                <a:latin typeface="Calibri"/>
                <a:ea typeface="Calibri"/>
                <a:cs typeface="Calibri"/>
                <a:sym typeface="Calibri"/>
              </a:rPr>
              <a:t>Better coordination between TA and SA will improve the yield of high quality, market relevant standards activities</a:t>
            </a:r>
          </a:p>
          <a:p>
            <a:pPr marL="196850"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800" dirty="0">
                <a:solidFill>
                  <a:srgbClr val="000000"/>
                </a:solidFill>
                <a:latin typeface="Calibri"/>
                <a:cs typeface="Calibri"/>
                <a:sym typeface="Calibri"/>
              </a:rPr>
              <a:t>Looking for volunteers to serve as Corresponding Members</a:t>
            </a: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1600" dirty="0">
                <a:solidFill>
                  <a:srgbClr val="000000"/>
                </a:solidFill>
                <a:latin typeface="Calibri"/>
                <a:cs typeface="Calibri"/>
                <a:sym typeface="Calibri"/>
              </a:rPr>
              <a:t>Please send interested individuals to see Paul Nikolich, 2020/2021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a:t>
            </a:r>
            <a:br>
              <a:rPr lang="en-US" sz="1600" dirty="0"/>
            </a:br>
            <a:br>
              <a:rPr lang="en-US" sz="1600" dirty="0"/>
            </a:br>
            <a:endParaRPr lang="en-US" sz="2400"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43510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SA Standards Board</a:t>
            </a:r>
          </a:p>
          <a:p>
            <a:pPr lvl="1"/>
            <a:r>
              <a:rPr lang="en-US" sz="1400" dirty="0"/>
              <a:t>Oversight of the 802.11ax project continues</a:t>
            </a:r>
          </a:p>
          <a:p>
            <a:pPr lvl="1"/>
            <a:r>
              <a:rPr lang="en-US" sz="1400" dirty="0"/>
              <a:t>Ad-hoc committee continues work on updating 5.2.1.3 Dominance SASB Bylaw text (chaired by Andrew Myles) </a:t>
            </a:r>
          </a:p>
          <a:p>
            <a:pPr lvl="1"/>
            <a:r>
              <a:rPr lang="en-US" sz="1400" dirty="0"/>
              <a:t>SASB disbanded the Vehicular Technology Society/Land Transportation Standards Committee (VT/LT) and will move IEEE Std 1616 and IEEE Std 1616a to the Vehicular Technology Society/Intelligent Transportation Systems Standards Committee (VT/ITS)</a:t>
            </a:r>
          </a:p>
          <a:p>
            <a:r>
              <a:rPr lang="en-US" sz="2000" dirty="0"/>
              <a:t>Computer Society Standards Activity Board 2019</a:t>
            </a:r>
          </a:p>
          <a:p>
            <a:pPr lvl="1"/>
            <a:r>
              <a:rPr lang="en-US" sz="1400" dirty="0"/>
              <a:t>Computer Society is IEEE 802 LMSC’s sponsor</a:t>
            </a:r>
          </a:p>
          <a:p>
            <a:pPr lvl="1"/>
            <a:r>
              <a:rPr lang="en-US" sz="1400" dirty="0"/>
              <a:t>2019 CS VP Standards and SAB Chair is Riccardo </a:t>
            </a:r>
            <a:r>
              <a:rPr lang="en-US" sz="1400" dirty="0" err="1"/>
              <a:t>Mariani</a:t>
            </a:r>
            <a:r>
              <a:rPr lang="en-US" sz="1400" dirty="0"/>
              <a:t>/Intel.</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Nothing to report</a:t>
            </a:r>
            <a:endParaRPr lang="en-US" sz="1100" dirty="0"/>
          </a:p>
          <a:p>
            <a:pPr lvl="1"/>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2019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15 seed projects that promise to lead to more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9</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270220</TotalTime>
  <Words>2164</Words>
  <Application>Microsoft Office PowerPoint</Application>
  <PresentationFormat>On-screen Show (4:3)</PresentationFormat>
  <Paragraphs>415</Paragraphs>
  <Slides>28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Default Design</vt:lpstr>
      <vt:lpstr>November 2019 IEEE 802 LMSC  123rd Plenary Session  </vt:lpstr>
      <vt:lpstr>PowerPoint Presentation</vt:lpstr>
      <vt:lpstr>4.00 IEEE Staff</vt:lpstr>
      <vt:lpstr>4.01 Meeting Fee Waivers</vt:lpstr>
      <vt:lpstr>5.01 Chair’s Announcements</vt:lpstr>
      <vt:lpstr>5.01 Chair’s Announcements</vt:lpstr>
      <vt:lpstr>5.01 Chair’s Announcements</vt:lpstr>
      <vt:lpstr>5.01 Chair’s Announcements</vt:lpstr>
      <vt:lpstr>PowerPoint Presentation</vt:lpstr>
      <vt:lpstr>5.02 IEEE Boards Updates</vt:lpstr>
      <vt:lpstr>5.03 SA Standards Board Actions</vt:lpstr>
      <vt:lpstr>5.03 SA Standards Board Actions</vt:lpstr>
      <vt:lpstr>5.04  LMSC Email Ballot Recap</vt:lpstr>
      <vt:lpstr>5.05 EC Affiliation Update</vt:lpstr>
      <vt:lpstr>5.05 EC Affiliation Update</vt:lpstr>
      <vt:lpstr>5.06 Cross-802 Topics</vt:lpstr>
      <vt:lpstr>5.07 Drafts to SA Ballot</vt:lpstr>
      <vt:lpstr>5.08 Drafts to RevCom</vt:lpstr>
      <vt:lpstr>5.09 Draft Documents  for EC to consider</vt:lpstr>
      <vt:lpstr>5.10 Draft PARs to NesCom</vt:lpstr>
      <vt:lpstr>5.11 Pre-PAR activity</vt:lpstr>
      <vt:lpstr>5.11 Pre-PAR activity</vt:lpstr>
      <vt:lpstr>5.15 EC election/appointments and WG elections March 2020</vt:lpstr>
      <vt:lpstr>STDs due for 10 yr maintenance by DEC 2019</vt:lpstr>
      <vt:lpstr>5.12 EC Action Item recap</vt:lpstr>
      <vt:lpstr>5.13 802/SA Task Force </vt:lpstr>
      <vt:lpstr>10.00 EC meetings for the week</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3949</cp:revision>
  <cp:lastPrinted>2019-07-14T10:18:07Z</cp:lastPrinted>
  <dcterms:created xsi:type="dcterms:W3CDTF">2002-03-10T15:43:16Z</dcterms:created>
  <dcterms:modified xsi:type="dcterms:W3CDTF">2019-11-06T22:16:26Z</dcterms:modified>
</cp:coreProperties>
</file>