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56" r:id="rId5"/>
    <p:sldId id="257" r:id="rId6"/>
    <p:sldId id="323" r:id="rId7"/>
    <p:sldId id="327" r:id="rId8"/>
    <p:sldId id="326" r:id="rId9"/>
    <p:sldId id="269" r:id="rId10"/>
    <p:sldId id="263" r:id="rId11"/>
    <p:sldId id="325" r:id="rId12"/>
    <p:sldId id="312" r:id="rId13"/>
    <p:sldId id="308" r:id="rId14"/>
    <p:sldId id="304" r:id="rId15"/>
    <p:sldId id="303" r:id="rId16"/>
    <p:sldId id="291" r:id="rId1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42DF32E-C4DB-4B23-A515-A18105EAC902}">
          <p14:sldIdLst>
            <p14:sldId id="256"/>
            <p14:sldId id="257"/>
            <p14:sldId id="323"/>
            <p14:sldId id="327"/>
            <p14:sldId id="326"/>
            <p14:sldId id="269"/>
            <p14:sldId id="263"/>
          </p14:sldIdLst>
        </p14:section>
        <p14:section name="Meeting Income Report Record" id="{90888863-D814-48AF-89AB-7EB609E9FF5C}">
          <p14:sldIdLst>
            <p14:sldId id="325"/>
            <p14:sldId id="312"/>
            <p14:sldId id="308"/>
            <p14:sldId id="304"/>
            <p14:sldId id="303"/>
            <p14:sldId id="29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86983" autoAdjust="0"/>
  </p:normalViewPr>
  <p:slideViewPr>
    <p:cSldViewPr>
      <p:cViewPr varScale="1">
        <p:scale>
          <a:sx n="77" d="100"/>
          <a:sy n="77" d="100"/>
        </p:scale>
        <p:origin x="1416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1800" y="6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 EC-19/0151r0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November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Ben Rolfe (BCA); Jon Rosdahl (Qualcomm)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 EC-19/0151r0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Ben Rolfe (BCA); Jon Rosdahl (Qualcomm)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 EC-19/0151r0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Ben Rolfe (BCA); Jon Rosdahl (Qualcomm)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January 2016 – Line item 4.10 – 802 Sponsored Interim, balance of funds ($</a:t>
            </a: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99,214.06)</a:t>
            </a:r>
            <a:r>
              <a:rPr lang="en-US" dirty="0"/>
              <a:t> returned to 802 Treasury for 802 Interim.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EC-19/0151r0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894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January 2015 – 802 Sponsored Plenary – Line item 4.10 returned balance of funds (</a:t>
            </a: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$185,196) </a:t>
            </a:r>
            <a:r>
              <a:rPr lang="en-US" dirty="0"/>
              <a:t>to 802 Treasury for 802 Interim</a:t>
            </a:r>
            <a:br>
              <a:rPr lang="en-US" dirty="0"/>
            </a:br>
            <a:r>
              <a:rPr lang="en-US" dirty="0"/>
              <a:t>Site Survey - 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EC-19/0151r0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3729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EC-19/0151r0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563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 EC-19/0151r0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Ben Rolfe (BCA); Jon Rosdahl (Qualcomm)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we budget conservatively. The</a:t>
            </a:r>
            <a:r>
              <a:rPr lang="en-US" baseline="0" dirty="0"/>
              <a:t> intent is to keep the meeting fees lower, by budgeting a net zero over all the interims over 2-3 years. </a:t>
            </a:r>
          </a:p>
          <a:p>
            <a:r>
              <a:rPr lang="en-US" baseline="0" dirty="0"/>
              <a:t>Average Income per attendee: $1021 ($850/$1,100/$1,350) discounted reg rate  - including commissions and rebates)</a:t>
            </a:r>
          </a:p>
          <a:p>
            <a:endParaRPr lang="en-US" baseline="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EC-19/0151r0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079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Average Income per attendee: $819.67 ($700/$900/$1100) discounted reg rate  - including commissions and rebates)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dirty="0"/>
              <a:t>Note: we budget conservatively. The</a:t>
            </a:r>
            <a:r>
              <a:rPr lang="en-US" baseline="0" dirty="0"/>
              <a:t> intent is to keep the meeting fees lower, by budgeting a net zero over all the interims over 2-3 years. </a:t>
            </a:r>
          </a:p>
          <a:p>
            <a:endParaRPr lang="en-US" baseline="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EC-19/0151r0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0098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 txBox="1">
            <a:spLocks noGrp="1" noChangeArrowheads="1"/>
          </p:cNvSpPr>
          <p:nvPr/>
        </p:nvSpPr>
        <p:spPr bwMode="auto">
          <a:xfrm>
            <a:off x="3467100" y="96838"/>
            <a:ext cx="281463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algn="r" defTabSz="933450" eaLnBrk="0" hangingPunct="0"/>
            <a:r>
              <a:rPr lang="en-US" sz="1400" b="1">
                <a:solidFill>
                  <a:schemeClr val="tx1"/>
                </a:solidFill>
                <a:ea typeface="MS PGothic" pitchFamily="34" charset="-128"/>
              </a:rPr>
              <a:t>doc.: IEEE 802.15-11/0204r0</a:t>
            </a:r>
          </a:p>
        </p:txBody>
      </p:sp>
      <p:sp>
        <p:nvSpPr>
          <p:cNvPr id="15363" name="Rectangle 3"/>
          <p:cNvSpPr txBox="1">
            <a:spLocks noGrp="1" noChangeArrowheads="1"/>
          </p:cNvSpPr>
          <p:nvPr/>
        </p:nvSpPr>
        <p:spPr bwMode="auto">
          <a:xfrm>
            <a:off x="654050" y="96838"/>
            <a:ext cx="27368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defTabSz="933450" eaLnBrk="0" hangingPunct="0"/>
            <a:r>
              <a:rPr lang="en-US" sz="1400" b="1">
                <a:solidFill>
                  <a:schemeClr val="tx1"/>
                </a:solidFill>
                <a:ea typeface="MS PGothic" pitchFamily="34" charset="-128"/>
              </a:rPr>
              <a:t>March 2011</a:t>
            </a:r>
          </a:p>
        </p:txBody>
      </p:sp>
      <p:sp>
        <p:nvSpPr>
          <p:cNvPr id="153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701675"/>
            <a:ext cx="4624388" cy="3468688"/>
          </a:xfrm>
          <a:ln/>
        </p:spPr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ln/>
        </p:spPr>
        <p:txBody>
          <a:bodyPr lIns="93648" tIns="46031" rIns="93648" bIns="46031"/>
          <a:lstStyle/>
          <a:p>
            <a:pPr defTabSz="933450"/>
            <a:r>
              <a:rPr lang="en-US" dirty="0">
                <a:latin typeface="Times New Roman" pitchFamily="18" charset="0"/>
              </a:rPr>
              <a:t>Historical Attendance: </a:t>
            </a:r>
          </a:p>
          <a:p>
            <a:pPr defTabSz="933450"/>
            <a:r>
              <a:rPr lang="en-US" dirty="0">
                <a:latin typeface="Times New Roman" pitchFamily="18" charset="0"/>
              </a:rPr>
              <a:t>      Number attending the meeting (Initial Budget, final budget )</a:t>
            </a:r>
          </a:p>
          <a:p>
            <a:pPr defTabSz="933450"/>
            <a:r>
              <a:rPr lang="en-US" dirty="0">
                <a:latin typeface="Times New Roman" pitchFamily="18" charset="0"/>
              </a:rPr>
              <a:t>      The numbers in red are a negative (loss), and the black are a positive</a:t>
            </a:r>
          </a:p>
          <a:p>
            <a:pPr defTabSz="933450"/>
            <a:endParaRPr lang="en-US" dirty="0">
              <a:latin typeface="Times New Roman" pitchFamily="18" charset="0"/>
            </a:endParaRPr>
          </a:p>
          <a:p>
            <a:pPr defTabSz="933450"/>
            <a:r>
              <a:rPr lang="en-US" dirty="0">
                <a:latin typeface="Times New Roman" pitchFamily="18" charset="0"/>
              </a:rPr>
              <a:t>2017 Atlanta had a cancellation credit – the $733.50 loss is without the cancellation credit</a:t>
            </a:r>
          </a:p>
          <a:p>
            <a:pPr defTabSz="933450"/>
            <a:r>
              <a:rPr lang="en-US" dirty="0">
                <a:latin typeface="Times New Roman" pitchFamily="18" charset="0"/>
              </a:rPr>
              <a:t>2004-January (Vancouver) and 2007 January (London)</a:t>
            </a:r>
            <a:r>
              <a:rPr lang="en-US" baseline="0" dirty="0">
                <a:latin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</a:rPr>
              <a:t>Interims were hosted</a:t>
            </a:r>
            <a:r>
              <a:rPr lang="en-US" baseline="0" dirty="0">
                <a:latin typeface="Times New Roman" pitchFamily="18" charset="0"/>
              </a:rPr>
              <a:t> by IEEE 802 </a:t>
            </a:r>
          </a:p>
          <a:p>
            <a:pPr lvl="1" defTabSz="933450"/>
            <a:r>
              <a:rPr lang="en-US" baseline="0" dirty="0">
                <a:latin typeface="Times New Roman" pitchFamily="18" charset="0"/>
              </a:rPr>
              <a:t>– The IEEE 802 LMSC Treasury was used for accounting.</a:t>
            </a:r>
          </a:p>
          <a:p>
            <a:pPr defTabSz="933450"/>
            <a:endParaRPr lang="en-US" dirty="0">
              <a:latin typeface="Times New Roman" pitchFamily="18" charset="0"/>
            </a:endParaRPr>
          </a:p>
          <a:p>
            <a:pPr defTabSz="933450"/>
            <a:r>
              <a:rPr lang="en-US" dirty="0">
                <a:latin typeface="Times New Roman" pitchFamily="18" charset="0"/>
              </a:rPr>
              <a:t>The Beijing and Okinawa meetings had a sponsor, and so were run on a net zero basis.</a:t>
            </a:r>
          </a:p>
          <a:p>
            <a:pPr defTabSz="933450"/>
            <a:r>
              <a:rPr lang="en-US" dirty="0">
                <a:latin typeface="Times New Roman" pitchFamily="18" charset="0"/>
              </a:rPr>
              <a:t>The Nanjing meeting had a sponsor,</a:t>
            </a:r>
            <a:r>
              <a:rPr lang="en-US" baseline="0" dirty="0">
                <a:latin typeface="Times New Roman" pitchFamily="18" charset="0"/>
              </a:rPr>
              <a:t> but we failed to include a site visit charge when settling with the Sponsor.  </a:t>
            </a:r>
          </a:p>
          <a:p>
            <a:pPr defTabSz="933450"/>
            <a:r>
              <a:rPr lang="en-US" baseline="0" dirty="0">
                <a:latin typeface="Times New Roman" pitchFamily="18" charset="0"/>
              </a:rPr>
              <a:t>     The Nanjing loss includes the site visit and a wire transfer finance charge.</a:t>
            </a:r>
            <a:endParaRPr lang="en-US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3144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 EC-19/0151r0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Ben Rolfe (BCA); Jon Rosdahl (Qualcomm)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/>
              <a:t>Requirement for all IEEE CB Accounts to be current each quarter.</a:t>
            </a:r>
          </a:p>
          <a:p>
            <a:r>
              <a:rPr lang="en-US" dirty="0"/>
              <a:t>Reconciling the account proves compliance with being current through the reconcile period.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Misc</a:t>
            </a:r>
            <a:r>
              <a:rPr lang="en-US" dirty="0"/>
              <a:t> Expenses for 2019: </a:t>
            </a:r>
            <a:r>
              <a:rPr lang="en-US" dirty="0" err="1"/>
              <a:t>SlikSVN</a:t>
            </a:r>
            <a:r>
              <a:rPr lang="en-US" dirty="0"/>
              <a:t> Invoice # F20190061 – Subversion for $139.42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 EC-19/0151r0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November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1055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Financial fees in 2018 </a:t>
            </a:r>
            <a:r>
              <a:rPr lang="en-US" dirty="0" err="1"/>
              <a:t>Misc</a:t>
            </a:r>
            <a:r>
              <a:rPr lang="en-US" dirty="0"/>
              <a:t> includes Audit Fees for 2017 Audit.</a:t>
            </a:r>
          </a:p>
          <a:p>
            <a:r>
              <a:rPr lang="en-US" dirty="0"/>
              <a:t>The Registrations in 2018 </a:t>
            </a:r>
            <a:r>
              <a:rPr lang="en-US" dirty="0" err="1"/>
              <a:t>Misc</a:t>
            </a:r>
            <a:r>
              <a:rPr lang="en-US" dirty="0"/>
              <a:t> is the 802Wireless share of closing the 802.16 Treasury</a:t>
            </a:r>
          </a:p>
          <a:p>
            <a:r>
              <a:rPr lang="en-US" dirty="0"/>
              <a:t>The 2018 </a:t>
            </a:r>
            <a:r>
              <a:rPr lang="en-US" dirty="0" err="1"/>
              <a:t>Misc</a:t>
            </a:r>
            <a:r>
              <a:rPr lang="en-US" dirty="0"/>
              <a:t> 4.18 Expense = SLIK SVN Invoice #F20180126 - Depository for 802.11 Tools.  And a box of envelops.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EC-19/0151r0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848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2017 January Interim session - Miscellaneous Income</a:t>
            </a:r>
            <a:r>
              <a:rPr lang="en-US" baseline="0" dirty="0"/>
              <a:t> is the penalty that the Hyatt Regency Atlanta paid for cancelling the meeting.</a:t>
            </a:r>
          </a:p>
          <a:p>
            <a:r>
              <a:rPr lang="en-US" baseline="0" dirty="0"/>
              <a:t>The meeting was relocated to the Grand Hyatt Atlanta in Buckhead.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EC-19/0151r0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065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Ben Rolfe (BCA);   Jon Rosdahl (Qualcomm)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Ben Rolfe (BCA);   Jon Rosdahl (Qualcomm)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Ben Rolfe (BCA);  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Ben Rolfe (BCA);   Jon Rosdahl (Qualcomm)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Ben Rolfe (BCA);   Jon Rosdahl (Qualcomm)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Ben Rolfe (BCA);   Jon Rosdahl (Qualcomm)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Ben Rolfe (BCA);   Jon Rosdahl (Qualcomm)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041876" y="6475413"/>
            <a:ext cx="3500462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1044581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Treasurer 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 EC-19/0151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Wireless Treasurer Report Nov 2019 Waikoloa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2019-11-12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6709124"/>
              </p:ext>
            </p:extLst>
          </p:nvPr>
        </p:nvGraphicFramePr>
        <p:xfrm>
          <a:off x="528627" y="2320925"/>
          <a:ext cx="7929574" cy="257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Document" r:id="rId4" imgW="8248712" imgH="2657440" progId="Word.Document.8">
                  <p:embed/>
                </p:oleObj>
              </mc:Choice>
              <mc:Fallback>
                <p:oleObj name="Document" r:id="rId4" imgW="8248712" imgH="265744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27" y="2320925"/>
                        <a:ext cx="7929574" cy="25781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89D7BFD-E160-402F-BBC8-B5B701941DD4}" type="slidenum">
              <a:rPr lang="en-GB" smtClean="0"/>
              <a:pPr/>
              <a:t>10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9A483C7A-66A1-4E94-8AB3-E184C0E189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7849507"/>
              </p:ext>
            </p:extLst>
          </p:nvPr>
        </p:nvGraphicFramePr>
        <p:xfrm>
          <a:off x="457200" y="557032"/>
          <a:ext cx="8229600" cy="5918381"/>
        </p:xfrm>
        <a:graphic>
          <a:graphicData uri="http://schemas.openxmlformats.org/drawingml/2006/table">
            <a:tbl>
              <a:tblPr/>
              <a:tblGrid>
                <a:gridCol w="2819400">
                  <a:extLst>
                    <a:ext uri="{9D8B030D-6E8A-4147-A177-3AD203B41FA5}">
                      <a16:colId xmlns:a16="http://schemas.microsoft.com/office/drawing/2014/main" xmlns="" val="1756851896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xmlns="" val="1290645799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xmlns="" val="1635933446"/>
                    </a:ext>
                  </a:extLst>
                </a:gridCol>
                <a:gridCol w="1182595">
                  <a:extLst>
                    <a:ext uri="{9D8B030D-6E8A-4147-A177-3AD203B41FA5}">
                      <a16:colId xmlns:a16="http://schemas.microsoft.com/office/drawing/2014/main" xmlns="" val="3051318727"/>
                    </a:ext>
                  </a:extLst>
                </a:gridCol>
                <a:gridCol w="1039107">
                  <a:extLst>
                    <a:ext uri="{9D8B030D-6E8A-4147-A177-3AD203B41FA5}">
                      <a16:colId xmlns:a16="http://schemas.microsoft.com/office/drawing/2014/main" xmlns="" val="3332776343"/>
                    </a:ext>
                  </a:extLst>
                </a:gridCol>
                <a:gridCol w="1207298">
                  <a:extLst>
                    <a:ext uri="{9D8B030D-6E8A-4147-A177-3AD203B41FA5}">
                      <a16:colId xmlns:a16="http://schemas.microsoft.com/office/drawing/2014/main" xmlns="" val="758425882"/>
                    </a:ext>
                  </a:extLst>
                </a:gridCol>
              </a:tblGrid>
              <a:tr h="41256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effectLst/>
                          <a:latin typeface="Arial" panose="020B0604020202020204" pitchFamily="34" charset="0"/>
                        </a:rPr>
                        <a:t>2017 Meeting Income Statement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87904541"/>
                  </a:ext>
                </a:extLst>
              </a:tr>
              <a:tr h="57999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2017 Misc.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2017-01 </a:t>
                      </a:r>
                      <a:b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Atlanta, GA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2017-05 </a:t>
                      </a:r>
                      <a:b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Daejeon, Korea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2017-09 </a:t>
                      </a:r>
                      <a:b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Waikoloa, HI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73086254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44572273"/>
                  </a:ext>
                </a:extLst>
              </a:tr>
              <a:tr h="20134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6429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97233571"/>
                  </a:ext>
                </a:extLst>
              </a:tr>
              <a:tr h="23034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1.20 - Received from Corporations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$30,500.00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$30,500.00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44181228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2.11 - Registrations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$216,701.00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$200,600.00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$188,650.00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$605,951.00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61421170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$25,987.40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$27,626.46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$53,613.86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16279670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Account Interest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$2,678.78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$2,678.78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7320589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3.96 - Miscellaneous Income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$69,810.00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$69,810.00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29330336"/>
                  </a:ext>
                </a:extLst>
              </a:tr>
              <a:tr h="2061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6429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$2,678.78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$312,498.40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$231,100.00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$216,276.46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$762,553.64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14157592"/>
                  </a:ext>
                </a:extLst>
              </a:tr>
              <a:tr h="17689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6429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646160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$15,630.90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$44,703.85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$20,899.57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$81,234.32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61976300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$4,763.20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$14,969.00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$8,828.25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$28,560.45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26426966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$47,235.53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$45,255.00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$47,733.13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$140,223.66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99969978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$114,318.11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$42,940.00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$92,152.42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$249,410.53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40747773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$32,925.72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$30,613.05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$37,841.50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$101,380.27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62471044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$22,415.04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$17,550.00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$21,687.36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$61,652.40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89979785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$80.33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$3,159.50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$10,000.00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$4,392.61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$17,632.44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82631193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Expense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$1,060.00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$7,402.50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$1,145.83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$9,608.33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6486364"/>
                  </a:ext>
                </a:extLst>
              </a:tr>
              <a:tr h="21691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– Expense</a:t>
                      </a:r>
                    </a:p>
                  </a:txBody>
                  <a:tcPr marL="6429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$80.33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$241,508.00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$213,433.40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$234,680.67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$689,702.40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52464616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Ordinary Income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$2,598.45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$70,990.40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$17,666.60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($18,404.21)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$72,851.24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982382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87073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89D7BFD-E160-402F-BBC8-B5B701941DD4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714500" y="1309264"/>
            <a:ext cx="5835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2016 Meeting Income Report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2898040"/>
              </p:ext>
            </p:extLst>
          </p:nvPr>
        </p:nvGraphicFramePr>
        <p:xfrm>
          <a:off x="696912" y="1068090"/>
          <a:ext cx="7845425" cy="5256500"/>
        </p:xfrm>
        <a:graphic>
          <a:graphicData uri="http://schemas.openxmlformats.org/drawingml/2006/table">
            <a:tbl>
              <a:tblPr/>
              <a:tblGrid>
                <a:gridCol w="2322246">
                  <a:extLst>
                    <a:ext uri="{9D8B030D-6E8A-4147-A177-3AD203B41FA5}">
                      <a16:colId xmlns:a16="http://schemas.microsoft.com/office/drawing/2014/main" xmlns="" val="72951079"/>
                    </a:ext>
                  </a:extLst>
                </a:gridCol>
                <a:gridCol w="801568">
                  <a:extLst>
                    <a:ext uri="{9D8B030D-6E8A-4147-A177-3AD203B41FA5}">
                      <a16:colId xmlns:a16="http://schemas.microsoft.com/office/drawing/2014/main" xmlns="" val="779621269"/>
                    </a:ext>
                  </a:extLst>
                </a:gridCol>
                <a:gridCol w="1110968">
                  <a:extLst>
                    <a:ext uri="{9D8B030D-6E8A-4147-A177-3AD203B41FA5}">
                      <a16:colId xmlns:a16="http://schemas.microsoft.com/office/drawing/2014/main" xmlns="" val="1774276530"/>
                    </a:ext>
                  </a:extLst>
                </a:gridCol>
                <a:gridCol w="1323174">
                  <a:extLst>
                    <a:ext uri="{9D8B030D-6E8A-4147-A177-3AD203B41FA5}">
                      <a16:colId xmlns:a16="http://schemas.microsoft.com/office/drawing/2014/main" xmlns="" val="2672037831"/>
                    </a:ext>
                  </a:extLst>
                </a:gridCol>
                <a:gridCol w="1323174">
                  <a:extLst>
                    <a:ext uri="{9D8B030D-6E8A-4147-A177-3AD203B41FA5}">
                      <a16:colId xmlns:a16="http://schemas.microsoft.com/office/drawing/2014/main" xmlns="" val="1414050561"/>
                    </a:ext>
                  </a:extLst>
                </a:gridCol>
                <a:gridCol w="964295">
                  <a:extLst>
                    <a:ext uri="{9D8B030D-6E8A-4147-A177-3AD203B41FA5}">
                      <a16:colId xmlns:a16="http://schemas.microsoft.com/office/drawing/2014/main" xmlns="" val="1167857142"/>
                    </a:ext>
                  </a:extLst>
                </a:gridCol>
              </a:tblGrid>
              <a:tr h="226610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2016-01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2016-05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2016-09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49193915"/>
                  </a:ext>
                </a:extLst>
              </a:tr>
              <a:tr h="2266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Misc.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Atlanta, GA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Waikoloa, HI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Warsaw, Poland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04805499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69424017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90076998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2.11 - Registrations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$321,625.00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$235,050.00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$264,450.00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$821,125.00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29846747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$65,445.12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$33,228.32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$98,673.44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30599152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Acct Interest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$1,640.57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$1,640.57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69917166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3.70 - Other Receipts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83617394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$1,640.57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$387,071.12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$268,278.32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$264,450.00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$921,440.01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58516784"/>
                  </a:ext>
                </a:extLst>
              </a:tr>
              <a:tr h="28056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14633664"/>
                  </a:ext>
                </a:extLst>
              </a:tr>
              <a:tr h="44373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4.10 - Meetings &amp; Social Events Expense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$99,214.06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$99,214.06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42079485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4.110 - Site Survey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$416.38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$416.38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7010166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$17,958.96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$19,850.88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$59,497.00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$97,306.84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1666294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$11,601.61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$8,825.17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$18,423.00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$38,849.78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13765849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$78,555.59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$47,118.14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$43,853.00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$169,526.73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7497635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$87,189.96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$101,535.76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$67,757.00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$256,482.72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41582414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$78,640.89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$40,776.81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$35,806.62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$155,224.32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69544507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($636.40)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$24,090.47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$31,204.00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$54,658.07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63507536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$13.46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$5,793.01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$6,923.06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$7,803.13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$20,532.66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31877893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Misc Expense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$8,337.06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$4,905.46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$7,980.50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$21,223.02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69165115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$13.46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$387,071.12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$254,025.75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$272,324.25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$913,434.58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07237621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Ordinary Income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$1,627.11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$14,252.57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($7,874.25)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$8,005.43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78258603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5F78941-6E88-4465-A26E-47D436A32EBE}"/>
              </a:ext>
            </a:extLst>
          </p:cNvPr>
          <p:cNvSpPr txBox="1"/>
          <p:nvPr/>
        </p:nvSpPr>
        <p:spPr>
          <a:xfrm>
            <a:off x="2553447" y="591058"/>
            <a:ext cx="46489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2016 Meeting Income Statement</a:t>
            </a:r>
          </a:p>
        </p:txBody>
      </p:sp>
    </p:spTree>
    <p:extLst>
      <p:ext uri="{BB962C8B-B14F-4D97-AF65-F5344CB8AC3E}">
        <p14:creationId xmlns:p14="http://schemas.microsoft.com/office/powerpoint/2010/main" val="17028602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89D7BFD-E160-402F-BBC8-B5B701941DD4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3226594" y="1309264"/>
            <a:ext cx="314325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solidFill>
                  <a:schemeClr val="tx1"/>
                </a:solidFill>
              </a:rPr>
              <a:t>2015 Meeting Income Report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3687010"/>
              </p:ext>
            </p:extLst>
          </p:nvPr>
        </p:nvGraphicFramePr>
        <p:xfrm>
          <a:off x="696912" y="990600"/>
          <a:ext cx="7845426" cy="5484822"/>
        </p:xfrm>
        <a:graphic>
          <a:graphicData uri="http://schemas.openxmlformats.org/drawingml/2006/table">
            <a:tbl>
              <a:tblPr/>
              <a:tblGrid>
                <a:gridCol w="1777821">
                  <a:extLst>
                    <a:ext uri="{9D8B030D-6E8A-4147-A177-3AD203B41FA5}">
                      <a16:colId xmlns:a16="http://schemas.microsoft.com/office/drawing/2014/main" xmlns="" val="1017605872"/>
                    </a:ext>
                  </a:extLst>
                </a:gridCol>
                <a:gridCol w="777898">
                  <a:extLst>
                    <a:ext uri="{9D8B030D-6E8A-4147-A177-3AD203B41FA5}">
                      <a16:colId xmlns:a16="http://schemas.microsoft.com/office/drawing/2014/main" xmlns="" val="3915726091"/>
                    </a:ext>
                  </a:extLst>
                </a:gridCol>
                <a:gridCol w="881624">
                  <a:extLst>
                    <a:ext uri="{9D8B030D-6E8A-4147-A177-3AD203B41FA5}">
                      <a16:colId xmlns:a16="http://schemas.microsoft.com/office/drawing/2014/main" xmlns="" val="2370362875"/>
                    </a:ext>
                  </a:extLst>
                </a:gridCol>
                <a:gridCol w="907541">
                  <a:extLst>
                    <a:ext uri="{9D8B030D-6E8A-4147-A177-3AD203B41FA5}">
                      <a16:colId xmlns:a16="http://schemas.microsoft.com/office/drawing/2014/main" xmlns="" val="1128969494"/>
                    </a:ext>
                  </a:extLst>
                </a:gridCol>
                <a:gridCol w="818346">
                  <a:extLst>
                    <a:ext uri="{9D8B030D-6E8A-4147-A177-3AD203B41FA5}">
                      <a16:colId xmlns:a16="http://schemas.microsoft.com/office/drawing/2014/main" xmlns="" val="2622098525"/>
                    </a:ext>
                  </a:extLst>
                </a:gridCol>
                <a:gridCol w="970818">
                  <a:extLst>
                    <a:ext uri="{9D8B030D-6E8A-4147-A177-3AD203B41FA5}">
                      <a16:colId xmlns:a16="http://schemas.microsoft.com/office/drawing/2014/main" xmlns="" val="3169467728"/>
                    </a:ext>
                  </a:extLst>
                </a:gridCol>
                <a:gridCol w="705553">
                  <a:extLst>
                    <a:ext uri="{9D8B030D-6E8A-4147-A177-3AD203B41FA5}">
                      <a16:colId xmlns:a16="http://schemas.microsoft.com/office/drawing/2014/main" xmlns="" val="501320270"/>
                    </a:ext>
                  </a:extLst>
                </a:gridCol>
                <a:gridCol w="1005825">
                  <a:extLst>
                    <a:ext uri="{9D8B030D-6E8A-4147-A177-3AD203B41FA5}">
                      <a16:colId xmlns:a16="http://schemas.microsoft.com/office/drawing/2014/main" xmlns="" val="4232365989"/>
                    </a:ext>
                  </a:extLst>
                </a:gridCol>
              </a:tblGrid>
              <a:tr h="210954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2015-01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2015-05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2015-07 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2015-09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2015-11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35102417"/>
                  </a:ext>
                </a:extLst>
              </a:tr>
              <a:tr h="4153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Misc.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Atlanta, </a:t>
                      </a:r>
                    </a:p>
                    <a:p>
                      <a:pPr algn="r" rtl="0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GA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Vancouver, Canada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Waikoloa,</a:t>
                      </a:r>
                    </a:p>
                    <a:p>
                      <a:pPr algn="r" rtl="0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HI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Bangkok, Thailand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Dallas, TX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01568730"/>
                  </a:ext>
                </a:extLst>
              </a:tr>
              <a:tr h="21095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13989842"/>
                  </a:ext>
                </a:extLst>
              </a:tr>
              <a:tr h="21095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48052300"/>
                  </a:ext>
                </a:extLst>
              </a:tr>
              <a:tr h="41535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1.30 - Received from Foundations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$7,754.00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$7,754.00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18498171"/>
                  </a:ext>
                </a:extLst>
              </a:tr>
              <a:tr h="21095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2.11 - Registrations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$377,350.00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$243,250.00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$309,400.00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$930,000.00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61431509"/>
                  </a:ext>
                </a:extLst>
              </a:tr>
              <a:tr h="41535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$55,839.56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$9,095.10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$64,934.66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04348876"/>
                  </a:ext>
                </a:extLst>
              </a:tr>
              <a:tr h="21095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Interest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$974.56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$974.56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64073806"/>
                  </a:ext>
                </a:extLst>
              </a:tr>
              <a:tr h="21410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$974.56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$433,189.56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$252,345.10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$317,154.00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$1,003,663.22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61473881"/>
                  </a:ext>
                </a:extLst>
              </a:tr>
              <a:tr h="22747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94280508"/>
                  </a:ext>
                </a:extLst>
              </a:tr>
              <a:tr h="21095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4.10 - Meetings Expense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$185,196.00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$185,196.00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81691831"/>
                  </a:ext>
                </a:extLst>
              </a:tr>
              <a:tr h="21095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4.110 - Site Survey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$1,867.43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$1,209.08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$3,076.51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46800265"/>
                  </a:ext>
                </a:extLst>
              </a:tr>
              <a:tr h="21095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4.111 - Deposit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98043236"/>
                  </a:ext>
                </a:extLst>
              </a:tr>
              <a:tr h="21095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$54,999.48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$9,389.30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$84,001.00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$148,389.78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57935931"/>
                  </a:ext>
                </a:extLst>
              </a:tr>
              <a:tr h="21095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$27,600.51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$17,398.04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$22,450.00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$67,448.55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36870500"/>
                  </a:ext>
                </a:extLst>
              </a:tr>
              <a:tr h="21095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$75,058.66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$52,270.74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$48,725.00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$176,054.40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56977707"/>
                  </a:ext>
                </a:extLst>
              </a:tr>
              <a:tr h="21095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$81,373.75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$93,491.26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$914.99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$83,405.00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$270.29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$259,455.29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61134780"/>
                  </a:ext>
                </a:extLst>
              </a:tr>
              <a:tr h="21095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$50,873.54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$53,986.00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$104,859.54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4988599"/>
                  </a:ext>
                </a:extLst>
              </a:tr>
              <a:tr h="21095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$9,015.95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$9,015.95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72559918"/>
                  </a:ext>
                </a:extLst>
              </a:tr>
              <a:tr h="21095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$1,511.30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$4,418.54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$5,929.84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93392329"/>
                  </a:ext>
                </a:extLst>
              </a:tr>
              <a:tr h="21095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Misc Expense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$7,449.26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$820.80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$2,959.02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$5,276.00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$16,505.08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88232195"/>
                  </a:ext>
                </a:extLst>
              </a:tr>
              <a:tr h="21095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$1,867.43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$433,188.96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$237,678.17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$3,874.01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$299,052.08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$270.29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$975,930.94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33332127"/>
                  </a:ext>
                </a:extLst>
              </a:tr>
              <a:tr h="21095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 Income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($892.87)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$0.60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$14,666.93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($3,874.01)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$18,101.92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($270.29)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$27,732.28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0859473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80E32A4B-FEE0-4B4B-9A6D-693E1211FC26}"/>
              </a:ext>
            </a:extLst>
          </p:cNvPr>
          <p:cNvSpPr txBox="1"/>
          <p:nvPr/>
        </p:nvSpPr>
        <p:spPr>
          <a:xfrm>
            <a:off x="2284809" y="567680"/>
            <a:ext cx="46489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2015 Meeting Income Statement</a:t>
            </a:r>
          </a:p>
        </p:txBody>
      </p:sp>
    </p:spTree>
    <p:extLst>
      <p:ext uri="{BB962C8B-B14F-4D97-AF65-F5344CB8AC3E}">
        <p14:creationId xmlns:p14="http://schemas.microsoft.com/office/powerpoint/2010/main" val="7322483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2019</a:t>
            </a:r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A6C5482A-260B-4E4B-AC84-D73403BB5CB9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3804249"/>
              </p:ext>
            </p:extLst>
          </p:nvPr>
        </p:nvGraphicFramePr>
        <p:xfrm>
          <a:off x="696912" y="606425"/>
          <a:ext cx="7845425" cy="5879993"/>
        </p:xfrm>
        <a:graphic>
          <a:graphicData uri="http://schemas.openxmlformats.org/drawingml/2006/table">
            <a:tbl>
              <a:tblPr/>
              <a:tblGrid>
                <a:gridCol w="254687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8300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7236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2768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7662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3885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84175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MS Gothic"/>
                          <a:cs typeface="MS Gothic"/>
                        </a:rPr>
                        <a:t>2014 Meeting Income Statement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13054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CB Interest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2014-01 </a:t>
                      </a:r>
                      <a:b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Century City, CA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2014-05 Waikoloa, HI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2014-09 </a:t>
                      </a:r>
                      <a:b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Athens, Greece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5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57602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2.11 - Registrations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$294,150.00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$257,800.00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$337,050.00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$889,000.00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$8,738.60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$7,666.92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$16,405.52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8110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Interest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$898.58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57602" marR="6401" marT="64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$898.58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$302,888.60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$265,466.92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$337,050.00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$906,304.10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8309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57602" marR="6401" marT="64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4.110 - Site Survey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$2,339.14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$2,339.14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$19,200.06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$17,505.03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$74,085.00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$110,790.09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$19,396.46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$17,676.21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$25,215.85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$62,288.52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$51,061.35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$44,330.15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$50,379.00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$145,770.50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$129,456.46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$93,164.43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$125,851.00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$348,471.89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$47,590.07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$43,254.69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$45,592.42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$136,437.18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$33,673.00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$21,411.32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$55,084.32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$3,576.33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$10,678.59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$9,547.23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$23,802.15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Expense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$1,016.92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$1,158.30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$5,280.50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$7,455.72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255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57602" marR="6401" marT="64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$304,970.65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$251,517.86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$335,951.00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$892,439.51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2554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Income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($2,082.05)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$13,949.06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$1,099.00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$13,864.59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7822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This file contains the November 2019 Wireless Treasurer report for the Joint IEEE 802.11/.15 Wireless funds.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35610CAA-2BE6-4BD9-B4A2-96DDFAA557F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6A7305D-B7DF-415B-B4C2-644CD6BBB8B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B02A4A8-59AD-4C6A-9A7C-6A7B324A00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918DA73F-BB6C-470F-B772-8DADAAEC44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2255235"/>
              </p:ext>
            </p:extLst>
          </p:nvPr>
        </p:nvGraphicFramePr>
        <p:xfrm>
          <a:off x="1219200" y="990600"/>
          <a:ext cx="7162800" cy="5232332"/>
        </p:xfrm>
        <a:graphic>
          <a:graphicData uri="http://schemas.openxmlformats.org/drawingml/2006/table">
            <a:tbl>
              <a:tblPr/>
              <a:tblGrid>
                <a:gridCol w="5130114">
                  <a:extLst>
                    <a:ext uri="{9D8B030D-6E8A-4147-A177-3AD203B41FA5}">
                      <a16:colId xmlns:a16="http://schemas.microsoft.com/office/drawing/2014/main" xmlns="" val="2838558428"/>
                    </a:ext>
                  </a:extLst>
                </a:gridCol>
                <a:gridCol w="2032686">
                  <a:extLst>
                    <a:ext uri="{9D8B030D-6E8A-4147-A177-3AD203B41FA5}">
                      <a16:colId xmlns:a16="http://schemas.microsoft.com/office/drawing/2014/main" xmlns="" val="1182843220"/>
                    </a:ext>
                  </a:extLst>
                </a:gridCol>
              </a:tblGrid>
              <a:tr h="36625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effectLst/>
                          <a:latin typeface="Arial" panose="020B0604020202020204" pitchFamily="34" charset="0"/>
                        </a:rPr>
                        <a:t>Balance Sheet</a:t>
                      </a:r>
                    </a:p>
                  </a:txBody>
                  <a:tcPr marL="7978" marR="7978" marT="79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10863153"/>
                  </a:ext>
                </a:extLst>
              </a:tr>
              <a:tr h="36625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effectLst/>
                          <a:latin typeface="Arial" panose="020B0604020202020204" pitchFamily="34" charset="0"/>
                        </a:rPr>
                        <a:t>as of November 12, 2019</a:t>
                      </a:r>
                    </a:p>
                  </a:txBody>
                  <a:tcPr marL="7978" marR="7978" marT="79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39942969"/>
                  </a:ext>
                </a:extLst>
              </a:tr>
              <a:tr h="36625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effectLst/>
                          <a:latin typeface="Arial" panose="020B0604020202020204" pitchFamily="34" charset="0"/>
                        </a:rPr>
                        <a:t>Financial Row</a:t>
                      </a:r>
                    </a:p>
                  </a:txBody>
                  <a:tcPr marL="7978" marR="7978" marT="79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7978" marR="7978" marT="79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88335421"/>
                  </a:ext>
                </a:extLst>
              </a:tr>
              <a:tr h="3662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ASSETS</a:t>
                      </a:r>
                    </a:p>
                  </a:txBody>
                  <a:tcPr marL="7978" marR="7978" marT="79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8" marR="7978" marT="79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4446108"/>
                  </a:ext>
                </a:extLst>
              </a:tr>
              <a:tr h="36625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Bank</a:t>
                      </a:r>
                    </a:p>
                  </a:txBody>
                  <a:tcPr marL="7978" marR="7978" marT="79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8" marR="7978" marT="79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20697302"/>
                  </a:ext>
                </a:extLst>
              </a:tr>
              <a:tr h="35833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74331 - 802.11/.15 CB Acct No. 556802</a:t>
                      </a:r>
                    </a:p>
                  </a:txBody>
                  <a:tcPr marL="7978" marR="7978" marT="79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$380,698.92 </a:t>
                      </a:r>
                    </a:p>
                  </a:txBody>
                  <a:tcPr marL="7978" marR="7978" marT="79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48649504"/>
                  </a:ext>
                </a:extLst>
              </a:tr>
              <a:tr h="36625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Bank</a:t>
                      </a:r>
                    </a:p>
                  </a:txBody>
                  <a:tcPr marL="7978" marR="7978" marT="797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$380,698.92 </a:t>
                      </a:r>
                    </a:p>
                  </a:txBody>
                  <a:tcPr marL="7978" marR="7978" marT="79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90031456"/>
                  </a:ext>
                </a:extLst>
              </a:tr>
              <a:tr h="3662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ASSETS</a:t>
                      </a:r>
                    </a:p>
                  </a:txBody>
                  <a:tcPr marL="7978" marR="7978" marT="79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$380,698.92 </a:t>
                      </a:r>
                    </a:p>
                  </a:txBody>
                  <a:tcPr marL="7978" marR="7978" marT="79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04279558"/>
                  </a:ext>
                </a:extLst>
              </a:tr>
              <a:tr h="3662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LIABILITIES &amp; EQUITY</a:t>
                      </a:r>
                    </a:p>
                  </a:txBody>
                  <a:tcPr marL="7978" marR="7978" marT="79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8" marR="7978" marT="79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88077752"/>
                  </a:ext>
                </a:extLst>
              </a:tr>
              <a:tr h="36625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Equity</a:t>
                      </a:r>
                    </a:p>
                  </a:txBody>
                  <a:tcPr marL="7978" marR="7978" marT="79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8" marR="7978" marT="79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82771926"/>
                  </a:ext>
                </a:extLst>
              </a:tr>
              <a:tr h="35833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Retained Earnings</a:t>
                      </a:r>
                    </a:p>
                  </a:txBody>
                  <a:tcPr marL="7978" marR="7978" marT="79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$686,523.78 </a:t>
                      </a:r>
                    </a:p>
                  </a:txBody>
                  <a:tcPr marL="7978" marR="7978" marT="79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5925342"/>
                  </a:ext>
                </a:extLst>
              </a:tr>
              <a:tr h="35833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Income</a:t>
                      </a:r>
                    </a:p>
                  </a:txBody>
                  <a:tcPr marL="7978" marR="7978" marT="79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($305,824.86)</a:t>
                      </a:r>
                    </a:p>
                  </a:txBody>
                  <a:tcPr marL="7978" marR="7978" marT="79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45118114"/>
                  </a:ext>
                </a:extLst>
              </a:tr>
              <a:tr h="36625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Equity</a:t>
                      </a:r>
                    </a:p>
                  </a:txBody>
                  <a:tcPr marL="7978" marR="7978" marT="797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$380,698.92 </a:t>
                      </a:r>
                    </a:p>
                  </a:txBody>
                  <a:tcPr marL="7978" marR="7978" marT="79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6866739"/>
                  </a:ext>
                </a:extLst>
              </a:tr>
              <a:tr h="3662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LIABILITIES &amp; EQUITY</a:t>
                      </a:r>
                    </a:p>
                  </a:txBody>
                  <a:tcPr marL="7978" marR="7978" marT="79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$380,698.92 </a:t>
                      </a:r>
                    </a:p>
                  </a:txBody>
                  <a:tcPr marL="7978" marR="7978" marT="79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92445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8967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452851"/>
          </a:xfrm>
        </p:spPr>
        <p:txBody>
          <a:bodyPr/>
          <a:lstStyle/>
          <a:p>
            <a:r>
              <a:rPr lang="en-US" dirty="0"/>
              <a:t>Hanoi, Sept 2019 Budget Report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xmlns="" id="{1A59AC5E-8353-4F7D-8F9E-C781DF271D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2371395"/>
              </p:ext>
            </p:extLst>
          </p:nvPr>
        </p:nvGraphicFramePr>
        <p:xfrm>
          <a:off x="723899" y="1293692"/>
          <a:ext cx="7770813" cy="51469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9570">
                  <a:extLst>
                    <a:ext uri="{9D8B030D-6E8A-4147-A177-3AD203B41FA5}">
                      <a16:colId xmlns:a16="http://schemas.microsoft.com/office/drawing/2014/main" xmlns="" val="680208104"/>
                    </a:ext>
                  </a:extLst>
                </a:gridCol>
                <a:gridCol w="799570">
                  <a:extLst>
                    <a:ext uri="{9D8B030D-6E8A-4147-A177-3AD203B41FA5}">
                      <a16:colId xmlns:a16="http://schemas.microsoft.com/office/drawing/2014/main" xmlns="" val="2600233375"/>
                    </a:ext>
                  </a:extLst>
                </a:gridCol>
                <a:gridCol w="833464">
                  <a:extLst>
                    <a:ext uri="{9D8B030D-6E8A-4147-A177-3AD203B41FA5}">
                      <a16:colId xmlns:a16="http://schemas.microsoft.com/office/drawing/2014/main" xmlns="" val="517132454"/>
                    </a:ext>
                  </a:extLst>
                </a:gridCol>
                <a:gridCol w="1098829">
                  <a:extLst>
                    <a:ext uri="{9D8B030D-6E8A-4147-A177-3AD203B41FA5}">
                      <a16:colId xmlns:a16="http://schemas.microsoft.com/office/drawing/2014/main" xmlns="" val="1144379219"/>
                    </a:ext>
                  </a:extLst>
                </a:gridCol>
                <a:gridCol w="1166037">
                  <a:extLst>
                    <a:ext uri="{9D8B030D-6E8A-4147-A177-3AD203B41FA5}">
                      <a16:colId xmlns:a16="http://schemas.microsoft.com/office/drawing/2014/main" xmlns="" val="3559587789"/>
                    </a:ext>
                  </a:extLst>
                </a:gridCol>
                <a:gridCol w="1344481">
                  <a:extLst>
                    <a:ext uri="{9D8B030D-6E8A-4147-A177-3AD203B41FA5}">
                      <a16:colId xmlns:a16="http://schemas.microsoft.com/office/drawing/2014/main" xmlns="" val="3912046318"/>
                    </a:ext>
                  </a:extLst>
                </a:gridCol>
                <a:gridCol w="1728862">
                  <a:extLst>
                    <a:ext uri="{9D8B030D-6E8A-4147-A177-3AD203B41FA5}">
                      <a16:colId xmlns:a16="http://schemas.microsoft.com/office/drawing/2014/main" xmlns="" val="3219615327"/>
                    </a:ext>
                  </a:extLst>
                </a:gridCol>
              </a:tblGrid>
              <a:tr h="25863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May/July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Sept 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Nov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xmlns="" val="3502955420"/>
                  </a:ext>
                </a:extLst>
              </a:tr>
              <a:tr h="2586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Income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Draft Budget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Budget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Final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xmlns="" val="3322514093"/>
                  </a:ext>
                </a:extLst>
              </a:tr>
              <a:tr h="25863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2.11 - Registrations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$290,500 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$252,400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$258,450.00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xmlns="" val="707118743"/>
                  </a:ext>
                </a:extLst>
              </a:tr>
              <a:tr h="29645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2.12 - Hotel Commissions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$16,0000 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$16,000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$14,577.21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xmlns="" val="1139006978"/>
                  </a:ext>
                </a:extLst>
              </a:tr>
              <a:tr h="29645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Total – Income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$306,500 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$268,400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$273,027.21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xmlns="" val="613658577"/>
                  </a:ext>
                </a:extLst>
              </a:tr>
              <a:tr h="2586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Expense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4.110 – Site Survey</a:t>
                      </a: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xmlns="" val="3893262724"/>
                  </a:ext>
                </a:extLst>
              </a:tr>
              <a:tr h="29645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4.113 - Venue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$79,887.25</a:t>
                      </a:r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$79,887.25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$76,430.88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xmlns="" val="2048482050"/>
                  </a:ext>
                </a:extLst>
              </a:tr>
              <a:tr h="29645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4.12 - Financial Fees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8,615.00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$9,119.60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$9,295.05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xmlns="" val="3770090064"/>
                  </a:ext>
                </a:extLst>
              </a:tr>
              <a:tr h="29645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4.13 – Meeting Planner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$41,611.50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$39,983.50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$39,655.83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xmlns="" val="4131093595"/>
                  </a:ext>
                </a:extLst>
              </a:tr>
              <a:tr h="29645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4.14 - Food &amp; Beverage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$70,859.50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$59,355.70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$61,677.00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xmlns="" val="3154785351"/>
                  </a:ext>
                </a:extLst>
              </a:tr>
              <a:tr h="29645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4.15 - Network Services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$35,030.00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$35,030.00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$38,031.05 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xmlns="" val="3508217207"/>
                  </a:ext>
                </a:extLst>
              </a:tr>
              <a:tr h="29645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4.16 - Social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$33,000.00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$34,750.00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$34,875.00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xmlns="" val="3077313436"/>
                  </a:ext>
                </a:extLst>
              </a:tr>
              <a:tr h="29645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4.17 - Shipping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$10,000.00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$10,000.00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$8,415.36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xmlns="" val="3882019535"/>
                  </a:ext>
                </a:extLst>
              </a:tr>
              <a:tr h="29645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4.18 - Misc Expense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$8,650.00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$8,419.00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$6,395.50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xmlns="" val="836956813"/>
                  </a:ext>
                </a:extLst>
              </a:tr>
              <a:tr h="29645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Total - Expense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$287,653.25</a:t>
                      </a:r>
                      <a:endParaRPr lang="en-US" sz="16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$276,545.05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baseline="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$274,775.67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xmlns="" val="1917423023"/>
                  </a:ext>
                </a:extLst>
              </a:tr>
              <a:tr h="29013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Net Ordinary Income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$18,847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($8,145.05)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($1,748.46)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xmlns="" val="2217658776"/>
                  </a:ext>
                </a:extLst>
              </a:tr>
              <a:tr h="25863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Total Attendees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300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278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279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xmlns="" val="1249470786"/>
                  </a:ext>
                </a:extLst>
              </a:tr>
              <a:tr h="25863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Cost per attendee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$958.85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$994.77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$984.86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xmlns="" val="3259608572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E6969283-78ED-4F71-B854-48055E18A2DC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4294967295"/>
          </p:nvPr>
        </p:nvSpPr>
        <p:spPr bwMode="auto">
          <a:xfrm>
            <a:off x="0" y="333375"/>
            <a:ext cx="250031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 bwMode="auto">
          <a:xfrm>
            <a:off x="5068888" y="6551613"/>
            <a:ext cx="4075112" cy="184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GB"/>
              <a:t>Ben Rolfe (BCA);   Jon Rosdahl (Qualcomm)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4971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452851"/>
          </a:xfrm>
        </p:spPr>
        <p:txBody>
          <a:bodyPr/>
          <a:lstStyle/>
          <a:p>
            <a:r>
              <a:rPr lang="en-US" dirty="0"/>
              <a:t>Irvine, January 2020 Budget Report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xmlns="" id="{1A59AC5E-8353-4F7D-8F9E-C781DF271D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8734468"/>
              </p:ext>
            </p:extLst>
          </p:nvPr>
        </p:nvGraphicFramePr>
        <p:xfrm>
          <a:off x="723899" y="1293692"/>
          <a:ext cx="7770813" cy="51469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9570">
                  <a:extLst>
                    <a:ext uri="{9D8B030D-6E8A-4147-A177-3AD203B41FA5}">
                      <a16:colId xmlns:a16="http://schemas.microsoft.com/office/drawing/2014/main" xmlns="" val="680208104"/>
                    </a:ext>
                  </a:extLst>
                </a:gridCol>
                <a:gridCol w="799570">
                  <a:extLst>
                    <a:ext uri="{9D8B030D-6E8A-4147-A177-3AD203B41FA5}">
                      <a16:colId xmlns:a16="http://schemas.microsoft.com/office/drawing/2014/main" xmlns="" val="2600233375"/>
                    </a:ext>
                  </a:extLst>
                </a:gridCol>
                <a:gridCol w="833464">
                  <a:extLst>
                    <a:ext uri="{9D8B030D-6E8A-4147-A177-3AD203B41FA5}">
                      <a16:colId xmlns:a16="http://schemas.microsoft.com/office/drawing/2014/main" xmlns="" val="517132454"/>
                    </a:ext>
                  </a:extLst>
                </a:gridCol>
                <a:gridCol w="1098829">
                  <a:extLst>
                    <a:ext uri="{9D8B030D-6E8A-4147-A177-3AD203B41FA5}">
                      <a16:colId xmlns:a16="http://schemas.microsoft.com/office/drawing/2014/main" xmlns="" val="1144379219"/>
                    </a:ext>
                  </a:extLst>
                </a:gridCol>
                <a:gridCol w="1166037">
                  <a:extLst>
                    <a:ext uri="{9D8B030D-6E8A-4147-A177-3AD203B41FA5}">
                      <a16:colId xmlns:a16="http://schemas.microsoft.com/office/drawing/2014/main" xmlns="" val="3559587789"/>
                    </a:ext>
                  </a:extLst>
                </a:gridCol>
                <a:gridCol w="1344481">
                  <a:extLst>
                    <a:ext uri="{9D8B030D-6E8A-4147-A177-3AD203B41FA5}">
                      <a16:colId xmlns:a16="http://schemas.microsoft.com/office/drawing/2014/main" xmlns="" val="3912046318"/>
                    </a:ext>
                  </a:extLst>
                </a:gridCol>
                <a:gridCol w="1728862">
                  <a:extLst>
                    <a:ext uri="{9D8B030D-6E8A-4147-A177-3AD203B41FA5}">
                      <a16:colId xmlns:a16="http://schemas.microsoft.com/office/drawing/2014/main" xmlns="" val="3219615327"/>
                    </a:ext>
                  </a:extLst>
                </a:gridCol>
              </a:tblGrid>
              <a:tr h="25863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Nov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xmlns="" val="3502955420"/>
                  </a:ext>
                </a:extLst>
              </a:tr>
              <a:tr h="2586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Income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Draft Budget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Budget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Final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xmlns="" val="3322514093"/>
                  </a:ext>
                </a:extLst>
              </a:tr>
              <a:tr h="25863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2.11 - Registrations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$221,100.00 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xmlns="" val="707118743"/>
                  </a:ext>
                </a:extLst>
              </a:tr>
              <a:tr h="29645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2.12 - Hotel Commissions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$24,800.00 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xmlns="" val="1139006978"/>
                  </a:ext>
                </a:extLst>
              </a:tr>
              <a:tr h="29645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Total – Income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$245,900.00 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xmlns="" val="613658577"/>
                  </a:ext>
                </a:extLst>
              </a:tr>
              <a:tr h="2586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Expense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4.110 – Site Survey</a:t>
                      </a: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xmlns="" val="3893262724"/>
                  </a:ext>
                </a:extLst>
              </a:tr>
              <a:tr h="29645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4.113 - Venue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$26,150.00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xmlns="" val="2048482050"/>
                  </a:ext>
                </a:extLst>
              </a:tr>
              <a:tr h="29645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4.12 - Financial Fees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$6,633.00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xmlns="" val="3770090064"/>
                  </a:ext>
                </a:extLst>
              </a:tr>
              <a:tr h="29645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4.13 – Meeting Planner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$38,400.00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xmlns="" val="4131093595"/>
                  </a:ext>
                </a:extLst>
              </a:tr>
              <a:tr h="29645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4.14 - Food &amp; Beverage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$115,000.00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xmlns="" val="3154785351"/>
                  </a:ext>
                </a:extLst>
              </a:tr>
              <a:tr h="29645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4.15 - Network Services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$38,400.00 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xmlns="" val="3508217207"/>
                  </a:ext>
                </a:extLst>
              </a:tr>
              <a:tr h="29645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4.16 - Social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$20,000.00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xmlns="" val="3077313436"/>
                  </a:ext>
                </a:extLst>
              </a:tr>
              <a:tr h="29645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4.17 - Shipping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$2,000.00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xmlns="" val="3882019535"/>
                  </a:ext>
                </a:extLst>
              </a:tr>
              <a:tr h="29645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4.18 - Misc Expense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$6,975.00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xmlns="" val="836956813"/>
                  </a:ext>
                </a:extLst>
              </a:tr>
              <a:tr h="29645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Total - Expense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$253,558.00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kern="1200" baseline="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xmlns="" val="1917423023"/>
                  </a:ext>
                </a:extLst>
              </a:tr>
              <a:tr h="29013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Net Ordinary Income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$(7,658.00)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kern="1200" baseline="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xmlns="" val="2217658776"/>
                  </a:ext>
                </a:extLst>
              </a:tr>
              <a:tr h="25863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Total Attendees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300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xmlns="" val="1249470786"/>
                  </a:ext>
                </a:extLst>
              </a:tr>
              <a:tr h="25863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Cost per attendee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$845.19 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xmlns="" val="3259608572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E6969283-78ED-4F71-B854-48055E18A2DC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4294967295"/>
          </p:nvPr>
        </p:nvSpPr>
        <p:spPr bwMode="auto">
          <a:xfrm>
            <a:off x="0" y="333375"/>
            <a:ext cx="250031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 bwMode="auto">
          <a:xfrm>
            <a:off x="5068888" y="6551613"/>
            <a:ext cx="4075112" cy="184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GB"/>
              <a:t>Ben Rolfe (BCA);   Jon Rosdahl (Qualcomm)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3937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819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838B4BB-A4D0-4480-9F10-787314E25A66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96912" y="678705"/>
            <a:ext cx="7845425" cy="400050"/>
          </a:xfrm>
        </p:spPr>
        <p:txBody>
          <a:bodyPr vert="horz" wrap="square" lIns="69056" tIns="34529" rIns="69056" bIns="34529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/>
              <a:t>Historical Attendance</a:t>
            </a:r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04801" y="1033954"/>
            <a:ext cx="2782075" cy="4984411"/>
          </a:xfrm>
        </p:spPr>
        <p:txBody>
          <a:bodyPr vert="horz" wrap="square" lIns="69056" tIns="34529" rIns="69056" bIns="34529" numCol="1" anchor="t" anchorCtr="0" compatLnSpc="1">
            <a:prstTxWarp prst="textNoShape">
              <a:avLst/>
            </a:prstTxWarp>
            <a:spAutoFit/>
          </a:bodyPr>
          <a:lstStyle/>
          <a:p>
            <a:pPr marL="170260" indent="-170260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2003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420 - Ft. Lauderdale ($47,287 - $42,118)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561 - DFW ($72,916 - $78,354)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491 - Singapore ($22,077, -</a:t>
            </a:r>
            <a:r>
              <a:rPr lang="en-US" sz="1100" dirty="0">
                <a:solidFill>
                  <a:srgbClr val="FF0000"/>
                </a:solidFill>
              </a:rPr>
              <a:t>$32,319</a:t>
            </a:r>
            <a:r>
              <a:rPr lang="en-US" sz="1100" dirty="0"/>
              <a:t>)</a:t>
            </a:r>
          </a:p>
          <a:p>
            <a:pPr marL="170260" indent="-170260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2004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650 - Garden Grove ( $13, 250, $82,735)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714 - Berlin (</a:t>
            </a:r>
            <a:r>
              <a:rPr lang="en-US" sz="1100" dirty="0">
                <a:solidFill>
                  <a:srgbClr val="FF0000"/>
                </a:solidFill>
              </a:rPr>
              <a:t>$25, 914, </a:t>
            </a:r>
            <a:r>
              <a:rPr lang="en-US" sz="1100" dirty="0"/>
              <a:t>$41,257)</a:t>
            </a:r>
          </a:p>
          <a:p>
            <a:pPr marL="170260" indent="-170260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2005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802 - Monterey ($11,858, $63,183)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523 - Cairns (Australia) (</a:t>
            </a:r>
            <a:r>
              <a:rPr lang="en-US" sz="1100" dirty="0">
                <a:solidFill>
                  <a:srgbClr val="FF0000"/>
                </a:solidFill>
              </a:rPr>
              <a:t>$60,750,  -$51,375</a:t>
            </a:r>
            <a:r>
              <a:rPr lang="en-US" sz="1100" dirty="0"/>
              <a:t>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759 - Garden Grove ($87,772,  $94,114)</a:t>
            </a:r>
          </a:p>
          <a:p>
            <a:pPr marL="170260" indent="-170260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2006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740 - Hawaii ($32,272)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564 - Jacksonville ($55,163)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350 - Melbourne (</a:t>
            </a:r>
            <a:r>
              <a:rPr lang="en-US" sz="1100" dirty="0">
                <a:solidFill>
                  <a:srgbClr val="FF0000"/>
                </a:solidFill>
              </a:rPr>
              <a:t>$38,855, -$23,184</a:t>
            </a:r>
            <a:r>
              <a:rPr lang="en-US" sz="1100" dirty="0"/>
              <a:t>)</a:t>
            </a:r>
          </a:p>
          <a:p>
            <a:pPr marL="170260" indent="-170260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2007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478 - Montreal (</a:t>
            </a:r>
            <a:r>
              <a:rPr lang="en-US" sz="1100" dirty="0">
                <a:solidFill>
                  <a:srgbClr val="FF0000"/>
                </a:solidFill>
              </a:rPr>
              <a:t>$750, </a:t>
            </a:r>
            <a:r>
              <a:rPr lang="en-US" sz="1100" dirty="0"/>
              <a:t>$17,425)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439 - Hawaii (</a:t>
            </a:r>
            <a:r>
              <a:rPr lang="en-US" sz="1100" dirty="0">
                <a:solidFill>
                  <a:srgbClr val="FF0000"/>
                </a:solidFill>
              </a:rPr>
              <a:t>$28,200,</a:t>
            </a:r>
            <a:r>
              <a:rPr lang="en-US" sz="1100" dirty="0"/>
              <a:t> $17,720)</a:t>
            </a:r>
          </a:p>
          <a:p>
            <a:pPr marL="170260" indent="-170260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2008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361 - Taipei (</a:t>
            </a:r>
            <a:r>
              <a:rPr lang="en-US" sz="1100" dirty="0">
                <a:solidFill>
                  <a:srgbClr val="FF0000"/>
                </a:solidFill>
              </a:rPr>
              <a:t>$126,352, -$24,636</a:t>
            </a:r>
            <a:r>
              <a:rPr lang="en-US" sz="1100" dirty="0"/>
              <a:t>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402 - Jacksonville ($1,850, $39,459)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379 – Hawaii (</a:t>
            </a:r>
            <a:r>
              <a:rPr lang="en-US" sz="1100" dirty="0">
                <a:solidFill>
                  <a:srgbClr val="FF0000"/>
                </a:solidFill>
              </a:rPr>
              <a:t>$13,343, </a:t>
            </a:r>
            <a:r>
              <a:rPr lang="en-US" sz="1100" dirty="0"/>
              <a:t>$8,557)</a:t>
            </a:r>
          </a:p>
        </p:txBody>
      </p:sp>
      <p:sp>
        <p:nvSpPr>
          <p:cNvPr id="8200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895599" y="1078755"/>
            <a:ext cx="2782075" cy="4970561"/>
          </a:xfrm>
        </p:spPr>
        <p:txBody>
          <a:bodyPr vert="horz" wrap="square" lIns="69056" tIns="34529" rIns="69056" bIns="34529" numCol="1" anchor="t" anchorCtr="0" compatLnSpc="1">
            <a:prstTxWarp prst="textNoShape">
              <a:avLst/>
            </a:prstTxWarp>
          </a:bodyPr>
          <a:lstStyle/>
          <a:p>
            <a:pPr marL="137160" indent="-170260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2009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200" dirty="0"/>
              <a:t>355 – LA ($4,724, $9,835)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200" dirty="0"/>
              <a:t>344 – Montreal ($8,676, $29,948)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200" dirty="0"/>
              <a:t>500 – Hawaii ($16,793, $17,330)</a:t>
            </a:r>
          </a:p>
          <a:p>
            <a:pPr marL="137160" indent="-170260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2010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428 – LA ($9,000, $33,841)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426 - Beijing ($0)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384 – Hawaii ($1,161,  $316)</a:t>
            </a:r>
          </a:p>
          <a:p>
            <a:pPr marL="137160" indent="-170260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2011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410 – LA ($13,378, $29,080)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351 – Indian Wells (</a:t>
            </a:r>
            <a:r>
              <a:rPr lang="en-US" sz="1200" dirty="0">
                <a:solidFill>
                  <a:srgbClr val="FF0000"/>
                </a:solidFill>
              </a:rPr>
              <a:t>$9,128,</a:t>
            </a:r>
            <a:r>
              <a:rPr lang="en-US" sz="1200" dirty="0"/>
              <a:t> $20,536)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313 – Okinawa (</a:t>
            </a:r>
            <a:r>
              <a:rPr lang="en-US" sz="1200" dirty="0">
                <a:solidFill>
                  <a:srgbClr val="FF0000"/>
                </a:solidFill>
              </a:rPr>
              <a:t>$22,669, </a:t>
            </a:r>
            <a:r>
              <a:rPr lang="en-US" sz="1200" dirty="0"/>
              <a:t>$0)</a:t>
            </a:r>
          </a:p>
          <a:p>
            <a:pPr marL="137160" indent="-170260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2012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359 – Jacksonville ($16,398, $30,931.52)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335 – Atlanta (</a:t>
            </a:r>
            <a:r>
              <a:rPr lang="en-US" sz="1200" dirty="0">
                <a:solidFill>
                  <a:srgbClr val="FF0000"/>
                </a:solidFill>
              </a:rPr>
              <a:t>$680,</a:t>
            </a:r>
            <a:r>
              <a:rPr lang="en-US" sz="1200" dirty="0"/>
              <a:t> </a:t>
            </a:r>
            <a:r>
              <a:rPr lang="en-US" sz="1200" dirty="0">
                <a:solidFill>
                  <a:srgbClr val="FF0000"/>
                </a:solidFill>
              </a:rPr>
              <a:t> $100.35</a:t>
            </a:r>
            <a:r>
              <a:rPr lang="en-US" sz="1200" dirty="0"/>
              <a:t>)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314 – Indian Wells (-</a:t>
            </a:r>
            <a:r>
              <a:rPr lang="en-US" sz="1200" dirty="0">
                <a:solidFill>
                  <a:srgbClr val="FF0000"/>
                </a:solidFill>
              </a:rPr>
              <a:t>$7,665, </a:t>
            </a:r>
            <a:r>
              <a:rPr lang="en-US" sz="1200" dirty="0"/>
              <a:t>$15,480) </a:t>
            </a:r>
          </a:p>
          <a:p>
            <a:pPr marL="137160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2013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356 – Vancouver (-</a:t>
            </a:r>
            <a:r>
              <a:rPr lang="en-US" sz="1200" dirty="0">
                <a:solidFill>
                  <a:srgbClr val="FF0000"/>
                </a:solidFill>
              </a:rPr>
              <a:t>$15,259, </a:t>
            </a:r>
            <a:r>
              <a:rPr lang="en-US" sz="1200" dirty="0"/>
              <a:t> -</a:t>
            </a:r>
            <a:r>
              <a:rPr lang="en-US" sz="1200" dirty="0">
                <a:solidFill>
                  <a:srgbClr val="FF0000"/>
                </a:solidFill>
              </a:rPr>
              <a:t>$5,855</a:t>
            </a:r>
            <a:r>
              <a:rPr lang="en-US" sz="1200" dirty="0"/>
              <a:t>)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337 – Hawaii      (-</a:t>
            </a:r>
            <a:r>
              <a:rPr lang="en-US" sz="1200" dirty="0">
                <a:solidFill>
                  <a:srgbClr val="FF0000"/>
                </a:solidFill>
              </a:rPr>
              <a:t>$10,533, -$12,227</a:t>
            </a:r>
            <a:r>
              <a:rPr lang="en-US" sz="1200" dirty="0"/>
              <a:t>)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279 – Nanjing     ($0, </a:t>
            </a:r>
            <a:r>
              <a:rPr lang="en-US" sz="1200" dirty="0">
                <a:solidFill>
                  <a:srgbClr val="FF0000"/>
                </a:solidFill>
              </a:rPr>
              <a:t>$7,475</a:t>
            </a:r>
            <a:r>
              <a:rPr lang="en-US" sz="1200" dirty="0"/>
              <a:t>) </a:t>
            </a:r>
          </a:p>
          <a:p>
            <a:pPr marL="137160" indent="-170260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2014</a:t>
            </a:r>
          </a:p>
          <a:p>
            <a:pPr marL="437198" lvl="2" indent="-84535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426 – LA (-</a:t>
            </a:r>
            <a:r>
              <a:rPr lang="en-US" sz="1200" dirty="0">
                <a:solidFill>
                  <a:srgbClr val="FF0000"/>
                </a:solidFill>
              </a:rPr>
              <a:t>$</a:t>
            </a:r>
            <a:r>
              <a:rPr lang="en-US" sz="1200" dirty="0">
                <a:solidFill>
                  <a:srgbClr val="FF0000"/>
                </a:solidFill>
                <a:ea typeface="MS PGothic" pitchFamily="34" charset="-128"/>
              </a:rPr>
              <a:t>9,313, -</a:t>
            </a:r>
            <a:r>
              <a:rPr lang="en-US" sz="1200" dirty="0">
                <a:solidFill>
                  <a:srgbClr val="FF0000"/>
                </a:solidFill>
              </a:rPr>
              <a:t>$</a:t>
            </a:r>
            <a:r>
              <a:rPr lang="en-US" sz="1200" dirty="0">
                <a:solidFill>
                  <a:srgbClr val="FF0000"/>
                </a:solidFill>
                <a:ea typeface="MS PGothic" pitchFamily="34" charset="-128"/>
              </a:rPr>
              <a:t>2,082</a:t>
            </a:r>
            <a:r>
              <a:rPr lang="en-US" sz="1200" dirty="0">
                <a:solidFill>
                  <a:schemeClr val="tx1"/>
                </a:solidFill>
                <a:ea typeface="MS PGothic" pitchFamily="34" charset="-128"/>
              </a:rPr>
              <a:t>)</a:t>
            </a:r>
            <a:endParaRPr lang="en-US" sz="1200" dirty="0">
              <a:solidFill>
                <a:schemeClr val="tx1"/>
              </a:solidFill>
            </a:endParaRPr>
          </a:p>
          <a:p>
            <a:pPr marL="437198" lvl="2" indent="-84535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337 – Waikoloa (</a:t>
            </a:r>
            <a:r>
              <a:rPr lang="en-US" sz="1200" dirty="0">
                <a:solidFill>
                  <a:schemeClr val="tx1"/>
                </a:solidFill>
              </a:rPr>
              <a:t>$8,940, </a:t>
            </a:r>
            <a:r>
              <a:rPr lang="en-US" sz="1200" dirty="0">
                <a:solidFill>
                  <a:schemeClr val="tx1"/>
                </a:solidFill>
                <a:ea typeface="MS PGothic" pitchFamily="34" charset="-128"/>
              </a:rPr>
              <a:t>$13,949</a:t>
            </a:r>
            <a:r>
              <a:rPr lang="en-US" sz="1200" dirty="0"/>
              <a:t>)</a:t>
            </a:r>
          </a:p>
          <a:p>
            <a:pPr marL="437198" lvl="2" indent="-84535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341 – Athens (-</a:t>
            </a:r>
            <a:r>
              <a:rPr lang="en-US" sz="1200" dirty="0">
                <a:solidFill>
                  <a:srgbClr val="FF0000"/>
                </a:solidFill>
              </a:rPr>
              <a:t>$63,050, </a:t>
            </a:r>
            <a:r>
              <a:rPr lang="en-US" sz="1200" dirty="0"/>
              <a:t>$1,099)</a:t>
            </a:r>
          </a:p>
          <a:p>
            <a:pPr marL="386954" lvl="1" indent="-130969" defTabSz="685800">
              <a:lnSpc>
                <a:spcPct val="90000"/>
              </a:lnSpc>
              <a:tabLst>
                <a:tab pos="5529263" algn="r"/>
              </a:tabLst>
            </a:pPr>
            <a:endParaRPr lang="en-US" sz="1600" dirty="0"/>
          </a:p>
        </p:txBody>
      </p:sp>
      <p:sp>
        <p:nvSpPr>
          <p:cNvPr id="8201" name="Rectangle 5"/>
          <p:cNvSpPr>
            <a:spLocks noChangeArrowheads="1"/>
          </p:cNvSpPr>
          <p:nvPr/>
        </p:nvSpPr>
        <p:spPr bwMode="auto">
          <a:xfrm>
            <a:off x="7780735" y="723900"/>
            <a:ext cx="184731" cy="19620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defTabSz="685800"/>
            <a:endParaRPr lang="en-US" sz="675" b="1">
              <a:solidFill>
                <a:schemeClr val="tx1"/>
              </a:solidFill>
              <a:ea typeface="MS PGothic" pitchFamily="34" charset="-128"/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xmlns="" id="{6B3354A2-7215-4CFB-9EC3-1814DB1BE0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1187612"/>
            <a:ext cx="3276599" cy="4763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69056" tIns="34529" rIns="69056" bIns="34529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1pPr>
            <a:lvl2pPr marL="742950" indent="-28575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2pPr>
            <a:lvl3pPr marL="1143000" indent="-228600" algn="l" defTabSz="449263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3pPr>
            <a:lvl4pPr marL="1600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4pPr>
            <a:lvl5pPr marL="20574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0481" indent="-84535" defTabSz="685800" eaLnBrk="1" hangingPunct="1">
              <a:lnSpc>
                <a:spcPct val="90000"/>
              </a:lnSpc>
              <a:tabLst>
                <a:tab pos="5529263" algn="r"/>
              </a:tabLst>
            </a:pPr>
            <a:r>
              <a:rPr lang="en-US" sz="1200" kern="0" dirty="0"/>
              <a:t>2015</a:t>
            </a:r>
          </a:p>
          <a:p>
            <a:pPr marL="340519" lvl="1" indent="-84535" defTabSz="685800" eaLnBrk="1" hangingPunct="1">
              <a:lnSpc>
                <a:spcPct val="90000"/>
              </a:lnSpc>
              <a:tabLst>
                <a:tab pos="5529263" algn="r"/>
              </a:tabLst>
            </a:pPr>
            <a:r>
              <a:rPr lang="en-US" sz="1200" kern="0" dirty="0"/>
              <a:t>665 – Atlanta ($</a:t>
            </a:r>
            <a:r>
              <a:rPr lang="en-US" sz="1200" b="1" kern="0" dirty="0">
                <a:solidFill>
                  <a:schemeClr val="tx1"/>
                </a:solidFill>
                <a:ea typeface="MS PGothic" pitchFamily="34" charset="-128"/>
              </a:rPr>
              <a:t>190,625,  $0</a:t>
            </a:r>
            <a:r>
              <a:rPr lang="en-US" sz="1200" kern="0" dirty="0"/>
              <a:t>)</a:t>
            </a:r>
            <a:r>
              <a:rPr lang="en-US" sz="1200" kern="0" baseline="30000" dirty="0"/>
              <a:t>1</a:t>
            </a:r>
          </a:p>
          <a:p>
            <a:pPr marL="340519" lvl="1" indent="-84535" defTabSz="685800" eaLnBrk="1" hangingPunct="1">
              <a:lnSpc>
                <a:spcPct val="90000"/>
              </a:lnSpc>
              <a:tabLst>
                <a:tab pos="5529263" algn="r"/>
              </a:tabLst>
            </a:pPr>
            <a:r>
              <a:rPr lang="en-US" sz="1200" kern="0" dirty="0"/>
              <a:t>357 – Vancouver ($6,323, $14,667)</a:t>
            </a:r>
          </a:p>
          <a:p>
            <a:pPr marL="340519" lvl="1" indent="-84535" defTabSz="685800" eaLnBrk="1" hangingPunct="1">
              <a:lnSpc>
                <a:spcPct val="90000"/>
              </a:lnSpc>
              <a:tabLst>
                <a:tab pos="5529263" algn="r"/>
              </a:tabLst>
            </a:pPr>
            <a:r>
              <a:rPr lang="en-US" sz="1200" kern="0" dirty="0"/>
              <a:t>329 – Bangkok (-</a:t>
            </a:r>
            <a:r>
              <a:rPr lang="en-US" sz="1200" kern="0" dirty="0">
                <a:solidFill>
                  <a:srgbClr val="C00000"/>
                </a:solidFill>
              </a:rPr>
              <a:t>$3,147, </a:t>
            </a:r>
            <a:r>
              <a:rPr lang="en-US" sz="1200" kern="0" dirty="0">
                <a:solidFill>
                  <a:schemeClr val="tx1"/>
                </a:solidFill>
              </a:rPr>
              <a:t>$18,102</a:t>
            </a:r>
            <a:r>
              <a:rPr lang="en-US" sz="1200" kern="0" dirty="0"/>
              <a:t>)</a:t>
            </a:r>
          </a:p>
          <a:p>
            <a:pPr marL="40481" indent="-84535" defTabSz="685800" eaLnBrk="1" hangingPunct="1">
              <a:lnSpc>
                <a:spcPct val="90000"/>
              </a:lnSpc>
              <a:tabLst>
                <a:tab pos="5529263" algn="r"/>
              </a:tabLst>
            </a:pPr>
            <a:r>
              <a:rPr lang="en-US" sz="1200" kern="0" dirty="0"/>
              <a:t>2016</a:t>
            </a:r>
          </a:p>
          <a:p>
            <a:pPr marL="340519" lvl="1" indent="-84535" defTabSz="685800" eaLnBrk="1" hangingPunct="1">
              <a:lnSpc>
                <a:spcPct val="90000"/>
              </a:lnSpc>
              <a:tabLst>
                <a:tab pos="5529263" algn="r"/>
              </a:tabLst>
            </a:pPr>
            <a:r>
              <a:rPr lang="en-US" sz="1200" kern="0" dirty="0"/>
              <a:t>698 – Atlanta </a:t>
            </a:r>
            <a:r>
              <a:rPr lang="en-US" sz="1200" kern="0" dirty="0">
                <a:solidFill>
                  <a:srgbClr val="C00000"/>
                </a:solidFill>
              </a:rPr>
              <a:t>(-$33,625, </a:t>
            </a:r>
            <a:r>
              <a:rPr lang="en-US" sz="1200" kern="0" dirty="0">
                <a:solidFill>
                  <a:schemeClr val="tx1"/>
                </a:solidFill>
              </a:rPr>
              <a:t>$0)</a:t>
            </a:r>
            <a:r>
              <a:rPr lang="en-US" sz="1200" kern="0" baseline="30000" dirty="0">
                <a:solidFill>
                  <a:schemeClr val="tx1"/>
                </a:solidFill>
              </a:rPr>
              <a:t>1</a:t>
            </a:r>
          </a:p>
          <a:p>
            <a:pPr marL="340519" lvl="1" indent="-84535" defTabSz="685800" eaLnBrk="1" hangingPunct="1">
              <a:lnSpc>
                <a:spcPct val="90000"/>
              </a:lnSpc>
              <a:tabLst>
                <a:tab pos="5529263" algn="r"/>
              </a:tabLst>
            </a:pPr>
            <a:r>
              <a:rPr lang="en-US" sz="1200" kern="0" dirty="0"/>
              <a:t>324 – Waikoloa (-</a:t>
            </a:r>
            <a:r>
              <a:rPr lang="en-US" sz="1200" kern="0" dirty="0">
                <a:solidFill>
                  <a:srgbClr val="C00000"/>
                </a:solidFill>
              </a:rPr>
              <a:t>$22,740,  </a:t>
            </a:r>
            <a:r>
              <a:rPr lang="en-US" sz="1200" kern="0" dirty="0"/>
              <a:t>$</a:t>
            </a:r>
            <a:r>
              <a:rPr lang="en-US" sz="1200" kern="0" dirty="0">
                <a:solidFill>
                  <a:schemeClr val="tx1"/>
                </a:solidFill>
              </a:rPr>
              <a:t>14,253</a:t>
            </a:r>
            <a:r>
              <a:rPr lang="en-US" sz="1200" kern="0" dirty="0"/>
              <a:t>)</a:t>
            </a:r>
          </a:p>
          <a:p>
            <a:pPr marL="340519" lvl="1" indent="-84535" defTabSz="685800" eaLnBrk="1" hangingPunct="1">
              <a:lnSpc>
                <a:spcPct val="90000"/>
              </a:lnSpc>
              <a:tabLst>
                <a:tab pos="5529263" algn="r"/>
              </a:tabLst>
            </a:pPr>
            <a:r>
              <a:rPr lang="en-US" sz="1200" kern="0" dirty="0"/>
              <a:t>267 – Warsaw ($1,025, -</a:t>
            </a:r>
            <a:r>
              <a:rPr lang="en-US" sz="1200" kern="0" dirty="0">
                <a:solidFill>
                  <a:srgbClr val="C00000"/>
                </a:solidFill>
              </a:rPr>
              <a:t>$7,874</a:t>
            </a:r>
            <a:r>
              <a:rPr lang="en-US" sz="1200" kern="0" dirty="0"/>
              <a:t>)</a:t>
            </a:r>
          </a:p>
          <a:p>
            <a:pPr marL="40481" indent="-84535" defTabSz="685800" eaLnBrk="1" hangingPunct="1">
              <a:lnSpc>
                <a:spcPct val="90000"/>
              </a:lnSpc>
              <a:tabLst>
                <a:tab pos="5529263" algn="r"/>
              </a:tabLst>
            </a:pPr>
            <a:r>
              <a:rPr lang="en-US" sz="1200" kern="0" dirty="0"/>
              <a:t>2017</a:t>
            </a:r>
          </a:p>
          <a:p>
            <a:pPr marL="340519" lvl="1" indent="-84535" defTabSz="685800" eaLnBrk="1" hangingPunct="1">
              <a:lnSpc>
                <a:spcPct val="90000"/>
              </a:lnSpc>
              <a:tabLst>
                <a:tab pos="5529263" algn="r"/>
              </a:tabLst>
            </a:pPr>
            <a:r>
              <a:rPr lang="en-US" sz="1200" kern="0" dirty="0"/>
              <a:t>317 – Atlanta (-</a:t>
            </a:r>
            <a:r>
              <a:rPr lang="en-US" sz="1200" b="1" kern="0" dirty="0">
                <a:solidFill>
                  <a:srgbClr val="C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$8,268, </a:t>
            </a:r>
            <a:r>
              <a:rPr lang="en-US" sz="1200" kern="0" dirty="0">
                <a:solidFill>
                  <a:schemeClr val="tx1"/>
                </a:solidFill>
              </a:rPr>
              <a:t>-</a:t>
            </a:r>
            <a:r>
              <a:rPr lang="en-US" sz="1200" b="1" dirty="0">
                <a:solidFill>
                  <a:srgbClr val="C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$733.50</a:t>
            </a:r>
            <a:r>
              <a:rPr lang="en-US" sz="1200" kern="0" dirty="0">
                <a:solidFill>
                  <a:schemeClr val="tx1"/>
                </a:solidFill>
              </a:rPr>
              <a:t>)</a:t>
            </a:r>
            <a:endParaRPr lang="en-US" sz="1200" kern="0" baseline="30000" dirty="0">
              <a:solidFill>
                <a:schemeClr val="tx1"/>
              </a:solidFill>
            </a:endParaRPr>
          </a:p>
          <a:p>
            <a:pPr marL="340519" lvl="1" indent="-84535" defTabSz="685800" eaLnBrk="1" hangingPunct="1">
              <a:lnSpc>
                <a:spcPct val="90000"/>
              </a:lnSpc>
              <a:tabLst>
                <a:tab pos="5529263" algn="r"/>
              </a:tabLst>
            </a:pPr>
            <a:r>
              <a:rPr lang="en-US" sz="1200" kern="0" dirty="0">
                <a:solidFill>
                  <a:schemeClr val="tx1"/>
                </a:solidFill>
              </a:rPr>
              <a:t>215 – </a:t>
            </a:r>
            <a:r>
              <a:rPr lang="en-US" sz="1200" kern="0" dirty="0" err="1">
                <a:solidFill>
                  <a:schemeClr val="tx1"/>
                </a:solidFill>
              </a:rPr>
              <a:t>Deajeon</a:t>
            </a:r>
            <a:r>
              <a:rPr lang="en-US" sz="1200" kern="0" dirty="0">
                <a:solidFill>
                  <a:schemeClr val="tx1"/>
                </a:solidFill>
              </a:rPr>
              <a:t> ($</a:t>
            </a:r>
            <a:r>
              <a:rPr lang="en-US" sz="1200" kern="0" dirty="0"/>
              <a:t>26,050.00, $</a:t>
            </a:r>
            <a:r>
              <a:rPr lang="en-US" sz="1200" dirty="0"/>
              <a:t>17,666.60</a:t>
            </a:r>
            <a:r>
              <a:rPr lang="en-US" sz="1200" kern="0" dirty="0"/>
              <a:t>)</a:t>
            </a:r>
          </a:p>
          <a:p>
            <a:pPr marL="340519" lvl="1" indent="-84535" defTabSz="685800" eaLnBrk="1" hangingPunct="1">
              <a:lnSpc>
                <a:spcPct val="90000"/>
              </a:lnSpc>
              <a:tabLst>
                <a:tab pos="5529263" algn="r"/>
              </a:tabLst>
            </a:pPr>
            <a:r>
              <a:rPr lang="en-US" sz="1200" kern="0" dirty="0">
                <a:solidFill>
                  <a:schemeClr val="tx1"/>
                </a:solidFill>
              </a:rPr>
              <a:t>267 - Waikoloa (-</a:t>
            </a:r>
            <a:r>
              <a:rPr lang="en-US" sz="1200" b="1" kern="0" dirty="0">
                <a:solidFill>
                  <a:srgbClr val="C00000"/>
                </a:solidFill>
              </a:rPr>
              <a:t>$17,750</a:t>
            </a:r>
            <a:r>
              <a:rPr lang="en-US" sz="1200" kern="0" dirty="0">
                <a:solidFill>
                  <a:srgbClr val="FF0000"/>
                </a:solidFill>
              </a:rPr>
              <a:t>, -</a:t>
            </a:r>
            <a:r>
              <a:rPr lang="en-US" sz="1200" b="1" kern="0" dirty="0">
                <a:solidFill>
                  <a:srgbClr val="C00000"/>
                </a:solidFill>
              </a:rPr>
              <a:t>$</a:t>
            </a:r>
            <a:r>
              <a:rPr lang="en-US" sz="1200" b="1" dirty="0">
                <a:solidFill>
                  <a:srgbClr val="C00000"/>
                </a:solidFill>
              </a:rPr>
              <a:t>18,404.21</a:t>
            </a:r>
            <a:r>
              <a:rPr lang="en-US" sz="1200" kern="0" dirty="0">
                <a:solidFill>
                  <a:schemeClr val="tx1"/>
                </a:solidFill>
              </a:rPr>
              <a:t>)</a:t>
            </a:r>
          </a:p>
          <a:p>
            <a:pPr marL="40481" indent="-84535" defTabSz="685800" eaLnBrk="1" hangingPunct="1">
              <a:lnSpc>
                <a:spcPct val="90000"/>
              </a:lnSpc>
              <a:tabLst>
                <a:tab pos="5529263" algn="r"/>
              </a:tabLst>
            </a:pPr>
            <a:r>
              <a:rPr lang="en-US" sz="1400" i="1" kern="0" dirty="0">
                <a:solidFill>
                  <a:schemeClr val="tx1"/>
                </a:solidFill>
              </a:rPr>
              <a:t>2018</a:t>
            </a:r>
          </a:p>
          <a:p>
            <a:pPr marL="340519" lvl="1" indent="-84535" defTabSz="685800" eaLnBrk="1" hangingPunct="1">
              <a:lnSpc>
                <a:spcPct val="90000"/>
              </a:lnSpc>
              <a:tabLst>
                <a:tab pos="5529263" algn="r"/>
              </a:tabLst>
            </a:pPr>
            <a:r>
              <a:rPr lang="en-US" sz="1400" i="1" kern="0" dirty="0">
                <a:solidFill>
                  <a:schemeClr val="tx1"/>
                </a:solidFill>
              </a:rPr>
              <a:t>312 – Irvine (-</a:t>
            </a:r>
            <a:r>
              <a:rPr lang="en-US" sz="1400" b="1" i="1" kern="0" dirty="0">
                <a:solidFill>
                  <a:srgbClr val="C00000"/>
                </a:solidFill>
              </a:rPr>
              <a:t>$12,380, -$</a:t>
            </a:r>
            <a:r>
              <a:rPr lang="en-US" sz="1400" b="1" kern="0" dirty="0">
                <a:solidFill>
                  <a:srgbClr val="C00000"/>
                </a:solidFill>
              </a:rPr>
              <a:t>10,435.36</a:t>
            </a:r>
            <a:r>
              <a:rPr lang="en-US" sz="1400" i="1" kern="0" dirty="0">
                <a:solidFill>
                  <a:schemeClr val="tx1"/>
                </a:solidFill>
              </a:rPr>
              <a:t>)</a:t>
            </a:r>
          </a:p>
          <a:p>
            <a:pPr marL="340519" lvl="1" indent="-84535" defTabSz="685800" eaLnBrk="1" hangingPunct="1">
              <a:lnSpc>
                <a:spcPct val="90000"/>
              </a:lnSpc>
              <a:tabLst>
                <a:tab pos="5529263" algn="r"/>
              </a:tabLst>
            </a:pPr>
            <a:r>
              <a:rPr lang="en-US" sz="1400" i="1" kern="0" dirty="0">
                <a:solidFill>
                  <a:schemeClr val="tx1"/>
                </a:solidFill>
              </a:rPr>
              <a:t>271 – Warsaw ($</a:t>
            </a:r>
            <a:r>
              <a:rPr lang="en-US" sz="1400" kern="0" dirty="0"/>
              <a:t>5,965.00, </a:t>
            </a:r>
            <a:r>
              <a:rPr lang="en-US" sz="1400" kern="0" dirty="0">
                <a:solidFill>
                  <a:schemeClr val="tx1"/>
                </a:solidFill>
              </a:rPr>
              <a:t>$13,661.10)</a:t>
            </a:r>
          </a:p>
          <a:p>
            <a:pPr marL="340519" lvl="1" indent="-84535" defTabSz="685800" eaLnBrk="1" hangingPunct="1">
              <a:lnSpc>
                <a:spcPct val="90000"/>
              </a:lnSpc>
              <a:tabLst>
                <a:tab pos="5529263" algn="r"/>
              </a:tabLst>
            </a:pPr>
            <a:r>
              <a:rPr lang="en-US" sz="1400" kern="0" dirty="0">
                <a:solidFill>
                  <a:schemeClr val="tx1"/>
                </a:solidFill>
              </a:rPr>
              <a:t>283-- Waikoloa (-</a:t>
            </a:r>
            <a:r>
              <a:rPr lang="en-US" sz="1400" b="1" kern="0" dirty="0">
                <a:solidFill>
                  <a:srgbClr val="C00000"/>
                </a:solidFill>
              </a:rPr>
              <a:t>$9,425</a:t>
            </a:r>
            <a:r>
              <a:rPr lang="en-US" sz="1400" kern="0" dirty="0">
                <a:solidFill>
                  <a:schemeClr val="tx1"/>
                </a:solidFill>
              </a:rPr>
              <a:t>, -</a:t>
            </a:r>
            <a:r>
              <a:rPr lang="en-US" sz="1400" b="1" kern="0" dirty="0">
                <a:solidFill>
                  <a:srgbClr val="C00000"/>
                </a:solidFill>
              </a:rPr>
              <a:t>$18,419.07</a:t>
            </a:r>
            <a:r>
              <a:rPr lang="en-US" sz="1400" kern="0" dirty="0">
                <a:solidFill>
                  <a:schemeClr val="tx1"/>
                </a:solidFill>
              </a:rPr>
              <a:t>)</a:t>
            </a:r>
          </a:p>
          <a:p>
            <a:pPr>
              <a:spcBef>
                <a:spcPts val="0"/>
              </a:spcBef>
            </a:pPr>
            <a:r>
              <a:rPr lang="en-US" sz="1400" dirty="0">
                <a:solidFill>
                  <a:schemeClr val="tx1"/>
                </a:solidFill>
              </a:rPr>
              <a:t>2019</a:t>
            </a:r>
          </a:p>
          <a:p>
            <a:pPr>
              <a:spcBef>
                <a:spcPts val="0"/>
              </a:spcBef>
            </a:pPr>
            <a:r>
              <a:rPr lang="en-US" sz="1400" dirty="0">
                <a:solidFill>
                  <a:schemeClr val="tx1"/>
                </a:solidFill>
              </a:rPr>
              <a:t>	</a:t>
            </a:r>
            <a:r>
              <a:rPr lang="en-US" sz="1400" b="0" dirty="0">
                <a:solidFill>
                  <a:schemeClr val="tx1"/>
                </a:solidFill>
              </a:rPr>
              <a:t>293 – St Louis (-</a:t>
            </a:r>
            <a:r>
              <a:rPr lang="en-US" sz="1400" kern="0" dirty="0">
                <a:solidFill>
                  <a:srgbClr val="C00000"/>
                </a:solidFill>
              </a:rPr>
              <a:t>$30,408, -$13,667.13)</a:t>
            </a:r>
            <a:endParaRPr lang="en-US" sz="1400" b="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sz="1400" b="0" dirty="0">
                <a:solidFill>
                  <a:schemeClr val="tx1"/>
                </a:solidFill>
              </a:rPr>
              <a:t>	293 –  Atlanta (-</a:t>
            </a:r>
            <a:r>
              <a:rPr lang="en-US" sz="1400" kern="0" dirty="0">
                <a:solidFill>
                  <a:srgbClr val="C00000"/>
                </a:solidFill>
              </a:rPr>
              <a:t>$32,243, -$20,163.50)</a:t>
            </a:r>
            <a:endParaRPr lang="en-US" sz="1400" b="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sz="1400" b="0" dirty="0">
                <a:solidFill>
                  <a:schemeClr val="tx1"/>
                </a:solidFill>
              </a:rPr>
              <a:t>	279  - Hanoi ($</a:t>
            </a:r>
            <a:r>
              <a:rPr lang="en-US" sz="1400" b="0" dirty="0">
                <a:solidFill>
                  <a:schemeClr val="dk1"/>
                </a:solidFill>
              </a:rPr>
              <a:t>18,847, </a:t>
            </a:r>
            <a:r>
              <a:rPr lang="en-US" sz="1400" dirty="0">
                <a:solidFill>
                  <a:srgbClr val="C00000"/>
                </a:solidFill>
              </a:rPr>
              <a:t>-$1,748.46</a:t>
            </a:r>
            <a:r>
              <a:rPr lang="en-US" sz="1400" b="0" dirty="0">
                <a:solidFill>
                  <a:schemeClr val="dk1"/>
                </a:solidFill>
              </a:rPr>
              <a:t>)</a:t>
            </a:r>
            <a:endParaRPr lang="en-US" sz="1400" b="0" kern="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EEDE0C92-9D81-4FDE-90AA-AA0AB34F9D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2635533"/>
              </p:ext>
            </p:extLst>
          </p:nvPr>
        </p:nvGraphicFramePr>
        <p:xfrm>
          <a:off x="696912" y="838200"/>
          <a:ext cx="7685088" cy="5486397"/>
        </p:xfrm>
        <a:graphic>
          <a:graphicData uri="http://schemas.openxmlformats.org/drawingml/2006/table">
            <a:tbl>
              <a:tblPr/>
              <a:tblGrid>
                <a:gridCol w="6153508">
                  <a:extLst>
                    <a:ext uri="{9D8B030D-6E8A-4147-A177-3AD203B41FA5}">
                      <a16:colId xmlns:a16="http://schemas.microsoft.com/office/drawing/2014/main" xmlns="" val="1627263031"/>
                    </a:ext>
                  </a:extLst>
                </a:gridCol>
                <a:gridCol w="1531580">
                  <a:extLst>
                    <a:ext uri="{9D8B030D-6E8A-4147-A177-3AD203B41FA5}">
                      <a16:colId xmlns:a16="http://schemas.microsoft.com/office/drawing/2014/main" xmlns="" val="3604298659"/>
                    </a:ext>
                  </a:extLst>
                </a:gridCol>
              </a:tblGrid>
              <a:tr h="76241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effectLst/>
                          <a:latin typeface="Arial" panose="020B0604020202020204" pitchFamily="34" charset="0"/>
                        </a:rPr>
                        <a:t>Reconciliation Summary -  74331 802.11/.15 CB Acct No. 556802</a:t>
                      </a:r>
                    </a:p>
                  </a:txBody>
                  <a:tcPr marL="8005" marR="8005" marT="80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69626992"/>
                  </a:ext>
                </a:extLst>
              </a:tr>
              <a:tr h="39508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effectLst/>
                          <a:latin typeface="Arial" panose="020B0604020202020204" pitchFamily="34" charset="0"/>
                        </a:rPr>
                        <a:t>As of 10/31/2019</a:t>
                      </a:r>
                    </a:p>
                  </a:txBody>
                  <a:tcPr marL="8005" marR="8005" marT="80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52862759"/>
                  </a:ext>
                </a:extLst>
              </a:tr>
              <a:tr h="39508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effectLst/>
                          <a:latin typeface="Arial" panose="020B0604020202020204" pitchFamily="34" charset="0"/>
                        </a:rPr>
                        <a:t>ID</a:t>
                      </a:r>
                    </a:p>
                  </a:txBody>
                  <a:tcPr marL="8005" marR="8005" marT="80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effectLst/>
                          <a:latin typeface="Arial" panose="020B0604020202020204" pitchFamily="34" charset="0"/>
                        </a:rPr>
                        <a:t>Balance</a:t>
                      </a:r>
                    </a:p>
                  </a:txBody>
                  <a:tcPr marL="8005" marR="8005" marT="80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47399031"/>
                  </a:ext>
                </a:extLst>
              </a:tr>
              <a:tr h="39508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Reconciled</a:t>
                      </a:r>
                    </a:p>
                  </a:txBody>
                  <a:tcPr marL="8005" marR="8005" marT="80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05" marR="8005" marT="80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28906878"/>
                  </a:ext>
                </a:extLst>
              </a:tr>
              <a:tr h="38654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Cleared Deposits and Other Credits</a:t>
                      </a:r>
                    </a:p>
                  </a:txBody>
                  <a:tcPr marL="72049" marR="8005" marT="80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460.04 </a:t>
                      </a:r>
                    </a:p>
                  </a:txBody>
                  <a:tcPr marL="8005" marR="8005" marT="80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06378946"/>
                  </a:ext>
                </a:extLst>
              </a:tr>
              <a:tr h="38654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Cleared Checks and Payments</a:t>
                      </a:r>
                    </a:p>
                  </a:txBody>
                  <a:tcPr marL="72049" marR="8005" marT="80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(25,721.41)</a:t>
                      </a:r>
                    </a:p>
                  </a:txBody>
                  <a:tcPr marL="8005" marR="8005" marT="80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90200788"/>
                  </a:ext>
                </a:extLst>
              </a:tr>
              <a:tr h="39508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Reconciled</a:t>
                      </a:r>
                    </a:p>
                  </a:txBody>
                  <a:tcPr marL="8005" marR="8005" marT="800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(25,261.37)</a:t>
                      </a:r>
                    </a:p>
                  </a:txBody>
                  <a:tcPr marL="8005" marR="8005" marT="800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02087529"/>
                  </a:ext>
                </a:extLst>
              </a:tr>
              <a:tr h="39508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Last Reconciled Statement Balance - 9/30/2019</a:t>
                      </a:r>
                    </a:p>
                  </a:txBody>
                  <a:tcPr marL="8005" marR="8005" marT="80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430,525.25 </a:t>
                      </a:r>
                    </a:p>
                  </a:txBody>
                  <a:tcPr marL="8005" marR="8005" marT="80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02910325"/>
                  </a:ext>
                </a:extLst>
              </a:tr>
              <a:tr h="39508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Current Reconciled Balance</a:t>
                      </a:r>
                    </a:p>
                  </a:txBody>
                  <a:tcPr marL="8005" marR="8005" marT="80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405,263.88 </a:t>
                      </a:r>
                    </a:p>
                  </a:txBody>
                  <a:tcPr marL="8005" marR="8005" marT="80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25481191"/>
                  </a:ext>
                </a:extLst>
              </a:tr>
              <a:tr h="39508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Reconcile Statement Balance - 10/31/2019</a:t>
                      </a:r>
                    </a:p>
                  </a:txBody>
                  <a:tcPr marL="8005" marR="8005" marT="80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405,263.88 </a:t>
                      </a:r>
                    </a:p>
                  </a:txBody>
                  <a:tcPr marL="8005" marR="8005" marT="80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96324907"/>
                  </a:ext>
                </a:extLst>
              </a:tr>
              <a:tr h="39508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Difference</a:t>
                      </a:r>
                    </a:p>
                  </a:txBody>
                  <a:tcPr marL="8005" marR="8005" marT="80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 </a:t>
                      </a:r>
                    </a:p>
                  </a:txBody>
                  <a:tcPr marL="8005" marR="8005" marT="80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71837049"/>
                  </a:ext>
                </a:extLst>
              </a:tr>
              <a:tr h="39508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Unreconciled</a:t>
                      </a:r>
                    </a:p>
                  </a:txBody>
                  <a:tcPr marL="8005" marR="8005" marT="80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 </a:t>
                      </a:r>
                    </a:p>
                  </a:txBody>
                  <a:tcPr marL="8005" marR="8005" marT="80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76829301"/>
                  </a:ext>
                </a:extLst>
              </a:tr>
              <a:tr h="39508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as of 10/31/2019</a:t>
                      </a:r>
                    </a:p>
                  </a:txBody>
                  <a:tcPr marL="8005" marR="8005" marT="800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405,263.88 </a:t>
                      </a:r>
                    </a:p>
                  </a:txBody>
                  <a:tcPr marL="8005" marR="8005" marT="800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5060348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43970DCE-BEB0-49A3-BA69-6F21A2F428D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9F169E7-1A4C-46AE-9291-A92FCAB8332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7F3C80A-030E-493E-8D5B-D2967E9E3C9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8</a:t>
            </a:fld>
            <a:endParaRPr lang="en-GB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xmlns="" id="{39CA9560-5378-407F-9E5C-CB475B86DC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0938747"/>
              </p:ext>
            </p:extLst>
          </p:nvPr>
        </p:nvGraphicFramePr>
        <p:xfrm>
          <a:off x="687386" y="606426"/>
          <a:ext cx="7999415" cy="5871287"/>
        </p:xfrm>
        <a:graphic>
          <a:graphicData uri="http://schemas.openxmlformats.org/drawingml/2006/table">
            <a:tbl>
              <a:tblPr/>
              <a:tblGrid>
                <a:gridCol w="2197876">
                  <a:extLst>
                    <a:ext uri="{9D8B030D-6E8A-4147-A177-3AD203B41FA5}">
                      <a16:colId xmlns:a16="http://schemas.microsoft.com/office/drawing/2014/main" xmlns="" val="3184112712"/>
                    </a:ext>
                  </a:extLst>
                </a:gridCol>
                <a:gridCol w="942648">
                  <a:extLst>
                    <a:ext uri="{9D8B030D-6E8A-4147-A177-3AD203B41FA5}">
                      <a16:colId xmlns:a16="http://schemas.microsoft.com/office/drawing/2014/main" xmlns="" val="1992780635"/>
                    </a:ext>
                  </a:extLst>
                </a:gridCol>
                <a:gridCol w="1021202">
                  <a:extLst>
                    <a:ext uri="{9D8B030D-6E8A-4147-A177-3AD203B41FA5}">
                      <a16:colId xmlns:a16="http://schemas.microsoft.com/office/drawing/2014/main" xmlns="" val="1687591478"/>
                    </a:ext>
                  </a:extLst>
                </a:gridCol>
                <a:gridCol w="864094">
                  <a:extLst>
                    <a:ext uri="{9D8B030D-6E8A-4147-A177-3AD203B41FA5}">
                      <a16:colId xmlns:a16="http://schemas.microsoft.com/office/drawing/2014/main" xmlns="" val="2370071544"/>
                    </a:ext>
                  </a:extLst>
                </a:gridCol>
                <a:gridCol w="1099755">
                  <a:extLst>
                    <a:ext uri="{9D8B030D-6E8A-4147-A177-3AD203B41FA5}">
                      <a16:colId xmlns:a16="http://schemas.microsoft.com/office/drawing/2014/main" xmlns="" val="484335255"/>
                    </a:ext>
                  </a:extLst>
                </a:gridCol>
                <a:gridCol w="883239">
                  <a:extLst>
                    <a:ext uri="{9D8B030D-6E8A-4147-A177-3AD203B41FA5}">
                      <a16:colId xmlns:a16="http://schemas.microsoft.com/office/drawing/2014/main" xmlns="" val="1397170573"/>
                    </a:ext>
                  </a:extLst>
                </a:gridCol>
                <a:gridCol w="990601">
                  <a:extLst>
                    <a:ext uri="{9D8B030D-6E8A-4147-A177-3AD203B41FA5}">
                      <a16:colId xmlns:a16="http://schemas.microsoft.com/office/drawing/2014/main" xmlns="" val="4148606551"/>
                    </a:ext>
                  </a:extLst>
                </a:gridCol>
              </a:tblGrid>
              <a:tr h="222740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2019 Income Statement   as of Nov 12, 2019</a:t>
                      </a:r>
                    </a:p>
                  </a:txBody>
                  <a:tcPr marL="5090" marR="5090" marT="5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9015249"/>
                  </a:ext>
                </a:extLst>
              </a:tr>
              <a:tr h="66663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090" marR="5090" marT="5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2019-01 </a:t>
                      </a:r>
                      <a:b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St. Louis, MO</a:t>
                      </a:r>
                    </a:p>
                  </a:txBody>
                  <a:tcPr marL="5090" marR="5090" marT="5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2019-05 </a:t>
                      </a:r>
                      <a:b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Atlanta, GA</a:t>
                      </a:r>
                    </a:p>
                  </a:txBody>
                  <a:tcPr marL="5090" marR="5090" marT="5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2019-07 Vienna</a:t>
                      </a:r>
                    </a:p>
                  </a:txBody>
                  <a:tcPr marL="5090" marR="5090" marT="5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2019-09 Hanoi, Vietnam</a:t>
                      </a:r>
                    </a:p>
                  </a:txBody>
                  <a:tcPr marL="5090" marR="5090" marT="5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2020-01 Irvine, CA</a:t>
                      </a:r>
                    </a:p>
                  </a:txBody>
                  <a:tcPr marL="5090" marR="5090" marT="5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5090" marR="5090" marT="5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4372424"/>
                  </a:ext>
                </a:extLst>
              </a:tr>
              <a:tr h="25972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090" marR="5090" marT="5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090" marR="5090" marT="5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090" marR="5090" marT="5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090" marR="5090" marT="5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090" marR="5090" marT="5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090" marR="5090" marT="5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090" marR="5090" marT="5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6772112"/>
                  </a:ext>
                </a:extLst>
              </a:tr>
              <a:tr h="25972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45810" marR="5090" marT="5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90" marR="5090" marT="5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90" marR="5090" marT="5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90" marR="5090" marT="5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90" marR="5090" marT="5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90" marR="5090" marT="5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90" marR="5090" marT="5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79271021"/>
                  </a:ext>
                </a:extLst>
              </a:tr>
              <a:tr h="36855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1.20 - Received from Corporations</a:t>
                      </a:r>
                    </a:p>
                  </a:txBody>
                  <a:tcPr marL="91621" marR="5090" marT="5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090" marR="5090" marT="5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090" marR="5090" marT="5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$10,000.00 </a:t>
                      </a:r>
                    </a:p>
                  </a:txBody>
                  <a:tcPr marL="5090" marR="5090" marT="5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090" marR="5090" marT="5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090" marR="5090" marT="5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$10,000.00 </a:t>
                      </a:r>
                    </a:p>
                  </a:txBody>
                  <a:tcPr marL="5090" marR="5090" marT="5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22095042"/>
                  </a:ext>
                </a:extLst>
              </a:tr>
              <a:tr h="25230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2.11 - Registrations</a:t>
                      </a:r>
                    </a:p>
                  </a:txBody>
                  <a:tcPr marL="91621" marR="5090" marT="5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$208,450.00 </a:t>
                      </a:r>
                    </a:p>
                  </a:txBody>
                  <a:tcPr marL="5090" marR="5090" marT="5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$222,385.00 </a:t>
                      </a:r>
                    </a:p>
                  </a:txBody>
                  <a:tcPr marL="5090" marR="5090" marT="5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$7,700.00 </a:t>
                      </a:r>
                    </a:p>
                  </a:txBody>
                  <a:tcPr marL="5090" marR="5090" marT="5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090" marR="5090" marT="5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090" marR="5090" marT="5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$438,535.00 </a:t>
                      </a:r>
                    </a:p>
                  </a:txBody>
                  <a:tcPr marL="5090" marR="5090" marT="5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28803543"/>
                  </a:ext>
                </a:extLst>
              </a:tr>
              <a:tr h="25230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91621" marR="5090" marT="5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$26,248.01 </a:t>
                      </a:r>
                    </a:p>
                  </a:txBody>
                  <a:tcPr marL="5090" marR="5090" marT="5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$33,410.00 </a:t>
                      </a:r>
                    </a:p>
                  </a:txBody>
                  <a:tcPr marL="5090" marR="5090" marT="5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090" marR="5090" marT="5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090" marR="5090" marT="5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090" marR="5090" marT="5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$59,658.01 </a:t>
                      </a:r>
                    </a:p>
                  </a:txBody>
                  <a:tcPr marL="5090" marR="5090" marT="5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45212658"/>
                  </a:ext>
                </a:extLst>
              </a:tr>
              <a:tr h="25972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45810" marR="5090" marT="50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$234,698.01 </a:t>
                      </a:r>
                    </a:p>
                  </a:txBody>
                  <a:tcPr marL="5090" marR="5090" marT="50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$255,795.00 </a:t>
                      </a:r>
                    </a:p>
                  </a:txBody>
                  <a:tcPr marL="5090" marR="5090" marT="50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$17,700.00 </a:t>
                      </a:r>
                    </a:p>
                  </a:txBody>
                  <a:tcPr marL="5090" marR="5090" marT="50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090" marR="5090" marT="50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090" marR="5090" marT="50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$508,193.01 </a:t>
                      </a:r>
                    </a:p>
                  </a:txBody>
                  <a:tcPr marL="5090" marR="5090" marT="50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54334279"/>
                  </a:ext>
                </a:extLst>
              </a:tr>
              <a:tr h="20323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45810" marR="5090" marT="5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90" marR="5090" marT="5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90" marR="5090" marT="5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90" marR="5090" marT="5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90" marR="5090" marT="5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90" marR="5090" marT="5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90" marR="5090" marT="5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74385974"/>
                  </a:ext>
                </a:extLst>
              </a:tr>
              <a:tr h="25230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4.110 - Site Survey</a:t>
                      </a:r>
                    </a:p>
                  </a:txBody>
                  <a:tcPr marL="91621" marR="5090" marT="5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$1,946.63 </a:t>
                      </a:r>
                    </a:p>
                  </a:txBody>
                  <a:tcPr marL="5090" marR="5090" marT="5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090" marR="5090" marT="5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090" marR="5090" marT="5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090" marR="5090" marT="5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090" marR="5090" marT="5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$1,946.63 </a:t>
                      </a:r>
                    </a:p>
                  </a:txBody>
                  <a:tcPr marL="5090" marR="5090" marT="5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36708002"/>
                  </a:ext>
                </a:extLst>
              </a:tr>
              <a:tr h="25230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91621" marR="5090" marT="5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$14,948.26 </a:t>
                      </a:r>
                    </a:p>
                  </a:txBody>
                  <a:tcPr marL="5090" marR="5090" marT="5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$19,656.77 </a:t>
                      </a:r>
                    </a:p>
                  </a:txBody>
                  <a:tcPr marL="5090" marR="5090" marT="5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$19,610.58 </a:t>
                      </a:r>
                    </a:p>
                  </a:txBody>
                  <a:tcPr marL="5090" marR="5090" marT="5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$64,477.88 </a:t>
                      </a:r>
                    </a:p>
                  </a:txBody>
                  <a:tcPr marL="5090" marR="5090" marT="5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090" marR="5090" marT="5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$118,693.49 </a:t>
                      </a:r>
                    </a:p>
                  </a:txBody>
                  <a:tcPr marL="5090" marR="5090" marT="5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00553839"/>
                  </a:ext>
                </a:extLst>
              </a:tr>
              <a:tr h="25230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91621" marR="5090" marT="5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$9,460.17 </a:t>
                      </a:r>
                    </a:p>
                  </a:txBody>
                  <a:tcPr marL="5090" marR="5090" marT="5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$10,101.84 </a:t>
                      </a:r>
                    </a:p>
                  </a:txBody>
                  <a:tcPr marL="5090" marR="5090" marT="5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$1,313.52 </a:t>
                      </a:r>
                    </a:p>
                  </a:txBody>
                  <a:tcPr marL="5090" marR="5090" marT="5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$20.00 </a:t>
                      </a:r>
                    </a:p>
                  </a:txBody>
                  <a:tcPr marL="5090" marR="5090" marT="5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$75.00 </a:t>
                      </a:r>
                    </a:p>
                  </a:txBody>
                  <a:tcPr marL="5090" marR="5090" marT="5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$20,970.53 </a:t>
                      </a:r>
                    </a:p>
                  </a:txBody>
                  <a:tcPr marL="5090" marR="5090" marT="5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68982582"/>
                  </a:ext>
                </a:extLst>
              </a:tr>
              <a:tr h="36855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91621" marR="5090" marT="5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$50,816.66 </a:t>
                      </a:r>
                    </a:p>
                  </a:txBody>
                  <a:tcPr marL="5090" marR="5090" marT="5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$52,729.03 </a:t>
                      </a:r>
                    </a:p>
                  </a:txBody>
                  <a:tcPr marL="5090" marR="5090" marT="5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$3,000.00 </a:t>
                      </a:r>
                    </a:p>
                  </a:txBody>
                  <a:tcPr marL="5090" marR="5090" marT="5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090" marR="5090" marT="5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$25,000.00 </a:t>
                      </a:r>
                    </a:p>
                  </a:txBody>
                  <a:tcPr marL="5090" marR="5090" marT="5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$131,545.69 </a:t>
                      </a:r>
                    </a:p>
                  </a:txBody>
                  <a:tcPr marL="5090" marR="5090" marT="5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88583387"/>
                  </a:ext>
                </a:extLst>
              </a:tr>
              <a:tr h="25230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91621" marR="5090" marT="5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$109,819.77 </a:t>
                      </a:r>
                    </a:p>
                  </a:txBody>
                  <a:tcPr marL="5090" marR="5090" marT="5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$121,097.42 </a:t>
                      </a:r>
                    </a:p>
                  </a:txBody>
                  <a:tcPr marL="5090" marR="5090" marT="5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090" marR="5090" marT="5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090" marR="5090" marT="5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090" marR="5090" marT="5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$230,917.19 </a:t>
                      </a:r>
                    </a:p>
                  </a:txBody>
                  <a:tcPr marL="5090" marR="5090" marT="5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42087898"/>
                  </a:ext>
                </a:extLst>
              </a:tr>
              <a:tr h="25230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91621" marR="5090" marT="5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$34,765.03 </a:t>
                      </a:r>
                    </a:p>
                  </a:txBody>
                  <a:tcPr marL="5090" marR="5090" marT="5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$38,060.46 </a:t>
                      </a:r>
                    </a:p>
                  </a:txBody>
                  <a:tcPr marL="5090" marR="5090" marT="5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090" marR="5090" marT="5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$46,446.41 </a:t>
                      </a:r>
                    </a:p>
                  </a:txBody>
                  <a:tcPr marL="5090" marR="5090" marT="5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090" marR="5090" marT="5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$119,271.90 </a:t>
                      </a:r>
                    </a:p>
                  </a:txBody>
                  <a:tcPr marL="5090" marR="5090" marT="5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24859437"/>
                  </a:ext>
                </a:extLst>
              </a:tr>
              <a:tr h="25230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91621" marR="5090" marT="5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$20,398.05 </a:t>
                      </a:r>
                    </a:p>
                  </a:txBody>
                  <a:tcPr marL="5090" marR="5090" marT="5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$23,958.20 </a:t>
                      </a:r>
                    </a:p>
                  </a:txBody>
                  <a:tcPr marL="5090" marR="5090" marT="5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090" marR="5090" marT="5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090" marR="5090" marT="5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090" marR="5090" marT="5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$44,356.25 </a:t>
                      </a:r>
                    </a:p>
                  </a:txBody>
                  <a:tcPr marL="5090" marR="5090" marT="5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94851261"/>
                  </a:ext>
                </a:extLst>
              </a:tr>
              <a:tr h="25230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91621" marR="5090" marT="5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$2,261.37 </a:t>
                      </a:r>
                    </a:p>
                  </a:txBody>
                  <a:tcPr marL="5090" marR="5090" marT="5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$2,953.27 </a:t>
                      </a:r>
                    </a:p>
                  </a:txBody>
                  <a:tcPr marL="5090" marR="5090" marT="5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090" marR="5090" marT="5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090" marR="5090" marT="5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090" marR="5090" marT="5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$5,214.64 </a:t>
                      </a:r>
                    </a:p>
                  </a:txBody>
                  <a:tcPr marL="5090" marR="5090" marT="5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31158027"/>
                  </a:ext>
                </a:extLst>
              </a:tr>
              <a:tr h="25230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Misc Expense</a:t>
                      </a:r>
                    </a:p>
                  </a:txBody>
                  <a:tcPr marL="91621" marR="5090" marT="50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$3,949.20 </a:t>
                      </a:r>
                    </a:p>
                  </a:txBody>
                  <a:tcPr marL="5090" marR="5090" marT="5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$5,488.84 </a:t>
                      </a:r>
                    </a:p>
                  </a:txBody>
                  <a:tcPr marL="5090" marR="5090" marT="5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$350.00 </a:t>
                      </a:r>
                    </a:p>
                  </a:txBody>
                  <a:tcPr marL="5090" marR="5090" marT="5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090" marR="5090" marT="5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090" marR="5090" marT="5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$9,788.04 </a:t>
                      </a:r>
                    </a:p>
                  </a:txBody>
                  <a:tcPr marL="5090" marR="5090" marT="5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79899996"/>
                  </a:ext>
                </a:extLst>
              </a:tr>
              <a:tr h="36855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45810" marR="5090" marT="50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$248,365.14 </a:t>
                      </a:r>
                    </a:p>
                  </a:txBody>
                  <a:tcPr marL="5090" marR="5090" marT="50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$274,045.83 </a:t>
                      </a:r>
                    </a:p>
                  </a:txBody>
                  <a:tcPr marL="5090" marR="5090" marT="50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$24,274.10 </a:t>
                      </a:r>
                    </a:p>
                  </a:txBody>
                  <a:tcPr marL="5090" marR="5090" marT="50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$110,944.29 </a:t>
                      </a:r>
                    </a:p>
                  </a:txBody>
                  <a:tcPr marL="5090" marR="5090" marT="50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$25,075.00 </a:t>
                      </a:r>
                    </a:p>
                  </a:txBody>
                  <a:tcPr marL="5090" marR="5090" marT="50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$682,704.36 </a:t>
                      </a:r>
                    </a:p>
                  </a:txBody>
                  <a:tcPr marL="5090" marR="5090" marT="50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49792273"/>
                  </a:ext>
                </a:extLst>
              </a:tr>
              <a:tr h="3685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Income</a:t>
                      </a:r>
                    </a:p>
                  </a:txBody>
                  <a:tcPr marL="5090" marR="5090" marT="50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($13,667.13)</a:t>
                      </a:r>
                    </a:p>
                  </a:txBody>
                  <a:tcPr marL="5090" marR="5090" marT="50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($18,250.83)</a:t>
                      </a:r>
                    </a:p>
                  </a:txBody>
                  <a:tcPr marL="5090" marR="5090" marT="50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($6,574.10)</a:t>
                      </a:r>
                    </a:p>
                  </a:txBody>
                  <a:tcPr marL="5090" marR="5090" marT="50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($110,944.29)</a:t>
                      </a:r>
                    </a:p>
                  </a:txBody>
                  <a:tcPr marL="5090" marR="5090" marT="50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($25,075.00)</a:t>
                      </a:r>
                    </a:p>
                  </a:txBody>
                  <a:tcPr marL="5090" marR="5090" marT="50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($174,511.35)</a:t>
                      </a:r>
                    </a:p>
                  </a:txBody>
                  <a:tcPr marL="5090" marR="5090" marT="50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840152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26686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89D7BFD-E160-402F-BBC8-B5B701941DD4}" type="slidenum">
              <a:rPr lang="en-GB" smtClean="0"/>
              <a:pPr/>
              <a:t>9</a:t>
            </a:fld>
            <a:endParaRPr lang="en-GB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0C2FB405-DCEC-4165-B20B-FA38141C23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815634"/>
              </p:ext>
            </p:extLst>
          </p:nvPr>
        </p:nvGraphicFramePr>
        <p:xfrm>
          <a:off x="696915" y="606426"/>
          <a:ext cx="7837486" cy="5880664"/>
        </p:xfrm>
        <a:graphic>
          <a:graphicData uri="http://schemas.openxmlformats.org/drawingml/2006/table">
            <a:tbl>
              <a:tblPr/>
              <a:tblGrid>
                <a:gridCol w="2274885">
                  <a:extLst>
                    <a:ext uri="{9D8B030D-6E8A-4147-A177-3AD203B41FA5}">
                      <a16:colId xmlns:a16="http://schemas.microsoft.com/office/drawing/2014/main" xmlns="" val="2555257619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xmlns="" val="94930415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xmlns="" val="2066330799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xmlns="" val="2969622173"/>
                    </a:ext>
                  </a:extLst>
                </a:gridCol>
                <a:gridCol w="1200151">
                  <a:extLst>
                    <a:ext uri="{9D8B030D-6E8A-4147-A177-3AD203B41FA5}">
                      <a16:colId xmlns:a16="http://schemas.microsoft.com/office/drawing/2014/main" xmlns="" val="1339246078"/>
                    </a:ext>
                  </a:extLst>
                </a:gridCol>
                <a:gridCol w="1162050">
                  <a:extLst>
                    <a:ext uri="{9D8B030D-6E8A-4147-A177-3AD203B41FA5}">
                      <a16:colId xmlns:a16="http://schemas.microsoft.com/office/drawing/2014/main" xmlns="" val="1277787227"/>
                    </a:ext>
                  </a:extLst>
                </a:gridCol>
              </a:tblGrid>
              <a:tr h="345527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effectLst/>
                          <a:latin typeface="Arial" panose="020B0604020202020204" pitchFamily="34" charset="0"/>
                        </a:rPr>
                        <a:t>2018 Meeting Income Statement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00441824"/>
                  </a:ext>
                </a:extLst>
              </a:tr>
              <a:tr h="66461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2018 </a:t>
                      </a:r>
                      <a:r>
                        <a:rPr lang="en-US" sz="1400" b="1" i="0" u="none" strike="noStrike" dirty="0" err="1">
                          <a:effectLst/>
                          <a:latin typeface="Arial" panose="020B0604020202020204" pitchFamily="34" charset="0"/>
                        </a:rPr>
                        <a:t>Misc</a:t>
                      </a:r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2018-01</a:t>
                      </a:r>
                      <a:b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Irvine, CA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2018-05 </a:t>
                      </a:r>
                      <a:b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Warsaw, Poland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2018-09 </a:t>
                      </a:r>
                      <a:b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Waikoloa, HI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30568107"/>
                  </a:ext>
                </a:extLst>
              </a:tr>
              <a:tr h="280167">
                <a:tc>
                  <a:txBody>
                    <a:bodyPr/>
                    <a:lstStyle/>
                    <a:p>
                      <a:pPr algn="l" fontAlgn="ctr"/>
                      <a:endParaRPr lang="en-US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01929425"/>
                  </a:ext>
                </a:extLst>
              </a:tr>
              <a:tr h="278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62588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61072185"/>
                  </a:ext>
                </a:extLst>
              </a:tr>
              <a:tr h="2658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– Registrations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$9,692.47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$229,401.00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$271,975.00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$204,100.00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$715,168.47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37222127"/>
                  </a:ext>
                </a:extLst>
              </a:tr>
              <a:tr h="2658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$27,029.84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$18,580.73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$29,898.48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$75,509.05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01046827"/>
                  </a:ext>
                </a:extLst>
              </a:tr>
              <a:tr h="5219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Account Interest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$5,558.51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$5,558.51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28181090"/>
                  </a:ext>
                </a:extLst>
              </a:tr>
              <a:tr h="22850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62588" marR="6954" marT="695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$15,250.98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$256,430.84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$290,555.73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$233,998.48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$796,236.03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26979420"/>
                  </a:ext>
                </a:extLst>
              </a:tr>
              <a:tr h="22850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62588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8613903"/>
                  </a:ext>
                </a:extLst>
              </a:tr>
              <a:tr h="278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$21,998.13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$74,375.00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$20,418.26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$116,791.39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85617682"/>
                  </a:ext>
                </a:extLst>
              </a:tr>
              <a:tr h="278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$3,172.65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$10,460.72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$10,815.18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$9,582.23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$34,030.78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84523729"/>
                  </a:ext>
                </a:extLst>
              </a:tr>
              <a:tr h="278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$44,271.69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$36,309.56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$45,651.01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$126,232.26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35608436"/>
                  </a:ext>
                </a:extLst>
              </a:tr>
              <a:tr h="278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$113,654.62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$82,350.00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$109,462.83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$305,467.45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82962380"/>
                  </a:ext>
                </a:extLst>
              </a:tr>
              <a:tr h="278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$49,500.24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$35,148.80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$32,417.75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$117,066.79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25249004"/>
                  </a:ext>
                </a:extLst>
              </a:tr>
              <a:tr h="278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$19,049.98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$24,390.00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$23,859.22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$67,299.20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4367777"/>
                  </a:ext>
                </a:extLst>
              </a:tr>
              <a:tr h="278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$1,518.52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$5,157.59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$4,234.22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$10,920.33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20633589"/>
                  </a:ext>
                </a:extLst>
              </a:tr>
              <a:tr h="278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Expense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$155.72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$6,412.30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$8,348.50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$6,792.03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$21,708.55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33351672"/>
                  </a:ext>
                </a:extLst>
              </a:tr>
              <a:tr h="2658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62588" marR="6954" marT="695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$3,338.37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$266,866.20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$276,894.63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$252,417.55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$799,516.75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85181588"/>
                  </a:ext>
                </a:extLst>
              </a:tr>
              <a:tr h="30767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Income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$11,912.61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($10,435.36)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$13,661.10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($18,419.07)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($3,280.72)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876235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83188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044276136624162e7788a9ef0deff32f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a7a1af1ae2d713a6b18a9d11ab7afd46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B5B9D47-03EB-4E85-ACC2-CA82724B053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69D784B-096F-4BC0-B00F-03A4BD4D812F}">
  <ds:schemaRefs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cc9c437c-ae0c-4066-8d90-a0f7de786127"/>
    <ds:schemaRef ds:uri="http://purl.org/dc/terms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B70DA11-B4D5-461E-8E80-67BE7DF9C05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1898</TotalTime>
  <Words>3231</Words>
  <Application>Microsoft Office PowerPoint</Application>
  <PresentationFormat>On-screen Show (4:3)</PresentationFormat>
  <Paragraphs>1072</Paragraphs>
  <Slides>13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 Unicode MS</vt:lpstr>
      <vt:lpstr>MS Gothic</vt:lpstr>
      <vt:lpstr>MS PGothic</vt:lpstr>
      <vt:lpstr>Arial</vt:lpstr>
      <vt:lpstr>Tahoma</vt:lpstr>
      <vt:lpstr>Times New Roman</vt:lpstr>
      <vt:lpstr>Office Theme</vt:lpstr>
      <vt:lpstr>Document</vt:lpstr>
      <vt:lpstr>Wireless Treasurer Report Nov 2019 Waikoloa</vt:lpstr>
      <vt:lpstr>Abstract</vt:lpstr>
      <vt:lpstr>PowerPoint Presentation</vt:lpstr>
      <vt:lpstr>Hanoi, Sept 2019 Budget Report</vt:lpstr>
      <vt:lpstr>Irvine, January 2020 Budget Report</vt:lpstr>
      <vt:lpstr>Historical Attendance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Qualcomm Technologies,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Wireless Treasurer Report November 2019 Waikoloa</dc:title>
  <dc:creator>Jon Rosdahl</dc:creator>
  <cp:keywords>November 2019</cp:keywords>
  <dc:description>Jon Rosdahl (Qualcomm)</dc:description>
  <cp:lastModifiedBy>Benjamin Rolfe</cp:lastModifiedBy>
  <cp:revision>27</cp:revision>
  <cp:lastPrinted>1601-01-01T00:00:00Z</cp:lastPrinted>
  <dcterms:created xsi:type="dcterms:W3CDTF">2019-08-01T19:20:26Z</dcterms:created>
  <dcterms:modified xsi:type="dcterms:W3CDTF">2019-11-13T19:16:22Z</dcterms:modified>
  <cp:category>Treasurer Report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