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506" r:id="rId4"/>
    <p:sldId id="507" r:id="rId5"/>
    <p:sldId id="508" r:id="rId6"/>
    <p:sldId id="258" r:id="rId7"/>
    <p:sldId id="262" r:id="rId8"/>
    <p:sldId id="266" r:id="rId9"/>
    <p:sldId id="267" r:id="rId10"/>
    <p:sldId id="502" r:id="rId11"/>
    <p:sldId id="504" r:id="rId12"/>
    <p:sldId id="494" r:id="rId13"/>
    <p:sldId id="505" r:id="rId14"/>
    <p:sldId id="495" r:id="rId15"/>
    <p:sldId id="264" r:id="rId16"/>
    <p:sldId id="263" r:id="rId17"/>
    <p:sldId id="499" r:id="rId18"/>
    <p:sldId id="500" r:id="rId19"/>
    <p:sldId id="5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-308780.59999999998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1191774.7799999998</c:v>
                </c:pt>
                <c:pt idx="10">
                  <c:v>1267686.1399999999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1377684.6133333331</c:v>
                </c:pt>
                <c:pt idx="8">
                  <c:v>1320005.4333333329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-308780.59999999998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1191774.7799999998</c:v>
                </c:pt>
                <c:pt idx="10">
                  <c:v>1267686.1399999999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1377684.6133333331</c:v>
                </c:pt>
                <c:pt idx="8">
                  <c:v>1320005.4333333329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661D-7B51-486C-A1E8-A8766E42D947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22F4-FA60-42F6-AF93-A470377F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8A74-74C7-4FA4-AF09-DFAFBA7D6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611A-9073-4EE0-B4C4-BE512F16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617A-A565-485B-A2AB-2CD14CF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EFAF-4AD7-4DD5-B282-B9B86BD58D08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C89C-6731-4979-8CAF-22A68EA9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0B0-7AC3-42D5-8EE3-1302482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E0F-F3C8-40FC-AF19-DCB828B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32323-CA57-46E6-A20A-25E24E17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2264-41AD-4113-A2C6-494A971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C30C-DF57-4D8D-A5CE-D1A31F3AC23A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52E4-8430-40AD-8B3E-6C8D8458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48C0-1831-4127-AC92-C8E29324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AD57-68CC-49B6-B0BF-9DBB66E9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8C053-DB81-401B-9072-73E34F23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E281-79E2-46AB-8C0D-650F574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07C-BB58-4865-A38C-C24544AC4F15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7329C-7BDF-4606-B7F1-CC333A20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D62-0EF5-47D5-ACA8-3DCD2872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ABD-A7E8-46A1-9695-F73F96CE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EA30-0F2F-4643-A25A-08FC1CD3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0C9-6E98-4A23-819C-34E706B7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29F4-D043-44E4-8953-F30BAF10DA84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FEA8-889E-4AC8-BEC4-3A6C076A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EBAA-4A04-4DBB-B0B2-9E162AD7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5DF-10FC-4A74-A4DF-EA9050FC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4A8FA-9F49-4E1C-89A8-39DCB82C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0567-A81E-47F1-ABFF-01EA038F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4B70-32A7-4AD9-9C9F-E6DC5682A0CE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FF93-8723-4A26-96BB-5ADA0ED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AF4B-DBE7-4C27-A6AF-73D8AB63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C3-C223-409B-9A6C-2DFD84EA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7B7C-DBE8-49EE-BD59-35A53EF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C5F2-166E-4824-AE71-BBE0B2E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50DB1-D4D7-4B6B-9D71-6A2AD9EE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0316-EC69-46D5-8326-D56208828BB7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D5F3-B842-41A8-9E70-15599F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50F-C28C-4005-AEC7-1FF0F62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5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E17-755D-4331-BC32-784D211D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33459-94BB-4E5B-98C2-F0F65AB0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9A67-39E8-40F8-AB3C-026CEBD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8C09-1CE2-4CF3-A672-AD99EB0A5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F3E7C-283A-4851-9928-161C63FB7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3B192-C04B-494C-A536-6A5EDD04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6652-11B5-4B04-87F0-E806B33F8149}" type="datetime1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0F90C-CF04-45DC-B340-D754E764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2F9A-35DB-4151-8B77-CE5A915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DF7D-E0BF-4CE0-90BF-F11BB663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E455A-AAB9-4B26-A73C-0D38DC5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C73F-24DD-4BE4-9C73-E5351545D261}" type="datetime1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F37AC-5449-47B2-B1A7-670E74D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B4BEC-EB27-4859-9AC5-C4217D7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AD2D-FFB5-4349-9AA7-03294EB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0C1-BC9D-4D9A-B86B-57891353AA8B}" type="datetime1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191C3-CB59-451F-9A81-1B393B2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B939-243A-4811-AF74-00EC8A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BFF5-49E5-4672-8F32-B3B14ED3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B79A-29E9-4010-868A-C948EA43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91990-EB84-4215-8691-0DEC90C8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E492-1187-49F4-8670-6645C71F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97CE-D176-46A8-97BE-D576182A2300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1952-0608-4526-B0A3-0D3BC4A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2187-CDD4-4890-B6D8-B5EDF4B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D95-FBE3-4D35-AAAC-BE1A2F1E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743D-4D1C-4FF4-A25B-2AB6C2B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F1AB9-0B92-46B8-B5C5-78D80294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C36-767D-46C5-B346-DCD50A3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58F3-E1F5-4487-89F7-B7C9BEC42675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5B0D-6531-4EC9-BD23-5E46BE4A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7B39-7BA3-4730-AB33-01661A0D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4B99F-013B-463F-8B37-C017C39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7A717-1365-4D3D-9EDF-E91FC705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8AFF-219C-4C99-9890-2A2AE0F6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4C611-2817-43FD-9EF9-AC0DC1CA8009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A909F-2745-4A84-9153-1FE7FB48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2019-07-19 Closing EC Treasurer Report - </a:t>
            </a:r>
            <a:r>
              <a:rPr lang="en-US" b="1" dirty="0"/>
              <a:t>ec-19-0134-01-00EC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339E-7523-4BB4-96DB-1D24532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DAF-EA4B-492D-BC7C-4492C374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Treasurer’s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E4B90-61DF-408C-ADBD-62C94E7A5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2019-07-19</a:t>
            </a:r>
          </a:p>
          <a:p>
            <a:endParaRPr lang="en-US" dirty="0"/>
          </a:p>
          <a:p>
            <a:r>
              <a:rPr lang="en-US" dirty="0"/>
              <a:t>G. Zimmerman w/ C. Chaplin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5B1E6-2359-4778-B77E-7AA6427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20F2-6010-426A-B073-E0EFF99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1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B78E5C-4F3A-41A7-BBC7-986C9E014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Net Worth Change Forecast</a:t>
            </a:r>
          </a:p>
        </p:txBody>
      </p:sp>
      <p:sp>
        <p:nvSpPr>
          <p:cNvPr id="23556" name="Slide Number Placeholder 2">
            <a:extLst>
              <a:ext uri="{FF2B5EF4-FFF2-40B4-BE49-F238E27FC236}">
                <a16:creationId xmlns:a16="http://schemas.microsoft.com/office/drawing/2014/main" id="{FE2EC042-016C-4CCC-B184-E278DDAA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8C89-0DE5-4D83-AE36-800B34BE23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557" name="Footer Placeholder 1">
            <a:extLst>
              <a:ext uri="{FF2B5EF4-FFF2-40B4-BE49-F238E27FC236}">
                <a16:creationId xmlns:a16="http://schemas.microsoft.com/office/drawing/2014/main" id="{4CF2779C-38AA-4ED9-BEFD-448A1EDC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2019-07-19 Closing EC Treasurer Report - ec-19-0134-01-00EC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B2BF3D-4687-45A2-8554-81FABE590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55378"/>
              </p:ext>
            </p:extLst>
          </p:nvPr>
        </p:nvGraphicFramePr>
        <p:xfrm>
          <a:off x="1915297" y="2109102"/>
          <a:ext cx="7694140" cy="348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0040">
                  <a:extLst>
                    <a:ext uri="{9D8B030D-6E8A-4147-A177-3AD203B41FA5}">
                      <a16:colId xmlns:a16="http://schemas.microsoft.com/office/drawing/2014/main" val="4081935339"/>
                    </a:ext>
                  </a:extLst>
                </a:gridCol>
                <a:gridCol w="2384100">
                  <a:extLst>
                    <a:ext uri="{9D8B030D-6E8A-4147-A177-3AD203B41FA5}">
                      <a16:colId xmlns:a16="http://schemas.microsoft.com/office/drawing/2014/main" val="4094985209"/>
                    </a:ext>
                  </a:extLst>
                </a:gridCol>
              </a:tblGrid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2852779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$108,174.22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50560927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$3,209.84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8214516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$9,000.00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52053568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($7,000.00)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89378932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854331629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Net Worth Change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$75,911.36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985582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Reserve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609"/>
            <a:ext cx="10913164" cy="21624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Nov 2018 forecast had been 1,059,660.66 at end of 2019</a:t>
            </a:r>
          </a:p>
          <a:p>
            <a:r>
              <a:rPr lang="en-US" dirty="0"/>
              <a:t>Previously allocated NNA reserve NOT ENTIRELY used by estimated Vienna net loss</a:t>
            </a:r>
          </a:p>
          <a:p>
            <a:r>
              <a:rPr lang="en-US" dirty="0"/>
              <a:t>Planning maintains reserve &gt; $1.1M </a:t>
            </a:r>
          </a:p>
          <a:p>
            <a:pPr lvl="1"/>
            <a:r>
              <a:rPr lang="en-US" dirty="0"/>
              <a:t>157% of this session’s total estimated expenses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1526D8E-AFC0-449C-8CCF-C7F33FBD5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814121"/>
              </p:ext>
            </p:extLst>
          </p:nvPr>
        </p:nvGraphicFramePr>
        <p:xfrm>
          <a:off x="804863" y="1571625"/>
          <a:ext cx="105060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Worksheet" r:id="rId3" imgW="10506099" imgH="2638331" progId="Excel.Sheet.12">
                  <p:embed/>
                </p:oleObj>
              </mc:Choice>
              <mc:Fallback>
                <p:oleObj name="Worksheet" r:id="rId3" imgW="10506099" imgH="26383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863" y="1571625"/>
                        <a:ext cx="10506075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695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78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67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3EDB-C9C6-4868-BDC8-33FAE918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3E5D-437C-418C-A474-7300099E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Predictablity</a:t>
            </a:r>
            <a:r>
              <a:rPr lang="en-US" dirty="0"/>
              <a:t> is key</a:t>
            </a:r>
          </a:p>
          <a:p>
            <a:r>
              <a:rPr lang="en-US" dirty="0"/>
              <a:t>Long range planning is stable</a:t>
            </a:r>
          </a:p>
          <a:p>
            <a:r>
              <a:rPr lang="en-US" dirty="0"/>
              <a:t>Adjustments made to planning in Spring 2018 appear to be tracking and are realized</a:t>
            </a:r>
          </a:p>
          <a:p>
            <a:pPr lvl="1"/>
            <a:r>
              <a:rPr lang="en-US" dirty="0"/>
              <a:t>Prior forecasts:</a:t>
            </a:r>
          </a:p>
          <a:p>
            <a:pPr lvl="2"/>
            <a:r>
              <a:rPr lang="en-US" dirty="0"/>
              <a:t>March 2018:  Year end Net worth of $755k w/ $562k net loss </a:t>
            </a:r>
          </a:p>
          <a:p>
            <a:pPr lvl="2"/>
            <a:r>
              <a:rPr lang="en-US" dirty="0"/>
              <a:t>July 2018: Year end Net worth of $1.198k w/ $302k net loss</a:t>
            </a:r>
          </a:p>
          <a:p>
            <a:pPr lvl="2"/>
            <a:r>
              <a:rPr lang="en-US" dirty="0"/>
              <a:t>Current </a:t>
            </a:r>
            <a:r>
              <a:rPr lang="en-US" dirty="0" err="1"/>
              <a:t>est</a:t>
            </a:r>
            <a:r>
              <a:rPr lang="en-US" dirty="0"/>
              <a:t>: Year end Net worth of $1.192k w/$309k net loss</a:t>
            </a:r>
          </a:p>
          <a:p>
            <a:r>
              <a:rPr lang="en-US" dirty="0"/>
              <a:t>Near term tracking and estimating may need more improvement</a:t>
            </a:r>
          </a:p>
          <a:p>
            <a:pPr lvl="1"/>
            <a:r>
              <a:rPr lang="en-US" dirty="0"/>
              <a:t>Need to avoid chasing preliminary data too much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FF4B8-8518-4040-B031-89671535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15A0B-047D-41DF-9E85-6E7B4A96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C72E2-53C5-4B86-ADBB-4ED5FDE2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– 2018 Net Worth/Reserve changes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A417-2D07-4AA2-977C-44C7FB89E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CD05-EC17-463F-A148-AFC3C6C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5D7B-6345-4C19-ABCD-B91B210A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87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Net Worth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40DA92-3BD7-4CA8-9259-281141A80F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1870074"/>
          <a:ext cx="9608820" cy="348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820">
                  <a:extLst>
                    <a:ext uri="{9D8B030D-6E8A-4147-A177-3AD203B41FA5}">
                      <a16:colId xmlns:a16="http://schemas.microsoft.com/office/drawing/2014/main" val="2694474553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48977187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1370893238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($48,042.11)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113005259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$61,288.27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53114367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$44,020.23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4687079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Income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$23,148.32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7192405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($10,805.62)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92025727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($9,777.39)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2636542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$59,831.70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58903490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5B33-ACAC-48A1-B53F-CDD8A43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</p:spTree>
    <p:extLst>
      <p:ext uri="{BB962C8B-B14F-4D97-AF65-F5344CB8AC3E}">
        <p14:creationId xmlns:p14="http://schemas.microsoft.com/office/powerpoint/2010/main" val="209088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095"/>
            <a:ext cx="10515600" cy="640867"/>
          </a:xfrm>
        </p:spPr>
        <p:txBody>
          <a:bodyPr/>
          <a:lstStyle/>
          <a:p>
            <a:r>
              <a:rPr lang="en-US" dirty="0"/>
              <a:t>Key metric: reserve level at end of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5D1B6-17F5-411A-B0E4-47FCBE0BD1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480" y="1417319"/>
          <a:ext cx="10942321" cy="3939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32">
                  <a:extLst>
                    <a:ext uri="{9D8B030D-6E8A-4147-A177-3AD203B41FA5}">
                      <a16:colId xmlns:a16="http://schemas.microsoft.com/office/drawing/2014/main" val="1315772317"/>
                    </a:ext>
                  </a:extLst>
                </a:gridCol>
                <a:gridCol w="2275136">
                  <a:extLst>
                    <a:ext uri="{9D8B030D-6E8A-4147-A177-3AD203B41FA5}">
                      <a16:colId xmlns:a16="http://schemas.microsoft.com/office/drawing/2014/main" val="379327337"/>
                    </a:ext>
                  </a:extLst>
                </a:gridCol>
                <a:gridCol w="1841777">
                  <a:extLst>
                    <a:ext uri="{9D8B030D-6E8A-4147-A177-3AD203B41FA5}">
                      <a16:colId xmlns:a16="http://schemas.microsoft.com/office/drawing/2014/main" val="2810455809"/>
                    </a:ext>
                  </a:extLst>
                </a:gridCol>
                <a:gridCol w="2383476">
                  <a:extLst>
                    <a:ext uri="{9D8B030D-6E8A-4147-A177-3AD203B41FA5}">
                      <a16:colId xmlns:a16="http://schemas.microsoft.com/office/drawing/2014/main" val="1285977869"/>
                    </a:ext>
                  </a:extLst>
                </a:gridCol>
              </a:tblGrid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Change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340858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$1,118,438.49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$25,558.86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$1,144,027.35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85398460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$320,285.19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$34,242.84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$354,528.03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63743731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$1,438,723.68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$1,498,555.38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292826215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70171626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4879459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Singapore Funds USD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45201341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58645288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97F64-5219-4153-8DDA-BD09575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</p:spTree>
    <p:extLst>
      <p:ext uri="{BB962C8B-B14F-4D97-AF65-F5344CB8AC3E}">
        <p14:creationId xmlns:p14="http://schemas.microsoft.com/office/powerpoint/2010/main" val="380378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1840D8-8B1B-47F6-AADC-AB8FD11C4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2020 T1 Session Results Forecast</a:t>
            </a:r>
            <a:br>
              <a:rPr lang="en-US" altLang="en-US" sz="4000" dirty="0"/>
            </a:br>
            <a:r>
              <a:rPr lang="en-US" altLang="en-US" sz="4000" dirty="0"/>
              <a:t>Atlanta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22563ED-3933-4ED8-9F16-A8199EC98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5927CA5-3007-43C4-9F52-F04E5A1E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7176F4-9EB8-40C0-98C8-927252117B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0485" name="Footer Placeholder 1">
            <a:extLst>
              <a:ext uri="{FF2B5EF4-FFF2-40B4-BE49-F238E27FC236}">
                <a16:creationId xmlns:a16="http://schemas.microsoft.com/office/drawing/2014/main" id="{6B73AB3C-8494-4E21-9899-253A7886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2019-07-19 Closing EC Treasurer Report - ec-19-0134-01-00EC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1583E2-608C-4A4F-A4AB-2F1ACDE1C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87838"/>
              </p:ext>
            </p:extLst>
          </p:nvPr>
        </p:nvGraphicFramePr>
        <p:xfrm>
          <a:off x="2730843" y="2384854"/>
          <a:ext cx="6730314" cy="295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5692">
                  <a:extLst>
                    <a:ext uri="{9D8B030D-6E8A-4147-A177-3AD203B41FA5}">
                      <a16:colId xmlns:a16="http://schemas.microsoft.com/office/drawing/2014/main" val="1724849583"/>
                    </a:ext>
                  </a:extLst>
                </a:gridCol>
                <a:gridCol w="2464622">
                  <a:extLst>
                    <a:ext uri="{9D8B030D-6E8A-4147-A177-3AD203B41FA5}">
                      <a16:colId xmlns:a16="http://schemas.microsoft.com/office/drawing/2014/main" val="3300533133"/>
                    </a:ext>
                  </a:extLst>
                </a:gridCol>
              </a:tblGrid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NA Session Result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81482362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$464,000.00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74700199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-$501,472.70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1655408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Surplus/Loss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-$37,472.70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821998834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516262872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-$37,472.70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08337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6008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CB593D-FF5B-4DDD-966C-56B494E5C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T2 Session Results Forecast</a:t>
            </a:r>
            <a:br>
              <a:rPr lang="en-US" altLang="en-US" sz="4000"/>
            </a:br>
            <a:r>
              <a:rPr lang="en-US" altLang="en-US" sz="4000"/>
              <a:t>Montreal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D65B1D-E792-4030-91C4-2B455ECCB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B12C1F91-BC41-4B02-94AD-894A3FA2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F78D7D-5CDB-4633-987D-5D7C5D9AFC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9" name="Footer Placeholder 1">
            <a:extLst>
              <a:ext uri="{FF2B5EF4-FFF2-40B4-BE49-F238E27FC236}">
                <a16:creationId xmlns:a16="http://schemas.microsoft.com/office/drawing/2014/main" id="{CA4A6DCE-0235-4A7F-9D8C-09268AF8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2019-07-19 Closing EC Treasurer Report - ec-19-0134-01-00EC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7328E3-8584-472B-A6D8-E40E8D91F4DA}"/>
              </a:ext>
            </a:extLst>
          </p:cNvPr>
          <p:cNvGraphicFramePr>
            <a:graphicFrameLocks noGrp="1"/>
          </p:cNvGraphicFramePr>
          <p:nvPr/>
        </p:nvGraphicFramePr>
        <p:xfrm>
          <a:off x="3390900" y="2828925"/>
          <a:ext cx="5410200" cy="206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1761872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13008344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NA Session Result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85301706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$498,198.74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7392708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-$424,224.52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2856756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$73,974.22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381221123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$34,200.00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20330827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$108,174.22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93906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4796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C322423-D314-4E91-B908-98C2D7420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T3 Session Results Forecast</a:t>
            </a:r>
            <a:br>
              <a:rPr lang="en-US" altLang="en-US" sz="4000"/>
            </a:br>
            <a:r>
              <a:rPr lang="en-US" altLang="en-US" sz="4000"/>
              <a:t>Bangkok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9DAB669-46FF-46B5-9227-57CF8801C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C8B87B40-AEB2-4548-96F2-54E966A2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F01959-BC8F-46E2-8C98-BD07720994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3" name="Footer Placeholder 1">
            <a:extLst>
              <a:ext uri="{FF2B5EF4-FFF2-40B4-BE49-F238E27FC236}">
                <a16:creationId xmlns:a16="http://schemas.microsoft.com/office/drawing/2014/main" id="{9E275C59-2E9D-4128-B55E-5C64E4C7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2019-07-19 Closing EC Treasurer Report - ec-19-0134-01-00EC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3ED246-0912-4CB3-8FF1-2790358D9124}"/>
              </a:ext>
            </a:extLst>
          </p:cNvPr>
          <p:cNvGraphicFramePr>
            <a:graphicFrameLocks noGrp="1"/>
          </p:cNvGraphicFramePr>
          <p:nvPr/>
        </p:nvGraphicFramePr>
        <p:xfrm>
          <a:off x="3543300" y="2828925"/>
          <a:ext cx="5105400" cy="206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1226206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37390422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NNA Session Result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997447000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$426,978.26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43278671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-$423,768.42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4950652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$3,209.84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81538871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06874820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$3,209.84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40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056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Closing Estimate (Vienna)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C7A4D-5A24-4692-88F8-9B4C6F5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2060"/>
            <a:ext cx="10515600" cy="1124902"/>
          </a:xfrm>
        </p:spPr>
        <p:txBody>
          <a:bodyPr>
            <a:normAutofit/>
          </a:bodyPr>
          <a:lstStyle/>
          <a:p>
            <a:r>
              <a:rPr lang="en-US" dirty="0"/>
              <a:t>As of 7/19 - $484,950 income, 731 registered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706C8C-A5CC-4C6C-948E-D86E7C22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56758"/>
              </p:ext>
            </p:extLst>
          </p:nvPr>
        </p:nvGraphicFramePr>
        <p:xfrm>
          <a:off x="838200" y="1635125"/>
          <a:ext cx="9967913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Worksheet" r:id="rId3" imgW="4219446" imgH="1533493" progId="Excel.Sheet.12">
                  <p:embed/>
                </p:oleObj>
              </mc:Choice>
              <mc:Fallback>
                <p:oleObj name="Worksheet" r:id="rId3" imgW="4219446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35125"/>
                        <a:ext cx="9967913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82CFE-E6B0-4158-BCFE-15224512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</p:spTree>
    <p:extLst>
      <p:ext uri="{BB962C8B-B14F-4D97-AF65-F5344CB8AC3E}">
        <p14:creationId xmlns:p14="http://schemas.microsoft.com/office/powerpoint/2010/main" val="348375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7104-6204-45E4-ABD4-0AFF8BB4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EA78-A645-4F1D-99C0-13B068F0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Vienna closing registration estimates:</a:t>
            </a:r>
          </a:p>
          <a:p>
            <a:pPr lvl="1"/>
            <a:r>
              <a:rPr lang="en-US" dirty="0"/>
              <a:t>Total paid: 731 paid registrants including 62 late/onsite registrations</a:t>
            </a:r>
          </a:p>
          <a:p>
            <a:pPr lvl="1"/>
            <a:r>
              <a:rPr lang="en-US" dirty="0"/>
              <a:t>Total cancellations: 35</a:t>
            </a:r>
          </a:p>
          <a:p>
            <a:pPr lvl="1"/>
            <a:r>
              <a:rPr lang="en-US" dirty="0"/>
              <a:t>Estimated revenue from registrations: $484,950 (up $17,840 from opening)</a:t>
            </a:r>
          </a:p>
          <a:p>
            <a:r>
              <a:rPr lang="en-US" dirty="0"/>
              <a:t>Expenses: increased ~$14,000</a:t>
            </a:r>
          </a:p>
          <a:p>
            <a:pPr lvl="1"/>
            <a:r>
              <a:rPr lang="en-US" dirty="0"/>
              <a:t>Expect increased F&amp;B expenses ~+$8,800</a:t>
            </a:r>
          </a:p>
          <a:p>
            <a:pPr lvl="1"/>
            <a:r>
              <a:rPr lang="en-US" dirty="0"/>
              <a:t>Room / AV /power expenses – no changes</a:t>
            </a:r>
          </a:p>
          <a:p>
            <a:pPr lvl="1"/>
            <a:r>
              <a:rPr lang="en-US" dirty="0" err="1"/>
              <a:t>Misc</a:t>
            </a:r>
            <a:r>
              <a:rPr lang="en-US" dirty="0"/>
              <a:t> supplies (signage) +$1,000</a:t>
            </a:r>
          </a:p>
          <a:p>
            <a:pPr lvl="1"/>
            <a:r>
              <a:rPr lang="en-US" dirty="0"/>
              <a:t>Network expenses ~+$4,000 (</a:t>
            </a:r>
            <a:r>
              <a:rPr lang="en-US" dirty="0" err="1"/>
              <a:t>Linespeed</a:t>
            </a:r>
            <a:r>
              <a:rPr lang="en-US" dirty="0"/>
              <a:t>/ACV)</a:t>
            </a:r>
          </a:p>
          <a:p>
            <a:pPr lvl="1"/>
            <a:endParaRPr lang="en-US" dirty="0"/>
          </a:p>
          <a:p>
            <a:r>
              <a:rPr lang="en-US" dirty="0"/>
              <a:t>Remaining estimates and forecasts are unchanged from opening report.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21F91-BF88-4166-9E25-D7357764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71613-5862-4086-B26F-ED4E3ED2E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1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A6B0-25DA-4A88-AC7B-FF182006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7FFC-7FB0-447C-BF5D-3838A246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appear to be in good shape out of this meeting</a:t>
            </a:r>
          </a:p>
          <a:p>
            <a:pPr lvl="1"/>
            <a:r>
              <a:rPr lang="en-US" dirty="0"/>
              <a:t>No big negative surprise</a:t>
            </a:r>
          </a:p>
          <a:p>
            <a:r>
              <a:rPr lang="en-US" dirty="0"/>
              <a:t>Need to consider </a:t>
            </a:r>
            <a:r>
              <a:rPr lang="en-US" dirty="0" err="1"/>
              <a:t>priorit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9B67-265C-4534-AC88-BBFAC056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E6032-3941-4BA3-8CDE-2C1A378A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8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T1 Session Actuals (Vancouver)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F42211-0958-4724-86E9-B0221F9DA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465883"/>
              </p:ext>
            </p:extLst>
          </p:nvPr>
        </p:nvGraphicFramePr>
        <p:xfrm>
          <a:off x="838200" y="1456179"/>
          <a:ext cx="10091842" cy="3468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Worksheet" r:id="rId3" imgW="4743401" imgH="1533493" progId="Excel.Sheet.12">
                  <p:embed/>
                </p:oleObj>
              </mc:Choice>
              <mc:Fallback>
                <p:oleObj name="Worksheet" r:id="rId3" imgW="4743401" imgH="1533493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E368FBF-1612-49D9-9707-8E2EEB0D5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6179"/>
                        <a:ext cx="10091842" cy="3468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6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(Waikoloa)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BFB4-9FD5-4134-BEAB-6630D73A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685"/>
            <a:ext cx="10515600" cy="904277"/>
          </a:xfrm>
        </p:spPr>
        <p:txBody>
          <a:bodyPr>
            <a:normAutofit/>
          </a:bodyPr>
          <a:lstStyle/>
          <a:p>
            <a:r>
              <a:rPr lang="en-US" dirty="0"/>
              <a:t>Forecast as of 7/14/18 - unchanged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E0BC1D-8911-4AFA-BF6B-3216CDA69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3778"/>
              </p:ext>
            </p:extLst>
          </p:nvPr>
        </p:nvGraphicFramePr>
        <p:xfrm>
          <a:off x="1517650" y="1585913"/>
          <a:ext cx="8802846" cy="350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Worksheet" r:id="rId3" imgW="3371799" imgH="1342957" progId="Excel.Sheet.12">
                  <p:embed/>
                </p:oleObj>
              </mc:Choice>
              <mc:Fallback>
                <p:oleObj name="Worksheet" r:id="rId3" imgW="3371799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650" y="1585913"/>
                        <a:ext cx="8802846" cy="350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B6BFC-0CB9-4E99-8A57-0F979D5D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</p:spTree>
    <p:extLst>
      <p:ext uri="{BB962C8B-B14F-4D97-AF65-F5344CB8AC3E}">
        <p14:creationId xmlns:p14="http://schemas.microsoft.com/office/powerpoint/2010/main" val="20635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Net Worth Change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64EE59-CC88-4C12-8502-A8A0C5541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78121"/>
              </p:ext>
            </p:extLst>
          </p:nvPr>
        </p:nvGraphicFramePr>
        <p:xfrm>
          <a:off x="1074419" y="1600355"/>
          <a:ext cx="9570390" cy="349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328">
                  <a:extLst>
                    <a:ext uri="{9D8B030D-6E8A-4147-A177-3AD203B41FA5}">
                      <a16:colId xmlns:a16="http://schemas.microsoft.com/office/drawing/2014/main" val="3726959036"/>
                    </a:ext>
                  </a:extLst>
                </a:gridCol>
                <a:gridCol w="3235062">
                  <a:extLst>
                    <a:ext uri="{9D8B030D-6E8A-4147-A177-3AD203B41FA5}">
                      <a16:colId xmlns:a16="http://schemas.microsoft.com/office/drawing/2014/main" val="768754238"/>
                    </a:ext>
                  </a:extLst>
                </a:gridCol>
              </a:tblGrid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$8,720.39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93765333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($279,070.92)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4226135226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($35,537.70)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356281715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$16,909.27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95845402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($19,801.64)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2757234151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76979080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($308,780.60)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79469020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2525B-8895-4D99-BCBE-B35ED53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7BEE-440E-4F96-A7A0-1F38CCB102DB}"/>
              </a:ext>
            </a:extLst>
          </p:cNvPr>
          <p:cNvSpPr txBox="1"/>
          <p:nvPr/>
        </p:nvSpPr>
        <p:spPr>
          <a:xfrm>
            <a:off x="1074419" y="5279136"/>
            <a:ext cx="957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 </a:t>
            </a:r>
            <a:r>
              <a:rPr lang="en-US" sz="2800" dirty="0">
                <a:solidFill>
                  <a:srgbClr val="FF0000"/>
                </a:solidFill>
              </a:rPr>
              <a:t>(403,947.62)</a:t>
            </a:r>
            <a:r>
              <a:rPr lang="en-US" sz="2800" dirty="0"/>
              <a:t> at March close (~ 95k increase)</a:t>
            </a:r>
          </a:p>
          <a:p>
            <a:r>
              <a:rPr lang="en-US" sz="2800" dirty="0"/>
              <a:t>	Changes due primarily to this meeting update</a:t>
            </a:r>
          </a:p>
        </p:txBody>
      </p:sp>
    </p:spTree>
    <p:extLst>
      <p:ext uri="{BB962C8B-B14F-4D97-AF65-F5344CB8AC3E}">
        <p14:creationId xmlns:p14="http://schemas.microsoft.com/office/powerpoint/2010/main" val="27229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2019 Reserve Forecast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84281"/>
            <a:ext cx="10515600" cy="1239003"/>
          </a:xfrm>
        </p:spPr>
        <p:txBody>
          <a:bodyPr>
            <a:normAutofit/>
          </a:bodyPr>
          <a:lstStyle/>
          <a:p>
            <a:r>
              <a:rPr lang="en-US" sz="2000" dirty="0"/>
              <a:t>Nov 2018 forecast had been 1,059,660.66 at end of 2019</a:t>
            </a:r>
          </a:p>
          <a:p>
            <a:r>
              <a:rPr lang="en-US" sz="2000" dirty="0"/>
              <a:t>NNA reserve NOT ENTIRELY used by estimated Vienna net loss</a:t>
            </a:r>
          </a:p>
          <a:p>
            <a:r>
              <a:rPr lang="en-US" sz="2000" dirty="0"/>
              <a:t>Planning maintains reserve &gt; $1.1M  (157% of this sessions total </a:t>
            </a:r>
            <a:r>
              <a:rPr lang="en-US" sz="2000" dirty="0" err="1"/>
              <a:t>est</a:t>
            </a:r>
            <a:r>
              <a:rPr lang="en-US" sz="2000" dirty="0"/>
              <a:t> expense)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2019-07-19 Closing EC Treasurer Report - ec-19-0134-01-00EC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D0A1F-84B8-4EA7-AC69-CE0A279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46748"/>
              </p:ext>
            </p:extLst>
          </p:nvPr>
        </p:nvGraphicFramePr>
        <p:xfrm>
          <a:off x="440636" y="1529945"/>
          <a:ext cx="10913164" cy="291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437">
                  <a:extLst>
                    <a:ext uri="{9D8B030D-6E8A-4147-A177-3AD203B41FA5}">
                      <a16:colId xmlns:a16="http://schemas.microsoft.com/office/drawing/2014/main" val="1753571964"/>
                    </a:ext>
                  </a:extLst>
                </a:gridCol>
                <a:gridCol w="2203620">
                  <a:extLst>
                    <a:ext uri="{9D8B030D-6E8A-4147-A177-3AD203B41FA5}">
                      <a16:colId xmlns:a16="http://schemas.microsoft.com/office/drawing/2014/main" val="3048451045"/>
                    </a:ext>
                  </a:extLst>
                </a:gridCol>
                <a:gridCol w="2308554">
                  <a:extLst>
                    <a:ext uri="{9D8B030D-6E8A-4147-A177-3AD203B41FA5}">
                      <a16:colId xmlns:a16="http://schemas.microsoft.com/office/drawing/2014/main" val="3210710455"/>
                    </a:ext>
                  </a:extLst>
                </a:gridCol>
                <a:gridCol w="2308553">
                  <a:extLst>
                    <a:ext uri="{9D8B030D-6E8A-4147-A177-3AD203B41FA5}">
                      <a16:colId xmlns:a16="http://schemas.microsoft.com/office/drawing/2014/main" val="4024664820"/>
                    </a:ext>
                  </a:extLst>
                </a:gridCol>
              </a:tblGrid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711876385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USD General Reserve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$1,144,027.35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($27,709.68)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$1,116,317.67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134847401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$354,528.03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($279,070.92)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$75,457.11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724164199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$1,498,555.38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($306,780.60)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$1,191,774.78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1611808208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$2,000.00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($2,000.00)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2419576177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General + NNA + Petty Cash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$1,500,555.38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($308,780.60)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$1,191,774.78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342128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08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888</Words>
  <Application>Microsoft Office PowerPoint</Application>
  <PresentationFormat>Widescreen</PresentationFormat>
  <Paragraphs>259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Microsoft Excel Worksheet</vt:lpstr>
      <vt:lpstr>Worksheet</vt:lpstr>
      <vt:lpstr>Closing Treasurer’s Report</vt:lpstr>
      <vt:lpstr>2019 T2 Session Closing Estimate (Vienna)</vt:lpstr>
      <vt:lpstr>Highlights</vt:lpstr>
      <vt:lpstr>Growth in Net worth</vt:lpstr>
      <vt:lpstr>Going forward</vt:lpstr>
      <vt:lpstr>2019 T1 Session Actuals (Vancouver)</vt:lpstr>
      <vt:lpstr>2019 T2 Session Forecast (Waikoloa)</vt:lpstr>
      <vt:lpstr>2019 Net Worth Change Forecast</vt:lpstr>
      <vt:lpstr>2019 Reserve Forecast</vt:lpstr>
      <vt:lpstr>2020 Net Worth Change Forecast</vt:lpstr>
      <vt:lpstr>2020 Reserve Forecast</vt:lpstr>
      <vt:lpstr>Growth in Net worth</vt:lpstr>
      <vt:lpstr>Some observations</vt:lpstr>
      <vt:lpstr>Backup – 2018 Net Worth/Reserve changes</vt:lpstr>
      <vt:lpstr>2018 Net Worth Change</vt:lpstr>
      <vt:lpstr>2018 Reserve</vt:lpstr>
      <vt:lpstr>2020 T1 Session Results Forecast Atlanta</vt:lpstr>
      <vt:lpstr>2020 T2 Session Results Forecast Montreal</vt:lpstr>
      <vt:lpstr>2020 T3 Session Results Forecast Bangkok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802EC Treasurer's Report - opening, Jul2019</dc:title>
  <dc:subject>IEEE 802 LMSC EC</dc:subject>
  <dc:creator>gzimmerman</dc:creator>
  <cp:lastModifiedBy>George Zimmerman</cp:lastModifiedBy>
  <cp:revision>58</cp:revision>
  <dcterms:created xsi:type="dcterms:W3CDTF">2018-11-07T05:07:04Z</dcterms:created>
  <dcterms:modified xsi:type="dcterms:W3CDTF">2019-07-19T10:23:13Z</dcterms:modified>
</cp:coreProperties>
</file>