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8" r:id="rId4"/>
    <p:sldId id="264" r:id="rId5"/>
    <p:sldId id="263" r:id="rId6"/>
    <p:sldId id="261" r:id="rId7"/>
    <p:sldId id="262" r:id="rId8"/>
    <p:sldId id="266" r:id="rId9"/>
    <p:sldId id="267" r:id="rId10"/>
    <p:sldId id="494" r:id="rId11"/>
    <p:sldId id="495" r:id="rId12"/>
    <p:sldId id="423" r:id="rId13"/>
    <p:sldId id="496" r:id="rId14"/>
    <p:sldId id="493" r:id="rId15"/>
    <p:sldId id="497" r:id="rId16"/>
    <p:sldId id="49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60"/>
  </p:normalViewPr>
  <p:slideViewPr>
    <p:cSldViewPr snapToGrid="0" showGuides="1">
      <p:cViewPr varScale="1">
        <p:scale>
          <a:sx n="40" d="100"/>
          <a:sy n="40" d="100"/>
        </p:scale>
        <p:origin x="48" y="14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2400" b="1" i="0" baseline="0">
                <a:latin typeface="Calibri" panose="020F0502020204030204" pitchFamily="34" charset="0"/>
              </a:rPr>
              <a:t>802 Reserves &amp; Change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Sheet1!$B$2:$B$12</c:f>
              <c:numCache>
                <c:formatCode>_("$"* #,##0.00_);_("$"* \(#,##0.00\);_("$"* "-"??_);_(@_)</c:formatCode>
                <c:ptCount val="11"/>
                <c:pt idx="1">
                  <c:v>46418.53</c:v>
                </c:pt>
                <c:pt idx="2">
                  <c:v>-7730.82</c:v>
                </c:pt>
                <c:pt idx="3">
                  <c:v>223835.43</c:v>
                </c:pt>
                <c:pt idx="4">
                  <c:v>-304753.25</c:v>
                </c:pt>
                <c:pt idx="5">
                  <c:v>274070.71000000002</c:v>
                </c:pt>
                <c:pt idx="6">
                  <c:v>333070.46999999997</c:v>
                </c:pt>
                <c:pt idx="7">
                  <c:v>-194564.39</c:v>
                </c:pt>
                <c:pt idx="8">
                  <c:v>59831.7</c:v>
                </c:pt>
                <c:pt idx="9">
                  <c:v>-400753.23</c:v>
                </c:pt>
                <c:pt idx="10">
                  <c:v>75911.360000000001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3FA-41B0-9DD6-B24CB4C0A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303912"/>
        <c:axId val="357304240"/>
      </c:scatterChart>
      <c:scatterChart>
        <c:scatterStyle val="line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Net worth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Sheet1!$C$2:$C$12</c:f>
              <c:numCache>
                <c:formatCode>_("$"* #,##0.00_);_("$"* \(#,##0.00\);_("$"* "-"??_);_(@_)</c:formatCode>
                <c:ptCount val="11"/>
                <c:pt idx="0">
                  <c:v>1070377</c:v>
                </c:pt>
                <c:pt idx="1">
                  <c:v>1116795.53</c:v>
                </c:pt>
                <c:pt idx="2">
                  <c:v>1109064.71</c:v>
                </c:pt>
                <c:pt idx="3">
                  <c:v>1332900.1399999999</c:v>
                </c:pt>
                <c:pt idx="4">
                  <c:v>1028146.8899999999</c:v>
                </c:pt>
                <c:pt idx="5">
                  <c:v>1302217.5999999999</c:v>
                </c:pt>
                <c:pt idx="6">
                  <c:v>1635288.0699999998</c:v>
                </c:pt>
                <c:pt idx="7">
                  <c:v>1440723.6799999997</c:v>
                </c:pt>
                <c:pt idx="8">
                  <c:v>1500555.3799999997</c:v>
                </c:pt>
                <c:pt idx="9">
                  <c:v>1099802.1499999997</c:v>
                </c:pt>
                <c:pt idx="10">
                  <c:v>1175713.5099999998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3FA-41B0-9DD6-B24CB4C0A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178200"/>
        <c:axId val="361177216"/>
      </c:scatterChart>
      <c:valAx>
        <c:axId val="357303912"/>
        <c:scaling>
          <c:orientation val="minMax"/>
          <c:max val="2020"/>
          <c:min val="20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304240"/>
        <c:crossesAt val="0"/>
        <c:crossBetween val="midCat"/>
      </c:valAx>
      <c:valAx>
        <c:axId val="357304240"/>
        <c:scaling>
          <c:orientation val="minMax"/>
          <c:max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 sz="1800" baseline="0">
                    <a:latin typeface="Calibri" panose="020F0502020204030204" pitchFamily="34" charset="0"/>
                  </a:rPr>
                  <a:t>Annual Change over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57303912"/>
        <c:crosses val="autoZero"/>
        <c:crossBetween val="midCat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7216"/>
        <c:scaling>
          <c:orientation val="minMax"/>
          <c:min val="20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/>
                  <a:t>Total Reserves at Year End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61178200"/>
        <c:crosses val="max"/>
        <c:crossBetween val="midCat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8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1177216"/>
        <c:crossesAt val="1000000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81813007674847"/>
          <c:y val="0.15407168955508763"/>
          <c:w val="0.19640470984462044"/>
          <c:h val="0.16495495289693674"/>
        </c:manualLayout>
      </c:layout>
      <c:overlay val="1"/>
      <c:spPr>
        <a:solidFill>
          <a:schemeClr val="bg2"/>
        </a:solidFill>
        <a:ln>
          <a:solidFill>
            <a:schemeClr val="bg2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E661D-7B51-486C-A1E8-A8766E42D947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A22F4-FA60-42F6-AF93-A470377F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3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A8A74-74C7-4FA4-AF09-DFAFBA7D6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611A-9073-4EE0-B4C4-BE512F168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A617A-A565-485B-A2AB-2CD14CFC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B101-9CB6-43E9-816F-E1C66587CA1C}" type="datetime1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BC89C-6731-4979-8CAF-22A68EA9B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00B0-7AC3-42D5-8EE3-130248260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8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CAE0F-F3C8-40FC-AF19-DCB828B4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32323-CA57-46E6-A20A-25E24E17E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72264-41AD-4113-A2C6-494A97149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D9EF-E36C-4D1E-A9BE-2627B97DC86D}" type="datetime1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852E4-8430-40AD-8B3E-6C8D8458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948C0-1831-4127-AC92-C8E29324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3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CAD57-68CC-49B6-B0BF-9DBB66E9E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8C053-DB81-401B-9072-73E34F23C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9E281-79E2-46AB-8C0D-650F574C2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0B6D-F3EF-4FE5-B795-9720D01FE50C}" type="datetime1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7329C-7BDF-4606-B7F1-CC333A209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86D62-0EF5-47D5-ACA8-3DCD2872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E3ABD-A7E8-46A1-9695-F73F96CE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EEA30-0F2F-4643-A25A-08FC1CD36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E60C9-6E98-4A23-819C-34E706B7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D976-02D0-4C55-9333-3BF770791837}" type="datetime1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EFEA8-889E-4AC8-BEC4-3A6C076A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CEBAA-4A04-4DBB-B0B2-9E162AD7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3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225DF-10FC-4A74-A4DF-EA9050FCB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4A8FA-9F49-4E1C-89A8-39DCB82CB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D0567-A81E-47F1-ABFF-01EA038F4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E1D0-15B8-4E28-BF42-55A934FF7AA9}" type="datetime1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7FF93-8723-4A26-96BB-5ADA0ED4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BAF4B-DBE7-4C27-A6AF-73D8AB63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3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8EC3-C223-409B-9A6C-2DFD84EA8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7B7C-DBE8-49EE-BD59-35A53EF73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0C5F2-166E-4824-AE71-BBE0B2EF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50DB1-D4D7-4B6B-9D71-6A2AD9EE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EDF-74DC-46F4-8706-3E1C178D31C1}" type="datetime1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9D5F3-B842-41A8-9E70-15599F7D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2A50F-C28C-4005-AEC7-1FF0F625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5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0E17-755D-4331-BC32-784D211D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33459-94BB-4E5B-98C2-F0F65AB0E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09A67-39E8-40F8-AB3C-026CEBDFB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68C09-1CE2-4CF3-A672-AD99EB0A5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F3E7C-283A-4851-9928-161C63FB7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3B192-C04B-494C-A536-6A5EDD04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DA70-61C2-4E70-BB47-78E3A1BF2BB8}" type="datetime1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20F90C-CF04-45DC-B340-D754E764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82F9A-35DB-4151-8B77-CE5A915F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2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DF7D-E0BF-4CE0-90BF-F11BB663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8E455A-AAB9-4B26-A73C-0D38DC5B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245-D711-4DF8-847B-7294FD3DAD7B}" type="datetime1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F37AC-5449-47B2-B1A7-670E74DA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B4BEC-EB27-4859-9AC5-C4217D7FE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6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DEAD2D-FFB5-4349-9AA7-03294EB3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FEDB-E603-4034-BD3D-2DF35B62A163}" type="datetime1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1191C3-CB59-451F-9A81-1B393B28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AB939-243A-4811-AF74-00EC8A4F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8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1BFF5-49E5-4672-8F32-B3B14ED37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9B79A-29E9-4010-868A-C948EA430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91990-EB84-4215-8691-0DEC90C89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E492-1187-49F4-8670-6645C71FD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8F99-DFA0-4CD1-9B43-067DE4EF18E5}" type="datetime1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31952-0608-4526-B0A3-0D3BC4A8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32187-CDD4-4890-B6D8-B5EDF4BF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8AD95-FBE3-4D35-AAAC-BE1A2F1E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41743D-4D1C-4FF4-A25B-2AB6C2B93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F1AB9-0B92-46B8-B5C5-78D80294F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5C36-767D-46C5-B346-DCD50A3B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64DC5-A310-4C95-9DD2-97DE951D42BE}" type="datetime1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95B0D-6531-4EC9-BD23-5E46BE4A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07B39-7BA3-4730-AB33-01661A0D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3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64B99F-013B-463F-8B37-C017C39C5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7A717-1365-4D3D-9EDF-E91FC7056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98AFF-219C-4C99-9890-2A2AE0F69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71A20-7CA3-4D15-878E-681C9125E598}" type="datetime1">
              <a:rPr lang="en-US" smtClean="0"/>
              <a:t>3/8/2019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A909F-2745-4A84-9153-1FE7FB48E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ec-18-0199-00-00EC 2108-11-12 Treasurer Report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5339E-7523-4BB4-96DB-1D2453216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3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BDDAF-EA4B-492D-BC7C-4492C374F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Treasurer’s Report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8E4B90-61DF-408C-ADBD-62C94E7A5B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2019-03-11</a:t>
            </a:r>
          </a:p>
          <a:p>
            <a:endParaRPr lang="en-US" dirty="0"/>
          </a:p>
          <a:p>
            <a:r>
              <a:rPr lang="en-US" dirty="0"/>
              <a:t>G. Zimmerman w/ C. Chaplin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05B1E6-2359-4778-B77E-7AA6427A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D20F2-6010-426A-B073-E0EFF990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74591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AE20-6890-490B-96CF-39183A0E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in </a:t>
            </a:r>
            <a:r>
              <a:rPr lang="en-US"/>
              <a:t>Net worth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51007-00F2-472B-93A4-9960C13F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ec-18-0235-00-00EC 2018-11-16 Treasurer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8E7A-1894-4DC5-80C4-22514919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3512FBBF-97C0-4E70-85F4-D003D0E0A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6166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367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6C72E2-53C5-4B86-ADBB-4ED5FDE2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– 2020 Forecasts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9A417-2D07-4AA2-977C-44C7FB89E6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13CD05-EC17-463F-A148-AFC3C6C26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2E5D7B-6345-4C19-ABCD-B91B210A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79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AD11B6C-18F3-45D1-A65C-F193BFEC4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2020 T1 Session Results Forecast</a:t>
            </a:r>
            <a:br>
              <a:rPr lang="en-US" altLang="en-US" sz="4000" dirty="0"/>
            </a:br>
            <a:r>
              <a:rPr lang="en-US" altLang="en-US" sz="4000" dirty="0"/>
              <a:t>Atlanta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6E19BF8-A580-46AC-AB4D-CA1F65304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29700" name="Slide Number Placeholder 4">
            <a:extLst>
              <a:ext uri="{FF2B5EF4-FFF2-40B4-BE49-F238E27FC236}">
                <a16:creationId xmlns:a16="http://schemas.microsoft.com/office/drawing/2014/main" id="{D4A59D57-A084-49C4-A08F-0B54FC37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9D9F81-0623-40E6-B6A1-8FFD2C2FCB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9701" name="Footer Placeholder 1">
            <a:extLst>
              <a:ext uri="{FF2B5EF4-FFF2-40B4-BE49-F238E27FC236}">
                <a16:creationId xmlns:a16="http://schemas.microsoft.com/office/drawing/2014/main" id="{637474F8-CF1A-4B61-9FAB-1C100F7CE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E62DE9-A1E2-4FED-8565-AFF871652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93670"/>
              </p:ext>
            </p:extLst>
          </p:nvPr>
        </p:nvGraphicFramePr>
        <p:xfrm>
          <a:off x="2374232" y="2305879"/>
          <a:ext cx="7443536" cy="2617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7734">
                  <a:extLst>
                    <a:ext uri="{9D8B030D-6E8A-4147-A177-3AD203B41FA5}">
                      <a16:colId xmlns:a16="http://schemas.microsoft.com/office/drawing/2014/main" val="1724849583"/>
                    </a:ext>
                  </a:extLst>
                </a:gridCol>
                <a:gridCol w="2725802">
                  <a:extLst>
                    <a:ext uri="{9D8B030D-6E8A-4147-A177-3AD203B41FA5}">
                      <a16:colId xmlns:a16="http://schemas.microsoft.com/office/drawing/2014/main" val="3300533133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NA Session Result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8148236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Income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$464,000.00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17470019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Expense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($501,472.70)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4165540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821998834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Sponsorships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351626287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Net Session Surplus/Loss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08337379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E987095-955F-410B-9BA3-441427C73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T2 Session Results Forecast</a:t>
            </a:r>
            <a:br>
              <a:rPr lang="en-US" altLang="en-US" sz="4000"/>
            </a:br>
            <a:r>
              <a:rPr lang="en-US" altLang="en-US" sz="4000"/>
              <a:t>Montreal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B7867BF-20A7-42F8-86EC-363BFD875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30724" name="Slide Number Placeholder 4">
            <a:extLst>
              <a:ext uri="{FF2B5EF4-FFF2-40B4-BE49-F238E27FC236}">
                <a16:creationId xmlns:a16="http://schemas.microsoft.com/office/drawing/2014/main" id="{22695DE8-6F14-4B2F-B9DE-0E170AC6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F34DB2-E39A-4B16-97E4-538F9D75EB3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0725" name="Footer Placeholder 1">
            <a:extLst>
              <a:ext uri="{FF2B5EF4-FFF2-40B4-BE49-F238E27FC236}">
                <a16:creationId xmlns:a16="http://schemas.microsoft.com/office/drawing/2014/main" id="{C3B5D2B7-5D4A-40BA-B5A1-49E5C61A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6FADD9A-2851-4F99-BDFD-72F645072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972503"/>
              </p:ext>
            </p:extLst>
          </p:nvPr>
        </p:nvGraphicFramePr>
        <p:xfrm>
          <a:off x="2374232" y="2340470"/>
          <a:ext cx="7443536" cy="2617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2572">
                  <a:extLst>
                    <a:ext uri="{9D8B030D-6E8A-4147-A177-3AD203B41FA5}">
                      <a16:colId xmlns:a16="http://schemas.microsoft.com/office/drawing/2014/main" val="2717618720"/>
                    </a:ext>
                  </a:extLst>
                </a:gridCol>
                <a:gridCol w="2620964">
                  <a:extLst>
                    <a:ext uri="{9D8B030D-6E8A-4147-A177-3AD203B41FA5}">
                      <a16:colId xmlns:a16="http://schemas.microsoft.com/office/drawing/2014/main" val="113008344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NA Session Result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385301706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Income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$498,198.74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7392708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Expense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($424,224.52)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428567567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Surplus/Loss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$73,974.22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3381221123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Sponsorships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$34,200.00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20330827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Net 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$108,174.22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93906964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D6C8902-1C07-4314-9937-1D3D4886B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T3 Session Results Forecast</a:t>
            </a:r>
            <a:br>
              <a:rPr lang="en-US" altLang="en-US" sz="4000"/>
            </a:br>
            <a:r>
              <a:rPr lang="en-US" altLang="en-US" sz="4000"/>
              <a:t>Bangkok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69215CB-E697-47DE-B51F-00EE2E9C8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31748" name="Slide Number Placeholder 4">
            <a:extLst>
              <a:ext uri="{FF2B5EF4-FFF2-40B4-BE49-F238E27FC236}">
                <a16:creationId xmlns:a16="http://schemas.microsoft.com/office/drawing/2014/main" id="{1E30FD03-F6EC-4BB2-A856-72D679ACF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8E7012-64A4-4095-BC60-5F8FA70BB53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1749" name="Footer Placeholder 1">
            <a:extLst>
              <a:ext uri="{FF2B5EF4-FFF2-40B4-BE49-F238E27FC236}">
                <a16:creationId xmlns:a16="http://schemas.microsoft.com/office/drawing/2014/main" id="{0A177CFD-C72F-4BB2-90E1-3D16D6D12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F2DC305-9BEA-42AD-B13A-1D4B2F258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034415"/>
              </p:ext>
            </p:extLst>
          </p:nvPr>
        </p:nvGraphicFramePr>
        <p:xfrm>
          <a:off x="2157665" y="2340470"/>
          <a:ext cx="7347282" cy="2617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5080">
                  <a:extLst>
                    <a:ext uri="{9D8B030D-6E8A-4147-A177-3AD203B41FA5}">
                      <a16:colId xmlns:a16="http://schemas.microsoft.com/office/drawing/2014/main" val="1122620633"/>
                    </a:ext>
                  </a:extLst>
                </a:gridCol>
                <a:gridCol w="2522202">
                  <a:extLst>
                    <a:ext uri="{9D8B030D-6E8A-4147-A177-3AD203B41FA5}">
                      <a16:colId xmlns:a16="http://schemas.microsoft.com/office/drawing/2014/main" val="3037390422"/>
                    </a:ext>
                  </a:extLst>
                </a:gridCol>
              </a:tblGrid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Session Result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997447000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Income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$426,978.26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143278671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Expense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($423,768.42)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49506528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$3,209.84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181538871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Sponsorships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406874820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Net 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$3,209.84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140917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B2564F8-B5EC-452D-9809-E33765F46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Net Worth Change Forecast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D0D20AC-C525-4B15-B841-2E858D40E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1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40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2772" name="Slide Number Placeholder 2">
            <a:extLst>
              <a:ext uri="{FF2B5EF4-FFF2-40B4-BE49-F238E27FC236}">
                <a16:creationId xmlns:a16="http://schemas.microsoft.com/office/drawing/2014/main" id="{F4F698B9-041B-4F55-A4DB-61086FCB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0CC6CE-C9B6-4764-98B2-6324521AB1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2773" name="Footer Placeholder 1">
            <a:extLst>
              <a:ext uri="{FF2B5EF4-FFF2-40B4-BE49-F238E27FC236}">
                <a16:creationId xmlns:a16="http://schemas.microsoft.com/office/drawing/2014/main" id="{B00453DF-9469-4778-9868-918844B0C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B766FA-CFFC-4A94-803C-7E2A2BDB0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586369"/>
              </p:ext>
            </p:extLst>
          </p:nvPr>
        </p:nvGraphicFramePr>
        <p:xfrm>
          <a:off x="1981200" y="2541589"/>
          <a:ext cx="8229600" cy="305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79583">
                  <a:extLst>
                    <a:ext uri="{9D8B030D-6E8A-4147-A177-3AD203B41FA5}">
                      <a16:colId xmlns:a16="http://schemas.microsoft.com/office/drawing/2014/main" val="4081935339"/>
                    </a:ext>
                  </a:extLst>
                </a:gridCol>
                <a:gridCol w="2550017">
                  <a:extLst>
                    <a:ext uri="{9D8B030D-6E8A-4147-A177-3AD203B41FA5}">
                      <a16:colId xmlns:a16="http://schemas.microsoft.com/office/drawing/2014/main" val="4094985209"/>
                    </a:ext>
                  </a:extLst>
                </a:gridCol>
              </a:tblGrid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March Session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42852779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July Session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$108,174.22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50560927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November Session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$3,209.84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38214516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Income Other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$9,000.00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52053568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NA Expense Other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($7,000.00)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89378932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Expense Other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854331629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Net Worth Change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$75,911.36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98558267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89FEC44-4379-4414-89E0-D2FDEB33B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Reserve Forecast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45E35DD-B4CD-40D5-887E-1DE92D7C2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z="240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1E542228-E6AA-44F1-81E3-1006CF902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853CED-F57B-4C5D-B9E2-8BF02FE3189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3797" name="Footer Placeholder 2">
            <a:extLst>
              <a:ext uri="{FF2B5EF4-FFF2-40B4-BE49-F238E27FC236}">
                <a16:creationId xmlns:a16="http://schemas.microsoft.com/office/drawing/2014/main" id="{4226E029-E8E5-4994-A98E-B3C3E3A3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434C59-CA4F-4A3D-9A46-F97354AAF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538546"/>
              </p:ext>
            </p:extLst>
          </p:nvPr>
        </p:nvGraphicFramePr>
        <p:xfrm>
          <a:off x="838200" y="2359025"/>
          <a:ext cx="10591800" cy="3002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4970">
                  <a:extLst>
                    <a:ext uri="{9D8B030D-6E8A-4147-A177-3AD203B41FA5}">
                      <a16:colId xmlns:a16="http://schemas.microsoft.com/office/drawing/2014/main" val="3607804030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3200530296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450745083"/>
                    </a:ext>
                  </a:extLst>
                </a:gridCol>
                <a:gridCol w="2320110">
                  <a:extLst>
                    <a:ext uri="{9D8B030D-6E8A-4147-A177-3AD203B41FA5}">
                      <a16:colId xmlns:a16="http://schemas.microsoft.com/office/drawing/2014/main" val="3697216706"/>
                    </a:ext>
                  </a:extLst>
                </a:gridCol>
              </a:tblGrid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Reserves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Beginning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Change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End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442818008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USD General Reserve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$1,120,508.62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$72,701.52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$1,193,210.14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057635712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NNA Reserve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($15,206.47)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$3,209.84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($11,996.63)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896366678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General + NNA Reserve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$1,105,302.15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$75,911.36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$1,181,213.51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191612344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Petty Cash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$2,000.00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$0.00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$2,000.00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944155451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General + NNA + Petty Cash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$1,107,302.15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$75,911.36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$1,183,213.51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676095840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Singapore Funds USD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$0.00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$0.00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355761015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Total Reserves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$1,107,302.15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$75,911.36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$1,183,213.51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15918436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T3 Session Actuals (Bangkok)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4DF84-ADEA-474A-B2C8-352ABFBE3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4338"/>
            <a:ext cx="10515600" cy="1568538"/>
          </a:xfrm>
        </p:spPr>
        <p:txBody>
          <a:bodyPr>
            <a:normAutofit fontScale="92500"/>
          </a:bodyPr>
          <a:lstStyle/>
          <a:p>
            <a:r>
              <a:rPr lang="en-US" dirty="0"/>
              <a:t>Bigger than expected registration</a:t>
            </a:r>
          </a:p>
          <a:p>
            <a:pPr lvl="1"/>
            <a:r>
              <a:rPr lang="en-US" dirty="0"/>
              <a:t>Income from Social transferred to an expense offset</a:t>
            </a:r>
          </a:p>
          <a:p>
            <a:r>
              <a:rPr lang="en-US" dirty="0"/>
              <a:t>Sponsorship may be stuck – requirement for personal data on attendees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A09D0-0E1B-4261-ABCC-5C04F6A1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1F42211-0958-4724-86E9-B0221F9DA2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04454"/>
              </p:ext>
            </p:extLst>
          </p:nvPr>
        </p:nvGraphicFramePr>
        <p:xfrm>
          <a:off x="1034717" y="1591296"/>
          <a:ext cx="10091842" cy="3333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Worksheet" r:id="rId3" imgW="4743534" imgH="1533457" progId="Excel.Sheet.12">
                  <p:embed/>
                </p:oleObj>
              </mc:Choice>
              <mc:Fallback>
                <p:oleObj name="Worksheet" r:id="rId3" imgW="4743534" imgH="1533457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E368FBF-1612-49D9-9707-8E2EEB0D59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4717" y="1591296"/>
                        <a:ext cx="10091842" cy="3333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65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T1 Session Estimate (Vancouver)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4DF84-ADEA-474A-B2C8-352ABFBE3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731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More early reg than expected, but revenue number already over the estimate</a:t>
            </a:r>
          </a:p>
          <a:p>
            <a:pPr lvl="1"/>
            <a:r>
              <a:rPr lang="en-US" dirty="0"/>
              <a:t>392,450 Registration revenue as of 3/8 (723  confirmed, 24 cancelled)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A09D0-0E1B-4261-ABCC-5C04F6A1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ec-18-0235-00-00EC 2018-11-16 Treasurer Report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692AE27-15FD-46DF-B50D-F69650F31D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867302"/>
              </p:ext>
            </p:extLst>
          </p:nvPr>
        </p:nvGraphicFramePr>
        <p:xfrm>
          <a:off x="838200" y="1454594"/>
          <a:ext cx="9917112" cy="3484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Worksheet" r:id="rId3" imgW="4572000" imgH="1533457" progId="Excel.Sheet.12">
                  <p:embed/>
                </p:oleObj>
              </mc:Choice>
              <mc:Fallback>
                <p:oleObj name="Worksheet" r:id="rId3" imgW="4572000" imgH="1533457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278AFA5-E836-4AFC-A653-9C9AB6A816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454594"/>
                        <a:ext cx="9917112" cy="3484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316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Net Worth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340DA92-3BD7-4CA8-9259-281141A80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734847"/>
              </p:ext>
            </p:extLst>
          </p:nvPr>
        </p:nvGraphicFramePr>
        <p:xfrm>
          <a:off x="838200" y="1870074"/>
          <a:ext cx="9608820" cy="348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6820">
                  <a:extLst>
                    <a:ext uri="{9D8B030D-6E8A-4147-A177-3AD203B41FA5}">
                      <a16:colId xmlns:a16="http://schemas.microsoft.com/office/drawing/2014/main" val="2694474553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2848977187"/>
                    </a:ext>
                  </a:extLst>
                </a:gridCol>
                <a:gridCol w="2446020">
                  <a:extLst>
                    <a:ext uri="{9D8B030D-6E8A-4147-A177-3AD203B41FA5}">
                      <a16:colId xmlns:a16="http://schemas.microsoft.com/office/drawing/2014/main" val="1370893238"/>
                    </a:ext>
                  </a:extLst>
                </a:gridCol>
              </a:tblGrid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($48,042.11)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113005259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$61,288.27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531143673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November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$44,020.23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54687079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Income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$23,148.32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71924055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($10,805.62)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920257277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($9,777.39)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72636542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$59,831.70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589034902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25B33-ACAC-48A1-B53F-CDD8A43A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08503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Reserve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6095"/>
            <a:ext cx="10515600" cy="640867"/>
          </a:xfrm>
        </p:spPr>
        <p:txBody>
          <a:bodyPr/>
          <a:lstStyle/>
          <a:p>
            <a:r>
              <a:rPr lang="en-US" dirty="0"/>
              <a:t>Key metric: reserve level at end of 2019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45D1B6-17F5-411A-B0E4-47FCBE0BD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753923"/>
              </p:ext>
            </p:extLst>
          </p:nvPr>
        </p:nvGraphicFramePr>
        <p:xfrm>
          <a:off x="411480" y="1417319"/>
          <a:ext cx="10942321" cy="3939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1932">
                  <a:extLst>
                    <a:ext uri="{9D8B030D-6E8A-4147-A177-3AD203B41FA5}">
                      <a16:colId xmlns:a16="http://schemas.microsoft.com/office/drawing/2014/main" val="1315772317"/>
                    </a:ext>
                  </a:extLst>
                </a:gridCol>
                <a:gridCol w="2275136">
                  <a:extLst>
                    <a:ext uri="{9D8B030D-6E8A-4147-A177-3AD203B41FA5}">
                      <a16:colId xmlns:a16="http://schemas.microsoft.com/office/drawing/2014/main" val="379327337"/>
                    </a:ext>
                  </a:extLst>
                </a:gridCol>
                <a:gridCol w="1841777">
                  <a:extLst>
                    <a:ext uri="{9D8B030D-6E8A-4147-A177-3AD203B41FA5}">
                      <a16:colId xmlns:a16="http://schemas.microsoft.com/office/drawing/2014/main" val="2810455809"/>
                    </a:ext>
                  </a:extLst>
                </a:gridCol>
                <a:gridCol w="2383476">
                  <a:extLst>
                    <a:ext uri="{9D8B030D-6E8A-4147-A177-3AD203B41FA5}">
                      <a16:colId xmlns:a16="http://schemas.microsoft.com/office/drawing/2014/main" val="1285977869"/>
                    </a:ext>
                  </a:extLst>
                </a:gridCol>
              </a:tblGrid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Change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340858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USD General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$1,118,438.49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$25,558.86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$1,144,027.35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85398460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$320,285.19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$34,242.84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$354,528.03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63743731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$1,438,723.68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$1,498,555.38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292826215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70171626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+ 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4879459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Singapore Funds USD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45201341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Total 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586452884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97F64-5219-4153-8DDA-BD09575D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00516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Forecast (Vienna)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C7A4D-5A24-4692-88F8-9B4C6F58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52060"/>
            <a:ext cx="10515600" cy="1124902"/>
          </a:xfrm>
        </p:spPr>
        <p:txBody>
          <a:bodyPr>
            <a:normAutofit/>
          </a:bodyPr>
          <a:lstStyle/>
          <a:p>
            <a:r>
              <a:rPr lang="en-US" dirty="0"/>
              <a:t>Forecast as of 7/14/18 – including sponsorship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D706C8C-A5CC-4C6C-948E-D86E7C228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414622"/>
              </p:ext>
            </p:extLst>
          </p:nvPr>
        </p:nvGraphicFramePr>
        <p:xfrm>
          <a:off x="1521115" y="1584371"/>
          <a:ext cx="7313508" cy="3328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Worksheet" r:id="rId3" imgW="3371799" imgH="1533457" progId="Excel.Sheet.12">
                  <p:embed/>
                </p:oleObj>
              </mc:Choice>
              <mc:Fallback>
                <p:oleObj name="Worksheet" r:id="rId3" imgW="3371799" imgH="15334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1115" y="1584371"/>
                        <a:ext cx="7313508" cy="3328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C82CFE-E6B0-4158-BCFE-15224512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3483754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Forecast (Waikoloa)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6BFB4-9FD5-4134-BEAB-6630D73AF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2685"/>
            <a:ext cx="10515600" cy="904277"/>
          </a:xfrm>
        </p:spPr>
        <p:txBody>
          <a:bodyPr>
            <a:normAutofit/>
          </a:bodyPr>
          <a:lstStyle/>
          <a:p>
            <a:r>
              <a:rPr lang="en-US" dirty="0"/>
              <a:t>Forecast as of 7/14/18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8E0BC1D-8911-4AFA-BF6B-3216CDA697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483778"/>
              </p:ext>
            </p:extLst>
          </p:nvPr>
        </p:nvGraphicFramePr>
        <p:xfrm>
          <a:off x="1517650" y="1585913"/>
          <a:ext cx="8802846" cy="3507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Worksheet" r:id="rId3" imgW="3371799" imgH="1342957" progId="Excel.Sheet.12">
                  <p:embed/>
                </p:oleObj>
              </mc:Choice>
              <mc:Fallback>
                <p:oleObj name="Worksheet" r:id="rId3" imgW="3371799" imgH="1342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7650" y="1585913"/>
                        <a:ext cx="8802846" cy="3507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5B6BFC-0CB9-4E99-8A57-0F979D5D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06358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Net Worth Change Forecast (TO UPDATE)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64EE59-CC88-4C12-8502-A8A0C554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022992"/>
              </p:ext>
            </p:extLst>
          </p:nvPr>
        </p:nvGraphicFramePr>
        <p:xfrm>
          <a:off x="1074419" y="1600355"/>
          <a:ext cx="9570390" cy="3494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5328">
                  <a:extLst>
                    <a:ext uri="{9D8B030D-6E8A-4147-A177-3AD203B41FA5}">
                      <a16:colId xmlns:a16="http://schemas.microsoft.com/office/drawing/2014/main" val="3726959036"/>
                    </a:ext>
                  </a:extLst>
                </a:gridCol>
                <a:gridCol w="3235062">
                  <a:extLst>
                    <a:ext uri="{9D8B030D-6E8A-4147-A177-3AD203B41FA5}">
                      <a16:colId xmlns:a16="http://schemas.microsoft.com/office/drawing/2014/main" val="768754238"/>
                    </a:ext>
                  </a:extLst>
                </a:gridCol>
              </a:tblGrid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($23,528.39)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93765333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($369,734.50)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4226135226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November Session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($35,537.70)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56281715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Income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$9,000.00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95845402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($7,000.00)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757234151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76979080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($426,800.59)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79469020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2525B-8895-4D99-BCBE-B35ED536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B07BEE-440E-4F96-A7A0-1F38CCB102DB}"/>
              </a:ext>
            </a:extLst>
          </p:cNvPr>
          <p:cNvSpPr txBox="1"/>
          <p:nvPr/>
        </p:nvSpPr>
        <p:spPr>
          <a:xfrm>
            <a:off x="1074419" y="5279136"/>
            <a:ext cx="9570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Was </a:t>
            </a:r>
            <a:r>
              <a:rPr lang="en-US" sz="2800" dirty="0">
                <a:solidFill>
                  <a:srgbClr val="FF0000"/>
                </a:solidFill>
              </a:rPr>
              <a:t>(400.753.23)</a:t>
            </a:r>
            <a:r>
              <a:rPr lang="en-US" sz="2800" dirty="0"/>
              <a:t> at November close</a:t>
            </a:r>
          </a:p>
          <a:p>
            <a:r>
              <a:rPr lang="en-US" sz="2800" dirty="0"/>
              <a:t>	Change due to change in this meeting estimate</a:t>
            </a:r>
          </a:p>
        </p:txBody>
      </p:sp>
    </p:spTree>
    <p:extLst>
      <p:ext uri="{BB962C8B-B14F-4D97-AF65-F5344CB8AC3E}">
        <p14:creationId xmlns:p14="http://schemas.microsoft.com/office/powerpoint/2010/main" val="272295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Reserve Forecast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3609"/>
            <a:ext cx="10515600" cy="21624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Previous forecast had been 1,059,660.66 at end of 2019</a:t>
            </a:r>
          </a:p>
          <a:p>
            <a:r>
              <a:rPr lang="en-US" dirty="0"/>
              <a:t>Previously allocated NNA reserve used by estimated Vienna net loss</a:t>
            </a:r>
          </a:p>
          <a:p>
            <a:r>
              <a:rPr lang="en-US" dirty="0"/>
              <a:t>As planned, 2019 uses substantial reserves</a:t>
            </a:r>
          </a:p>
          <a:p>
            <a:pPr lvl="1"/>
            <a:r>
              <a:rPr lang="en-US" dirty="0"/>
              <a:t>Note - NOT expected to repeat in 2020 (correction from rev 01)</a:t>
            </a:r>
          </a:p>
          <a:p>
            <a:r>
              <a:rPr lang="en-US" dirty="0"/>
              <a:t>End of 2019 reserve is still up relative to Nov opening...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2D0A1F-84B8-4EA7-AC69-CE0A27941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812779"/>
              </p:ext>
            </p:extLst>
          </p:nvPr>
        </p:nvGraphicFramePr>
        <p:xfrm>
          <a:off x="675862" y="1554507"/>
          <a:ext cx="10913164" cy="2919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2437">
                  <a:extLst>
                    <a:ext uri="{9D8B030D-6E8A-4147-A177-3AD203B41FA5}">
                      <a16:colId xmlns:a16="http://schemas.microsoft.com/office/drawing/2014/main" val="1753571964"/>
                    </a:ext>
                  </a:extLst>
                </a:gridCol>
                <a:gridCol w="2203620">
                  <a:extLst>
                    <a:ext uri="{9D8B030D-6E8A-4147-A177-3AD203B41FA5}">
                      <a16:colId xmlns:a16="http://schemas.microsoft.com/office/drawing/2014/main" val="3048451045"/>
                    </a:ext>
                  </a:extLst>
                </a:gridCol>
                <a:gridCol w="2308554">
                  <a:extLst>
                    <a:ext uri="{9D8B030D-6E8A-4147-A177-3AD203B41FA5}">
                      <a16:colId xmlns:a16="http://schemas.microsoft.com/office/drawing/2014/main" val="3210710455"/>
                    </a:ext>
                  </a:extLst>
                </a:gridCol>
                <a:gridCol w="2308553">
                  <a:extLst>
                    <a:ext uri="{9D8B030D-6E8A-4147-A177-3AD203B41FA5}">
                      <a16:colId xmlns:a16="http://schemas.microsoft.com/office/drawing/2014/main" val="4024664820"/>
                    </a:ext>
                  </a:extLst>
                </a:gridCol>
              </a:tblGrid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Change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711876385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USD General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$1,144,027.35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($57,066.09)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$1,086,961.26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34847401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$354,528.03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($369,734.50)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($15,206.47)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724164199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$1,498,555.38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($426,800.59)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$1,071,754.79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611808208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$2,000.00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419576177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+ 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$1,500,555.38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($426,800.59)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$1,073,754.79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421286331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CCCFF-AB34-4D77-91B6-7A2CFE82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316089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699</Words>
  <Application>Microsoft Office PowerPoint</Application>
  <PresentationFormat>Widescreen</PresentationFormat>
  <Paragraphs>259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Office Theme</vt:lpstr>
      <vt:lpstr>Microsoft Excel Worksheet</vt:lpstr>
      <vt:lpstr>Treasurer’s Report</vt:lpstr>
      <vt:lpstr>2018 T3 Session Actuals (Bangkok)</vt:lpstr>
      <vt:lpstr>2019 T1 Session Estimate (Vancouver)</vt:lpstr>
      <vt:lpstr>2018 Net Worth Change</vt:lpstr>
      <vt:lpstr>2018 Reserve</vt:lpstr>
      <vt:lpstr>2019 T2 Session Forecast (Vienna)</vt:lpstr>
      <vt:lpstr>2019 T2 Session Forecast (Waikoloa)</vt:lpstr>
      <vt:lpstr>2019 Net Worth Change Forecast (TO UPDATE)</vt:lpstr>
      <vt:lpstr>2019 Reserve Forecast</vt:lpstr>
      <vt:lpstr>Growth in Net worth</vt:lpstr>
      <vt:lpstr>Backup – 2020 Forecasts</vt:lpstr>
      <vt:lpstr>2020 T1 Session Results Forecast Atlanta</vt:lpstr>
      <vt:lpstr>2020 T2 Session Results Forecast Montreal</vt:lpstr>
      <vt:lpstr>2020 T3 Session Results Forecast Bangkok</vt:lpstr>
      <vt:lpstr>2020 Net Worth Change Forecast</vt:lpstr>
      <vt:lpstr>2020 Reserve Forecast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Treasurer's Report - opening, Nov2018</dc:title>
  <dc:subject>IEEE 802 LMSC EC</dc:subject>
  <dc:creator>gzimmerman</dc:creator>
  <cp:lastModifiedBy>George Zimmerman</cp:lastModifiedBy>
  <cp:revision>32</cp:revision>
  <dcterms:created xsi:type="dcterms:W3CDTF">2018-11-07T05:07:04Z</dcterms:created>
  <dcterms:modified xsi:type="dcterms:W3CDTF">2019-03-08T22:36:35Z</dcterms:modified>
</cp:coreProperties>
</file>