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455" r:id="rId2"/>
    <p:sldId id="488" r:id="rId3"/>
    <p:sldId id="489" r:id="rId4"/>
    <p:sldId id="344" r:id="rId5"/>
    <p:sldId id="384" r:id="rId6"/>
    <p:sldId id="256" r:id="rId7"/>
    <p:sldId id="257" r:id="rId8"/>
    <p:sldId id="258" r:id="rId9"/>
    <p:sldId id="262" r:id="rId10"/>
    <p:sldId id="260" r:id="rId11"/>
    <p:sldId id="266" r:id="rId12"/>
    <p:sldId id="263" r:id="rId13"/>
    <p:sldId id="264" r:id="rId14"/>
    <p:sldId id="265" r:id="rId15"/>
    <p:sldId id="437" r:id="rId16"/>
    <p:sldId id="483" r:id="rId17"/>
    <p:sldId id="459" r:id="rId18"/>
    <p:sldId id="422" r:id="rId19"/>
    <p:sldId id="404" r:id="rId20"/>
    <p:sldId id="405" r:id="rId21"/>
    <p:sldId id="441" r:id="rId22"/>
    <p:sldId id="484" r:id="rId23"/>
    <p:sldId id="485" r:id="rId24"/>
    <p:sldId id="352" r:id="rId25"/>
    <p:sldId id="452" r:id="rId26"/>
    <p:sldId id="456" r:id="rId27"/>
    <p:sldId id="354" r:id="rId28"/>
    <p:sldId id="355" r:id="rId29"/>
    <p:sldId id="357" r:id="rId30"/>
    <p:sldId id="358" r:id="rId31"/>
    <p:sldId id="359" r:id="rId3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266"/>
            <p14:sldId id="263"/>
            <p14:sldId id="264"/>
            <p14:sldId id="265"/>
            <p14:sldId id="437"/>
            <p14:sldId id="483"/>
            <p14:sldId id="459"/>
          </p14:sldIdLst>
        </p14:section>
        <p14:section name="Future Venue Adhoc Slides" id="{C5B4BB7D-20FD-45C1-B4FA-4A6AD2022DA5}">
          <p14:sldIdLst>
            <p14:sldId id="422"/>
            <p14:sldId id="404"/>
            <p14:sldId id="405"/>
            <p14:sldId id="441"/>
            <p14:sldId id="484"/>
            <p14:sldId id="485"/>
          </p14:sldIdLst>
        </p14:section>
        <p14:section name="Friday Closing EC Plenary" id="{9A894BCA-3D2E-4B8E-B697-9FBAA04878E1}">
          <p14:sldIdLst>
            <p14:sldId id="352"/>
            <p14:sldId id="452"/>
            <p14:sldId id="456"/>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8" autoAdjust="0"/>
    <p:restoredTop sz="86441" autoAdjust="0"/>
  </p:normalViewPr>
  <p:slideViewPr>
    <p:cSldViewPr>
      <p:cViewPr varScale="1">
        <p:scale>
          <a:sx n="53" d="100"/>
          <a:sy n="53" d="100"/>
        </p:scale>
        <p:origin x="102" y="2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2019</a:t>
            </a:r>
            <a:endParaRPr lang="en-US" dirty="0"/>
          </a:p>
        </p:txBody>
      </p:sp>
      <p:sp>
        <p:nvSpPr>
          <p:cNvPr id="3" name="Footer Placeholder 2"/>
          <p:cNvSpPr>
            <a:spLocks noGrp="1"/>
          </p:cNvSpPr>
          <p:nvPr>
            <p:ph type="ftr" sz="quarter" idx="11"/>
          </p:nvPr>
        </p:nvSpPr>
        <p:spPr/>
        <p:txBody>
          <a:bodyPr/>
          <a:lstStyle/>
          <a:p>
            <a:pPr>
              <a:defRPr/>
            </a:pPr>
            <a:r>
              <a:rPr lang="en-US"/>
              <a:t>IEEE 802 March 2019 Plenary</a:t>
            </a:r>
            <a:endParaRPr lang="en-US" dirty="0"/>
          </a:p>
        </p:txBody>
      </p:sp>
      <p:sp>
        <p:nvSpPr>
          <p:cNvPr id="4" name="Header Placeholder 3"/>
          <p:cNvSpPr>
            <a:spLocks noGrp="1"/>
          </p:cNvSpPr>
          <p:nvPr>
            <p:ph type="hdr" sz="quarter" idx="12"/>
          </p:nvPr>
        </p:nvSpPr>
        <p:spPr/>
        <p:txBody>
          <a:bodyPr/>
          <a:lstStyle/>
          <a:p>
            <a:pPr>
              <a:defRPr/>
            </a:pPr>
            <a:r>
              <a:rPr lang="en-US"/>
              <a:t>doc: 802 EC-19/0032r0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EC-19/0032r0</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10</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EC-19/0032r0</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17</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March 2019</a:t>
            </a:r>
          </a:p>
        </p:txBody>
      </p:sp>
      <p:sp>
        <p:nvSpPr>
          <p:cNvPr id="5" name="Footer Placeholder 4"/>
          <p:cNvSpPr>
            <a:spLocks noGrp="1"/>
          </p:cNvSpPr>
          <p:nvPr>
            <p:ph type="ftr" sz="quarter" idx="11"/>
          </p:nvPr>
        </p:nvSpPr>
        <p:spPr/>
        <p:txBody>
          <a:bodyPr/>
          <a:lstStyle/>
          <a:p>
            <a:pPr>
              <a:defRPr/>
            </a:pPr>
            <a:r>
              <a:rPr lang="en-US"/>
              <a:t>IEEE 802 March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24</a:t>
            </a:fld>
            <a:endParaRPr lang="en-US"/>
          </a:p>
        </p:txBody>
      </p:sp>
      <p:sp>
        <p:nvSpPr>
          <p:cNvPr id="7" name="Header Placeholder 6"/>
          <p:cNvSpPr>
            <a:spLocks noGrp="1"/>
          </p:cNvSpPr>
          <p:nvPr>
            <p:ph type="hdr" sz="quarter" idx="13"/>
          </p:nvPr>
        </p:nvSpPr>
        <p:spPr/>
        <p:txBody>
          <a:bodyPr/>
          <a:lstStyle/>
          <a:p>
            <a:pPr>
              <a:defRPr/>
            </a:pPr>
            <a:r>
              <a:rPr lang="en-US"/>
              <a:t>doc: 802 EC-19/0032r0</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EC-19/0032r0</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30</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EC-19/0032r0</a:t>
            </a:r>
            <a:endParaRPr lang="en-US" dirty="0"/>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idx="12"/>
          </p:nvPr>
        </p:nvSpPr>
        <p:spPr/>
        <p:txBody>
          <a:bodyPr/>
          <a:lstStyle/>
          <a:p>
            <a:pPr>
              <a:defRPr/>
            </a:pPr>
            <a:r>
              <a:rPr lang="en-US"/>
              <a:t>IEEE 802 March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31</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EC-18/0032r0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EC-19/0032r0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6/ec-16-0066-07-00EC-802-plenary-future-venue-contract-status.xls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March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10200" cy="792163"/>
          </a:xfrm>
        </p:spPr>
        <p:txBody>
          <a:bodyPr>
            <a:normAutofit lnSpcReduction="10000"/>
          </a:bodyPr>
          <a:lstStyle/>
          <a:p>
            <a:pPr marL="0" indent="0">
              <a:buNone/>
            </a:pPr>
            <a:r>
              <a:rPr lang="en-US" sz="2400" b="1" dirty="0"/>
              <a:t>Fairmont Hotel Vancouver</a:t>
            </a:r>
          </a:p>
          <a:p>
            <a:pPr marL="0" indent="0">
              <a:buNone/>
            </a:pPr>
            <a:r>
              <a:rPr lang="en-US" sz="2000" dirty="0"/>
              <a:t> British Columbia Foyer, Conference Level</a:t>
            </a:r>
          </a:p>
          <a:p>
            <a:pPr marL="0" indent="0">
              <a:buNone/>
            </a:pPr>
            <a:endParaRPr lang="en-US" sz="1200" dirty="0"/>
          </a:p>
        </p:txBody>
      </p:sp>
      <p:sp>
        <p:nvSpPr>
          <p:cNvPr id="4" name="Content Placeholder 3"/>
          <p:cNvSpPr>
            <a:spLocks noGrp="1"/>
          </p:cNvSpPr>
          <p:nvPr>
            <p:ph sz="half" idx="2"/>
          </p:nvPr>
        </p:nvSpPr>
        <p:spPr>
          <a:xfrm>
            <a:off x="6858000" y="1950083"/>
            <a:ext cx="4528312" cy="792163"/>
          </a:xfrm>
        </p:spPr>
        <p:txBody>
          <a:bodyPr>
            <a:normAutofit lnSpcReduction="10000"/>
          </a:bodyPr>
          <a:lstStyle/>
          <a:p>
            <a:pPr marL="0" indent="0">
              <a:buNone/>
            </a:pPr>
            <a:r>
              <a:rPr lang="en-US" sz="2400" b="1" dirty="0"/>
              <a:t>Hyatt Regency Vancouver</a:t>
            </a:r>
          </a:p>
          <a:p>
            <a:pPr marL="0" indent="0">
              <a:buNone/>
            </a:pPr>
            <a:r>
              <a:rPr lang="en-US" sz="2000" dirty="0"/>
              <a:t> Regency Ballroom Foyer, 3</a:t>
            </a:r>
            <a:r>
              <a:rPr lang="en-US" sz="2000" baseline="30000" dirty="0"/>
              <a:t>rd</a:t>
            </a:r>
            <a:r>
              <a:rPr lang="en-US" sz="2000" dirty="0"/>
              <a:t> Floor</a:t>
            </a:r>
          </a:p>
          <a:p>
            <a:pPr marL="0" indent="0">
              <a:buNone/>
            </a:pPr>
            <a:endParaRPr lang="en-US" sz="1200" dirty="0"/>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t>.</a:t>
            </a:r>
            <a:r>
              <a:rPr lang="en-US" sz="2800" b="1" dirty="0"/>
              <a:t> Continental Breakfast	</a:t>
            </a:r>
          </a:p>
          <a:p>
            <a:pPr algn="ctr"/>
            <a:r>
              <a:rPr lang="en-US" dirty="0"/>
              <a:t>Monday – Friday 7:30 AM – 8:30 AM</a:t>
            </a:r>
          </a:p>
          <a:p>
            <a:pPr algn="ctr"/>
            <a:endParaRPr lang="en-US" dirty="0"/>
          </a:p>
          <a:p>
            <a:pPr marL="0" indent="0" algn="ctr">
              <a:buNone/>
            </a:pPr>
            <a:r>
              <a:rPr lang="en-US" sz="2800" b="1" dirty="0"/>
              <a:t>AM Coffee/Tea Break</a:t>
            </a:r>
            <a:r>
              <a:rPr lang="en-US" sz="2800" dirty="0"/>
              <a:t>	</a:t>
            </a:r>
          </a:p>
          <a:p>
            <a:pPr algn="ctr"/>
            <a:r>
              <a:rPr lang="en-US" dirty="0"/>
              <a:t>Monday – Friday 10:00 AM – 11:00 AM</a:t>
            </a:r>
          </a:p>
          <a:p>
            <a:pPr algn="ctr"/>
            <a:endParaRPr lang="en-US" dirty="0"/>
          </a:p>
          <a:p>
            <a:pPr marL="0" indent="0" algn="ctr">
              <a:buNone/>
            </a:pPr>
            <a:r>
              <a:rPr lang="en-US" sz="2800" b="1" dirty="0"/>
              <a:t>PM Coffee/Tea Break w/ snacks</a:t>
            </a:r>
            <a:r>
              <a:rPr lang="en-US" dirty="0"/>
              <a:t>	</a:t>
            </a:r>
          </a:p>
          <a:p>
            <a:pPr algn="ctr"/>
            <a:r>
              <a:rPr lang="en-US" dirty="0"/>
              <a:t>Monday – Thursday 3:00 PM – 4:00 PM</a:t>
            </a: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Tree>
    <p:extLst>
      <p:ext uri="{BB962C8B-B14F-4D97-AF65-F5344CB8AC3E}">
        <p14:creationId xmlns:p14="http://schemas.microsoft.com/office/powerpoint/2010/main" val="17638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066" y="184913"/>
            <a:ext cx="8596668" cy="1320800"/>
          </a:xfrm>
        </p:spPr>
        <p:txBody>
          <a:bodyPr>
            <a:normAutofit fontScale="90000"/>
          </a:bodyPr>
          <a:lstStyle/>
          <a:p>
            <a:pPr algn="ctr"/>
            <a:r>
              <a:rPr lang="en-US" b="1" dirty="0"/>
              <a:t>Tutorial</a:t>
            </a:r>
            <a:br>
              <a:rPr lang="en-US" dirty="0"/>
            </a:br>
            <a:r>
              <a:rPr lang="en-US" sz="2800" dirty="0"/>
              <a:t>Monday March 11</a:t>
            </a:r>
            <a:r>
              <a:rPr lang="en-US" sz="2800" baseline="30000" dirty="0"/>
              <a:t>th</a:t>
            </a:r>
            <a:r>
              <a:rPr lang="en-US" sz="2800" dirty="0"/>
              <a:t> 6:30 PM</a:t>
            </a:r>
            <a:br>
              <a:rPr lang="en-US" sz="2800" dirty="0"/>
            </a:br>
            <a:r>
              <a:rPr lang="en-US" sz="2800" dirty="0"/>
              <a:t>Hyatt Regency Vancouver, Regency CD 3</a:t>
            </a:r>
            <a:r>
              <a:rPr lang="en-US" sz="2800" baseline="30000" dirty="0"/>
              <a:t>rd</a:t>
            </a:r>
            <a:r>
              <a:rPr lang="en-US" sz="2800" dirty="0"/>
              <a:t> Floor</a:t>
            </a:r>
            <a:endParaRPr lang="en-US"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Tree>
    <p:extLst>
      <p:ext uri="{BB962C8B-B14F-4D97-AF65-F5344CB8AC3E}">
        <p14:creationId xmlns:p14="http://schemas.microsoft.com/office/powerpoint/2010/main" val="21365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fontScale="92500" lnSpcReduction="10000"/>
          </a:bodyPr>
          <a:lstStyle/>
          <a:p>
            <a:r>
              <a:rPr lang="en-US" dirty="0"/>
              <a:t>Casual Reception with light refreshments and cash bar service</a:t>
            </a:r>
            <a:endParaRPr lang="en-US" b="1" dirty="0"/>
          </a:p>
          <a:p>
            <a:pPr lvl="1"/>
            <a:r>
              <a:rPr lang="en-US" b="1" dirty="0"/>
              <a:t>All Attendees and their guests are welcome – tickets are </a:t>
            </a:r>
            <a:r>
              <a:rPr lang="en-US" b="1" u="sng" dirty="0"/>
              <a:t>not</a:t>
            </a:r>
            <a:r>
              <a:rPr lang="en-US" b="1" dirty="0"/>
              <a:t> required. </a:t>
            </a:r>
            <a:endParaRPr lang="en-US" dirty="0"/>
          </a:p>
          <a:p>
            <a:pPr lvl="2"/>
            <a:r>
              <a:rPr lang="en-US" dirty="0"/>
              <a:t>Guest Badges available at IEEE 802 registration and information desk (Fairmont/Hyatt)</a:t>
            </a:r>
          </a:p>
          <a:p>
            <a:pPr lvl="2"/>
            <a:r>
              <a:rPr lang="en-US" dirty="0"/>
              <a:t>Dedicated Express Elevator Service Departing from 3</a:t>
            </a:r>
            <a:r>
              <a:rPr lang="en-US" baseline="30000" dirty="0"/>
              <a:t>rd</a:t>
            </a:r>
            <a:r>
              <a:rPr lang="en-US" dirty="0"/>
              <a:t> Floor between 6:15 PM – 8:30 PM</a:t>
            </a:r>
          </a:p>
          <a:p>
            <a:pPr lvl="1"/>
            <a:endParaRPr lang="en-US" dirty="0"/>
          </a:p>
        </p:txBody>
      </p:sp>
    </p:spTree>
    <p:extLst>
      <p:ext uri="{BB962C8B-B14F-4D97-AF65-F5344CB8AC3E}">
        <p14:creationId xmlns:p14="http://schemas.microsoft.com/office/powerpoint/2010/main" val="96143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Tree>
    <p:extLst>
      <p:ext uri="{BB962C8B-B14F-4D97-AF65-F5344CB8AC3E}">
        <p14:creationId xmlns:p14="http://schemas.microsoft.com/office/powerpoint/2010/main" val="364122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7"/>
            <a:ext cx="10972800" cy="5111749"/>
          </a:xfrm>
        </p:spPr>
        <p:txBody>
          <a:bodyPr/>
          <a:lstStyle/>
          <a:p>
            <a:r>
              <a:rPr lang="en-US" dirty="0"/>
              <a:t>How many people would like to come back to this venue (did you like the venue) (Y/N)?</a:t>
            </a:r>
          </a:p>
          <a:p>
            <a:endParaRPr lang="en-US" dirty="0"/>
          </a:p>
          <a:p>
            <a:r>
              <a:rPr lang="en-US" dirty="0"/>
              <a:t>Did you like the social (Y/N)?</a:t>
            </a:r>
          </a:p>
          <a:p>
            <a:endParaRPr lang="en-US" dirty="0"/>
          </a:p>
          <a:p>
            <a:r>
              <a:rPr lang="en-US" dirty="0"/>
              <a:t>Did you go to the social (Y/N)?</a:t>
            </a:r>
          </a:p>
          <a:p>
            <a:endParaRPr lang="en-US" dirty="0"/>
          </a:p>
          <a:p>
            <a:r>
              <a:rPr lang="en-US"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Austria </a:t>
            </a:r>
            <a:r>
              <a:rPr lang="en-GB" dirty="0" err="1"/>
              <a:t>Center</a:t>
            </a:r>
            <a:r>
              <a:rPr lang="en-GB" dirty="0"/>
              <a:t> Vienna, Vienna, Austria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Proposed Agenda:</a:t>
            </a:r>
          </a:p>
          <a:p>
            <a:pPr lvl="1"/>
            <a:r>
              <a:rPr lang="en-US" dirty="0"/>
              <a:t>Start time – 8:00 am</a:t>
            </a:r>
          </a:p>
          <a:p>
            <a:pPr lvl="1"/>
            <a:r>
              <a:rPr lang="en-US" dirty="0"/>
              <a:t>July 2019 – Vienna - status</a:t>
            </a:r>
          </a:p>
          <a:p>
            <a:pPr lvl="1"/>
            <a:r>
              <a:rPr lang="en-US" dirty="0"/>
              <a:t>Open RFP for 2021 dates – </a:t>
            </a:r>
          </a:p>
          <a:p>
            <a:pPr lvl="2"/>
            <a:r>
              <a:rPr lang="en-US" dirty="0"/>
              <a:t>July – Europe – Spain/Germany/Prague</a:t>
            </a:r>
          </a:p>
          <a:p>
            <a:pPr lvl="2"/>
            <a:r>
              <a:rPr lang="en-US" dirty="0"/>
              <a:t>Nov – TBA – Orlando, Dallas, Seattle, New Orleans</a:t>
            </a:r>
          </a:p>
          <a:p>
            <a:pPr lvl="1"/>
            <a:r>
              <a:rPr lang="en-US" dirty="0"/>
              <a:t>Open RFP for 2022 dates – </a:t>
            </a:r>
          </a:p>
          <a:p>
            <a:pPr lvl="2"/>
            <a:r>
              <a:rPr lang="en-US" dirty="0"/>
              <a:t>March and November (Asia/US Domestic)</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 for July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April – working on proposal</a:t>
            </a:r>
          </a:p>
          <a:p>
            <a:pPr lvl="1"/>
            <a:r>
              <a:rPr lang="en-US" sz="2400" dirty="0"/>
              <a:t>Nov</a:t>
            </a:r>
          </a:p>
          <a:p>
            <a:pPr lvl="2"/>
            <a:r>
              <a:rPr lang="en-US" sz="2000" dirty="0"/>
              <a:t>San Diego</a:t>
            </a:r>
          </a:p>
          <a:p>
            <a:pPr lvl="2"/>
            <a:r>
              <a:rPr lang="en-US" sz="2000" dirty="0"/>
              <a:t>Seattle – New Hyatt - NA</a:t>
            </a:r>
          </a:p>
          <a:p>
            <a:pPr lvl="2"/>
            <a:r>
              <a:rPr lang="en-US" sz="2000" dirty="0"/>
              <a:t>New Orleans</a:t>
            </a:r>
          </a:p>
          <a:p>
            <a:pPr lvl="2"/>
            <a:r>
              <a:rPr lang="en-US" sz="2000" dirty="0"/>
              <a:t>Houston Marriott</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 for March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March</a:t>
            </a:r>
          </a:p>
          <a:p>
            <a:pPr lvl="1"/>
            <a:r>
              <a:rPr lang="en-US" sz="2400" dirty="0"/>
              <a:t>Nov</a:t>
            </a:r>
          </a:p>
          <a:p>
            <a:pPr marL="914400" lvl="2" indent="0">
              <a:buNone/>
            </a:pPr>
            <a:endParaRPr lang="en-US" sz="2000" dirty="0"/>
          </a:p>
          <a:p>
            <a:endParaRPr lang="en-US" dirty="0"/>
          </a:p>
        </p:txBody>
      </p:sp>
    </p:spTree>
    <p:extLst>
      <p:ext uri="{BB962C8B-B14F-4D97-AF65-F5344CB8AC3E}">
        <p14:creationId xmlns:p14="http://schemas.microsoft.com/office/powerpoint/2010/main" val="269878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D88720-0ED1-4978-8FCA-E2A616C61F69}"/>
              </a:ext>
            </a:extLst>
          </p:cNvPr>
          <p:cNvSpPr>
            <a:spLocks noGrp="1"/>
          </p:cNvSpPr>
          <p:nvPr>
            <p:ph type="title"/>
          </p:nvPr>
        </p:nvSpPr>
        <p:spPr/>
        <p:txBody>
          <a:bodyPr/>
          <a:lstStyle/>
          <a:p>
            <a:r>
              <a:rPr lang="en-US" dirty="0"/>
              <a:t>Vancouver Venue Straw Poll</a:t>
            </a:r>
          </a:p>
        </p:txBody>
      </p:sp>
      <p:sp>
        <p:nvSpPr>
          <p:cNvPr id="5" name="Content Placeholder 4">
            <a:extLst>
              <a:ext uri="{FF2B5EF4-FFF2-40B4-BE49-F238E27FC236}">
                <a16:creationId xmlns:a16="http://schemas.microsoft.com/office/drawing/2014/main" id="{1315992D-1C60-4036-A6F0-D6E9EACE026A}"/>
              </a:ext>
            </a:extLst>
          </p:cNvPr>
          <p:cNvSpPr>
            <a:spLocks noGrp="1"/>
          </p:cNvSpPr>
          <p:nvPr>
            <p:ph idx="1"/>
          </p:nvPr>
        </p:nvSpPr>
        <p:spPr>
          <a:xfrm>
            <a:off x="334433" y="1341438"/>
            <a:ext cx="10972800" cy="5135562"/>
          </a:xfrm>
        </p:spPr>
        <p:txBody>
          <a:bodyPr/>
          <a:lstStyle/>
          <a:p>
            <a:r>
              <a:rPr lang="en-US" sz="1800" dirty="0"/>
              <a:t>How many people would like to come back to this venue (did you like the venue)?</a:t>
            </a:r>
          </a:p>
          <a:p>
            <a:pPr lvl="1"/>
            <a:r>
              <a:rPr lang="en-US" sz="1800" dirty="0"/>
              <a:t>802.1  –   Yes:	No: </a:t>
            </a:r>
          </a:p>
          <a:p>
            <a:pPr lvl="1"/>
            <a:r>
              <a:rPr lang="en-US" sz="1800" dirty="0"/>
              <a:t>802.3   –  Yes:	No: </a:t>
            </a:r>
          </a:p>
          <a:p>
            <a:pPr lvl="1"/>
            <a:r>
              <a:rPr lang="en-US" sz="1800" dirty="0"/>
              <a:t>802.11 – Yes:	No: </a:t>
            </a:r>
          </a:p>
          <a:p>
            <a:pPr lvl="1"/>
            <a:r>
              <a:rPr lang="en-US" sz="1800" dirty="0"/>
              <a:t>802.18 – Yes:	No: </a:t>
            </a:r>
          </a:p>
          <a:p>
            <a:r>
              <a:rPr lang="en-US" sz="1800" dirty="0"/>
              <a:t>Did you like the social?</a:t>
            </a:r>
          </a:p>
          <a:p>
            <a:pPr lvl="1"/>
            <a:r>
              <a:rPr lang="en-US" sz="1800" dirty="0"/>
              <a:t>802.1  – Yes:	No: </a:t>
            </a:r>
          </a:p>
          <a:p>
            <a:pPr lvl="1"/>
            <a:r>
              <a:rPr lang="en-US" sz="1800" dirty="0"/>
              <a:t>802.3   – Yes:	No: </a:t>
            </a:r>
          </a:p>
          <a:p>
            <a:pPr lvl="1"/>
            <a:r>
              <a:rPr lang="en-US" sz="1800" dirty="0"/>
              <a:t>802.11 – Yes:	No: </a:t>
            </a:r>
          </a:p>
          <a:p>
            <a:pPr lvl="1"/>
            <a:r>
              <a:rPr lang="en-US" sz="1800" dirty="0"/>
              <a:t>802.18  - Yes:	No: </a:t>
            </a:r>
          </a:p>
          <a:p>
            <a:r>
              <a:rPr lang="en-US" sz="1800" dirty="0"/>
              <a:t>Did you go to the social?</a:t>
            </a:r>
          </a:p>
          <a:p>
            <a:pPr lvl="1"/>
            <a:r>
              <a:rPr lang="en-US" sz="1800" dirty="0"/>
              <a:t>802.1  – Yes:	No: </a:t>
            </a:r>
          </a:p>
          <a:p>
            <a:pPr lvl="1"/>
            <a:r>
              <a:rPr lang="en-US" sz="1800" dirty="0"/>
              <a:t>802.3 – Yes:	No:</a:t>
            </a:r>
          </a:p>
          <a:p>
            <a:pPr lvl="1"/>
            <a:r>
              <a:rPr lang="en-US" sz="1800" dirty="0"/>
              <a:t>802.11 – Yes:	No:</a:t>
            </a:r>
          </a:p>
          <a:p>
            <a:pPr lvl="1"/>
            <a:r>
              <a:rPr lang="en-US" sz="1800" dirty="0"/>
              <a:t>802.18  - Yes:	No: </a:t>
            </a:r>
          </a:p>
          <a:p>
            <a:endParaRPr lang="en-US" sz="1800" dirty="0"/>
          </a:p>
        </p:txBody>
      </p:sp>
      <p:sp>
        <p:nvSpPr>
          <p:cNvPr id="6" name="TextBox 5">
            <a:extLst>
              <a:ext uri="{FF2B5EF4-FFF2-40B4-BE49-F238E27FC236}">
                <a16:creationId xmlns:a16="http://schemas.microsoft.com/office/drawing/2014/main" id="{ACE7902D-941F-4786-9C99-50EB0AD2B8A4}"/>
              </a:ext>
            </a:extLst>
          </p:cNvPr>
          <p:cNvSpPr txBox="1"/>
          <p:nvPr/>
        </p:nvSpPr>
        <p:spPr>
          <a:xfrm>
            <a:off x="8686800" y="5867400"/>
            <a:ext cx="2394531" cy="369332"/>
          </a:xfrm>
          <a:prstGeom prst="rect">
            <a:avLst/>
          </a:prstGeom>
          <a:noFill/>
        </p:spPr>
        <p:txBody>
          <a:bodyPr wrap="square" rtlCol="0">
            <a:spAutoFit/>
          </a:bodyPr>
          <a:lstStyle/>
          <a:p>
            <a:r>
              <a:rPr lang="en-US" sz="1800" dirty="0"/>
              <a:t>x = not asked</a:t>
            </a:r>
          </a:p>
        </p:txBody>
      </p:sp>
    </p:spTree>
    <p:extLst>
      <p:ext uri="{BB962C8B-B14F-4D97-AF65-F5344CB8AC3E}">
        <p14:creationId xmlns:p14="http://schemas.microsoft.com/office/powerpoint/2010/main" val="2871101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4.05: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June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NO Tutorials for March 2019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p:txBody>
          <a:bodyPr/>
          <a:lstStyle/>
          <a:p>
            <a:r>
              <a:rPr lang="en-US" sz="1800" dirty="0"/>
              <a:t>Would you like to return to this venue?</a:t>
            </a:r>
          </a:p>
          <a:p>
            <a:pPr lvl="1"/>
            <a:r>
              <a:rPr lang="en-US" sz="1800" dirty="0"/>
              <a:t>802.1  --   Y:     N: </a:t>
            </a:r>
          </a:p>
          <a:p>
            <a:pPr lvl="1"/>
            <a:r>
              <a:rPr lang="en-US" sz="1800" dirty="0"/>
              <a:t>802.3  --   Y:     N: </a:t>
            </a:r>
          </a:p>
          <a:p>
            <a:pPr lvl="1"/>
            <a:r>
              <a:rPr lang="en-US" sz="1800" dirty="0"/>
              <a:t>802.11 –   Y:     N: </a:t>
            </a:r>
          </a:p>
          <a:p>
            <a:pPr lvl="1"/>
            <a:r>
              <a:rPr lang="en-US" sz="1800" dirty="0"/>
              <a:t>802.15 –   Y:     N: </a:t>
            </a:r>
          </a:p>
          <a:p>
            <a:pPr lvl="1"/>
            <a:r>
              <a:rPr lang="en-US" sz="1800" dirty="0"/>
              <a:t>802.18 -    Y:     N: </a:t>
            </a:r>
          </a:p>
          <a:p>
            <a:pPr lvl="1"/>
            <a:r>
              <a:rPr lang="en-US" sz="1800" dirty="0"/>
              <a:t>802.21 –   Y:     N: </a:t>
            </a:r>
          </a:p>
          <a:p>
            <a:pPr lvl="1"/>
            <a:r>
              <a:rPr lang="en-US" sz="1800" dirty="0"/>
              <a:t>802.22  -   Y:     N: </a:t>
            </a:r>
          </a:p>
          <a:p>
            <a:pPr lvl="1"/>
            <a:r>
              <a:rPr lang="en-US" sz="1800" dirty="0"/>
              <a:t>802 EC –  Y:     N: </a:t>
            </a:r>
          </a:p>
        </p:txBody>
      </p:sp>
      <p:sp>
        <p:nvSpPr>
          <p:cNvPr id="4" name="Content Placeholder 3">
            <a:extLst>
              <a:ext uri="{FF2B5EF4-FFF2-40B4-BE49-F238E27FC236}">
                <a16:creationId xmlns:a16="http://schemas.microsoft.com/office/drawing/2014/main" id="{ADF222DC-186A-404C-BF32-7977AB04CAEC}"/>
              </a:ext>
            </a:extLst>
          </p:cNvPr>
          <p:cNvSpPr>
            <a:spLocks noGrp="1"/>
          </p:cNvSpPr>
          <p:nvPr>
            <p:ph sz="half" idx="2"/>
          </p:nvPr>
        </p:nvSpPr>
        <p:spPr/>
        <p:txBody>
          <a:bodyPr/>
          <a:lstStyle/>
          <a:p>
            <a:r>
              <a:rPr lang="en-US" sz="1800" dirty="0"/>
              <a:t>Did you enjoy the social?</a:t>
            </a:r>
          </a:p>
          <a:p>
            <a:pPr lvl="1"/>
            <a:r>
              <a:rPr lang="en-US" sz="1800" dirty="0"/>
              <a:t>802.1 – Y;  N:   Did not attend: </a:t>
            </a:r>
          </a:p>
          <a:p>
            <a:pPr lvl="1"/>
            <a:r>
              <a:rPr lang="en-US" sz="1800" dirty="0"/>
              <a:t>802.3   – Y;  N:   Did not attend: </a:t>
            </a:r>
          </a:p>
          <a:p>
            <a:pPr lvl="1"/>
            <a:r>
              <a:rPr lang="en-US" sz="1800" dirty="0"/>
              <a:t>802.11 – Y;  N:   Did not attend: </a:t>
            </a:r>
          </a:p>
          <a:p>
            <a:pPr lvl="1"/>
            <a:r>
              <a:rPr lang="en-US" sz="1800" dirty="0"/>
              <a:t>802.15 – Y;  N:   Did not attend: </a:t>
            </a:r>
          </a:p>
          <a:p>
            <a:pPr lvl="1"/>
            <a:r>
              <a:rPr lang="en-US" sz="1800" dirty="0"/>
              <a:t>802.18 – Y;  N:   Did not attend: </a:t>
            </a:r>
          </a:p>
          <a:p>
            <a:pPr lvl="1"/>
            <a:r>
              <a:rPr lang="en-US" sz="1800" dirty="0"/>
              <a:t>802.21 – Y;  N:   Did not attend: </a:t>
            </a:r>
          </a:p>
          <a:p>
            <a:pPr lvl="1"/>
            <a:r>
              <a:rPr lang="en-US" sz="1800" dirty="0"/>
              <a:t>802.22 – Y;  N:   Did not attend: </a:t>
            </a:r>
          </a:p>
          <a:p>
            <a:pPr lvl="1"/>
            <a:r>
              <a:rPr lang="en-US" sz="1800" dirty="0"/>
              <a:t>802 EC – Y;  N:   Did not attend: </a:t>
            </a:r>
            <a:br>
              <a:rPr lang="en-US" sz="1600" dirty="0"/>
            </a:br>
            <a:endParaRPr lang="en-US" sz="1600" dirty="0"/>
          </a:p>
          <a:p>
            <a:endParaRPr lang="en-US" sz="3200" dirty="0"/>
          </a:p>
        </p:txBody>
      </p:sp>
    </p:spTree>
    <p:extLst>
      <p:ext uri="{BB962C8B-B14F-4D97-AF65-F5344CB8AC3E}">
        <p14:creationId xmlns:p14="http://schemas.microsoft.com/office/powerpoint/2010/main" val="4009008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endParaRPr lang="en-US" sz="2400" dirty="0"/>
          </a:p>
          <a:p>
            <a:r>
              <a:rPr lang="en-US" sz="2400" dirty="0"/>
              <a:t>Contract Status doc 802 EC-16/66r7:</a:t>
            </a:r>
          </a:p>
          <a:p>
            <a:pPr marL="400050" lvl="1" indent="0">
              <a:buNone/>
            </a:pPr>
            <a:r>
              <a:rPr lang="en-US" sz="2000" dirty="0">
                <a:hlinkClick r:id="rId2"/>
              </a:rPr>
              <a:t>https://mentor.ieee.org/802-ec/dcn/16/ec-16-0066-07-00EC-802-plenary-future-venue-contract-status.xlsx</a:t>
            </a:r>
            <a:endParaRPr lang="en-US" sz="2000" dirty="0"/>
          </a:p>
          <a:p>
            <a:pPr marL="400050" lvl="1" indent="0">
              <a:buNone/>
            </a:pPr>
            <a:endParaRPr lang="en-US" sz="2000" dirty="0"/>
          </a:p>
        </p:txBody>
      </p:sp>
    </p:spTree>
    <p:extLst>
      <p:ext uri="{BB962C8B-B14F-4D97-AF65-F5344CB8AC3E}">
        <p14:creationId xmlns:p14="http://schemas.microsoft.com/office/powerpoint/2010/main" val="547716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2019</a:t>
            </a:r>
          </a:p>
        </p:txBody>
      </p:sp>
      <p:sp>
        <p:nvSpPr>
          <p:cNvPr id="3" name="Content Placeholder 2"/>
          <p:cNvSpPr>
            <a:spLocks noGrp="1"/>
          </p:cNvSpPr>
          <p:nvPr>
            <p:ph idx="1"/>
          </p:nvPr>
        </p:nvSpPr>
        <p:spPr>
          <a:xfrm>
            <a:off x="1066800" y="1341438"/>
            <a:ext cx="10515600" cy="4388894"/>
          </a:xfrm>
        </p:spPr>
        <p:txBody>
          <a:bodyPr>
            <a:normAutofit/>
          </a:bodyPr>
          <a:lstStyle/>
          <a:p>
            <a:pPr marL="768359" indent="-457200">
              <a:buFont typeface="Wingdings" panose="05000000000000000000" pitchFamily="2" charset="2"/>
              <a:buChar char="§"/>
            </a:pPr>
            <a:r>
              <a:rPr lang="en-US" sz="3500" b="1" dirty="0"/>
              <a:t>Save the Date: July 14-19 </a:t>
            </a:r>
          </a:p>
          <a:p>
            <a:pPr lvl="2"/>
            <a:r>
              <a:rPr lang="en-GB" sz="2800" dirty="0"/>
              <a:t>Austria </a:t>
            </a:r>
            <a:r>
              <a:rPr lang="en-GB" sz="2800" dirty="0" err="1"/>
              <a:t>Center</a:t>
            </a:r>
            <a:r>
              <a:rPr lang="en-GB" sz="2800" dirty="0"/>
              <a:t> Vienna, Vienna, Austria</a:t>
            </a:r>
          </a:p>
          <a:p>
            <a:pPr lvl="2"/>
            <a:r>
              <a:rPr lang="en-US" sz="2800" dirty="0"/>
              <a:t>Registration target to open: First part of April</a:t>
            </a:r>
          </a:p>
          <a:p>
            <a:pPr lvl="2"/>
            <a:endParaRPr lang="en-US" sz="2800" dirty="0"/>
          </a:p>
          <a:p>
            <a:r>
              <a:rPr lang="en-US" sz="3500" b="1" dirty="0"/>
              <a:t>Hotel Information: </a:t>
            </a:r>
          </a:p>
          <a:p>
            <a:pPr lvl="1"/>
            <a:r>
              <a:rPr lang="en-GB" dirty="0">
                <a:ea typeface="+mn-ea"/>
                <a:cs typeface="+mn-cs"/>
              </a:rPr>
              <a:t>Several hotels in Vienna</a:t>
            </a:r>
            <a:br>
              <a:rPr lang="en-GB" dirty="0"/>
            </a:br>
            <a:endParaRPr lang="en-CA" sz="2600" dirty="0">
              <a:solidFill>
                <a:srgbClr val="FF0000"/>
              </a:solidFill>
            </a:endParaRPr>
          </a:p>
        </p:txBody>
      </p:sp>
    </p:spTree>
    <p:extLst>
      <p:ext uri="{BB962C8B-B14F-4D97-AF65-F5344CB8AC3E}">
        <p14:creationId xmlns:p14="http://schemas.microsoft.com/office/powerpoint/2010/main" val="48349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4 June 2019,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4 June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July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*F8.07 – No Tutorials for July 2019 Plenary</a:t>
            </a:r>
          </a:p>
        </p:txBody>
      </p:sp>
      <p:sp>
        <p:nvSpPr>
          <p:cNvPr id="7" name="Content Placeholder 6"/>
          <p:cNvSpPr>
            <a:spLocks noGrp="1"/>
          </p:cNvSpPr>
          <p:nvPr>
            <p:ph idx="1"/>
          </p:nvPr>
        </p:nvSpPr>
        <p:spPr>
          <a:xfrm>
            <a:off x="685800" y="1298148"/>
            <a:ext cx="10363200" cy="5178852"/>
          </a:xfrm>
        </p:spPr>
        <p:txBody>
          <a:bodyPr/>
          <a:lstStyle/>
          <a:p>
            <a:r>
              <a:rPr lang="en-US" sz="2800" b="1" dirty="0"/>
              <a:t>No Tutorials to be held Monday, 15 July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pPr marL="0" indent="0">
              <a:buNone/>
            </a:pPr>
            <a:endParaRPr lang="en-US" sz="2400" dirty="0"/>
          </a:p>
          <a:p>
            <a:r>
              <a:rPr lang="en-US" sz="2400" dirty="0"/>
              <a:t>No requests for Tutorials will be accepted</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a:t>
            </a:r>
          </a:p>
          <a:p>
            <a:pPr lvl="1"/>
            <a:r>
              <a:rPr lang="en-US" dirty="0"/>
              <a:t>Thanks Face to Face Events</a:t>
            </a:r>
          </a:p>
          <a:p>
            <a:pPr lvl="1"/>
            <a:r>
              <a:rPr lang="en-US" dirty="0"/>
              <a:t>Chairs Memo Emailed to EC Members for distribution March 5.</a:t>
            </a:r>
          </a:p>
          <a:p>
            <a:pPr lvl="1"/>
            <a:endParaRPr lang="en-US" dirty="0"/>
          </a:p>
          <a:p>
            <a:r>
              <a:rPr lang="en-US" sz="2400" b="1" dirty="0"/>
              <a:t>Hyatt Regency Elevators</a:t>
            </a:r>
          </a:p>
          <a:p>
            <a:pPr lvl="1"/>
            <a:r>
              <a:rPr lang="en-US" sz="2400" dirty="0"/>
              <a:t>Use Touch Screen Panels Outside Elevators: select floor and proceed to assigned elevator.</a:t>
            </a:r>
          </a:p>
          <a:p>
            <a:pPr lvl="1"/>
            <a:r>
              <a:rPr lang="en-US" sz="2400" dirty="0"/>
              <a:t>No selection panel inside elevator, floors will be displayed inside the door opening.</a:t>
            </a:r>
          </a:p>
          <a:p>
            <a:pPr lvl="1"/>
            <a:endParaRPr lang="en-US"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2532" y="1747766"/>
            <a:ext cx="7766936" cy="2448067"/>
          </a:xfrm>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fontScale="90000"/>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t>Hyatt Regency Vancouver: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t>Hyatt Regency Vancouver</a:t>
            </a:r>
          </a:p>
          <a:p>
            <a:pPr lvl="2"/>
            <a:r>
              <a:rPr lang="en-US" sz="1800" dirty="0"/>
              <a:t>802.11, 802.15, 802.18, 802.19, 802.21, 802.22, 802.24, Executive Committee Opening/Closing, Executive Committee Sub Committee, IEEE SA Fellowship</a:t>
            </a:r>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304801"/>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447800"/>
            <a:ext cx="10634133" cy="4940643"/>
          </a:xfrm>
        </p:spPr>
        <p:txBody>
          <a:bodyPr>
            <a:normAutofit fontScale="85000" lnSpcReduction="10000"/>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t>Hyatt Regency Vancouver: Regency Foyer, 3</a:t>
            </a:r>
            <a:r>
              <a:rPr lang="en-US" baseline="30000" dirty="0"/>
              <a:t>rd</a:t>
            </a:r>
            <a:r>
              <a:rPr lang="en-US" dirty="0"/>
              <a:t> Floor</a:t>
            </a:r>
            <a:r>
              <a:rPr lang="en-US" b="1" dirty="0"/>
              <a:t> </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2"/>
            <a:r>
              <a:rPr lang="en-US" dirty="0"/>
              <a:t>Friday March 15</a:t>
            </a:r>
            <a:r>
              <a:rPr lang="en-US" baseline="30000" dirty="0"/>
              <a:t>th</a:t>
            </a:r>
            <a:r>
              <a:rPr lang="en-US" dirty="0"/>
              <a:t> 7:30 AM – 12:00 PM Queen Charlotte Room, 3</a:t>
            </a:r>
            <a:r>
              <a:rPr lang="en-US" baseline="30000" dirty="0"/>
              <a:t>rd</a:t>
            </a:r>
            <a:r>
              <a:rPr lang="en-US" dirty="0"/>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fontScale="92500" lnSpcReduction="20000"/>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34823</TotalTime>
  <Words>1892</Words>
  <Application>Microsoft Office PowerPoint</Application>
  <PresentationFormat>Widescreen</PresentationFormat>
  <Paragraphs>307</Paragraphs>
  <Slides>31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 Unicode MS</vt:lpstr>
      <vt:lpstr>MS PGothic</vt:lpstr>
      <vt:lpstr>Arial</vt:lpstr>
      <vt:lpstr>Times New Roman</vt:lpstr>
      <vt:lpstr>Wingdings</vt:lpstr>
      <vt:lpstr>Title slide</vt:lpstr>
      <vt:lpstr>Executive Secretary Agenda Items  March 2019 Plenary</vt:lpstr>
      <vt:lpstr>Event Conduct and Safety Statement </vt:lpstr>
      <vt:lpstr>Event Conduct and Safety Statement</vt:lpstr>
      <vt:lpstr>802 Exec Sec Agenda Items</vt:lpstr>
      <vt:lpstr>6.02 Current and Future Venue Report</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Venues</vt:lpstr>
      <vt:lpstr>Request for WG Straw Poll concerning this Venue</vt:lpstr>
      <vt:lpstr>Future Venue AdHocS  --</vt:lpstr>
      <vt:lpstr>Next Venue Meeting planning – Thurs 7:30 am</vt:lpstr>
      <vt:lpstr>Future Venues AdHoc – Thurs 8 am</vt:lpstr>
      <vt:lpstr>2021 Plenary – Open RFP  </vt:lpstr>
      <vt:lpstr>2022 Plenary – Open RFP  </vt:lpstr>
      <vt:lpstr>Vancouver Venue Straw Poll</vt:lpstr>
      <vt:lpstr>Friday Closing EC Plenary</vt:lpstr>
      <vt:lpstr>PowerPoint Presentation</vt:lpstr>
      <vt:lpstr>Straw Poll Results for Returning to This Venue</vt:lpstr>
      <vt:lpstr>Future Venue Insight</vt:lpstr>
      <vt:lpstr>802 Plenary March 2019</vt:lpstr>
      <vt:lpstr> *F8.045 Executive Secretary report LMSC 802 – P&amp;P list of major duties:</vt:lpstr>
      <vt:lpstr>F8.06 – Announcement of 802 EC Interim Telecon (Tuesday 4 June 2019, 1-3pm ET)</vt:lpstr>
      <vt:lpstr>*F8.07 – No Tutorials for July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2019 Plenary</dc:title>
  <dc:subject>IEEE 802 March 2019 Plenary</dc:subject>
  <dc:creator>Jon Rosdahl</dc:creator>
  <dc:description>Jon Rosdahl (Qualcomm)</dc:description>
  <cp:lastModifiedBy>Jon Rosdahl</cp:lastModifiedBy>
  <cp:revision>290</cp:revision>
  <dcterms:created xsi:type="dcterms:W3CDTF">2015-11-09T04:21:45Z</dcterms:created>
  <dcterms:modified xsi:type="dcterms:W3CDTF">2019-03-11T08:31:04Z</dcterms:modified>
</cp:coreProperties>
</file>