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96" r:id="rId4"/>
    <p:sldId id="313" r:id="rId5"/>
    <p:sldId id="317" r:id="rId6"/>
    <p:sldId id="269" r:id="rId7"/>
    <p:sldId id="314" r:id="rId8"/>
    <p:sldId id="318" r:id="rId9"/>
    <p:sldId id="312" r:id="rId10"/>
    <p:sldId id="308" r:id="rId11"/>
    <p:sldId id="304" r:id="rId12"/>
    <p:sldId id="303" r:id="rId13"/>
    <p:sldId id="291" r:id="rId14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Default Section" id="{3966822E-F321-4E15-A7C1-858D7BD091C1}">
          <p14:sldIdLst>
            <p14:sldId id="256"/>
            <p14:sldId id="257"/>
            <p14:sldId id="296"/>
            <p14:sldId id="313"/>
            <p14:sldId id="317"/>
            <p14:sldId id="269"/>
            <p14:sldId id="314"/>
          </p14:sldIdLst>
        </p14:section>
        <p14:section name="Meeting Income Report" id="{BD638432-7250-468D-864D-683B9F54E6B8}">
          <p14:sldIdLst>
            <p14:sldId id="318"/>
            <p14:sldId id="312"/>
            <p14:sldId id="308"/>
            <p14:sldId id="304"/>
            <p14:sldId id="303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5" autoAdjust="0"/>
    <p:restoredTop sz="88636" autoAdjust="0"/>
  </p:normalViewPr>
  <p:slideViewPr>
    <p:cSldViewPr>
      <p:cViewPr varScale="1">
        <p:scale>
          <a:sx n="63" d="100"/>
          <a:sy n="63" d="100"/>
        </p:scale>
        <p:origin x="234" y="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252" y="1002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14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 EC-19/0001r0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 EC-19/0001r0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6296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EC-19/0001r0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US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Ben Rolfe (BCA); Jon Rosdahl (Qualcomm)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588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returned to 802 Treasury.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to 802 Treasury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EC-19/0001r0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US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Ben Rolfe (BCA); Jon Rosdahl (Qualcomm)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81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60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$826.85  ($650/$850/$1050 discounted </a:t>
            </a:r>
            <a:r>
              <a:rPr lang="en-US" baseline="0" dirty="0" err="1"/>
              <a:t>reg</a:t>
            </a:r>
            <a:r>
              <a:rPr lang="en-US" baseline="0" dirty="0"/>
              <a:t> rate  - including commissions and rebates)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53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$762.5 ($650/$850/$1050 discounted </a:t>
            </a:r>
            <a:r>
              <a:rPr lang="en-US" baseline="0" dirty="0" err="1"/>
              <a:t>reg</a:t>
            </a:r>
            <a:r>
              <a:rPr lang="en-US" baseline="0" dirty="0"/>
              <a:t> rate  - including commissions and rebates)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55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701675"/>
            <a:ext cx="6164262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14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Requirement for all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91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7304616" y="6552143"/>
            <a:ext cx="4074584" cy="1841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304616" y="6552143"/>
            <a:ext cx="4074584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 EC-19/0001r0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70996"/>
            <a:ext cx="10363200" cy="931334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Treasurer Report January 2019 – St. Louis</a:t>
            </a:r>
            <a:endParaRPr lang="en-GB" dirty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738844"/>
            <a:ext cx="8534400" cy="394756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2019-01-13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5868989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356638"/>
              </p:ext>
            </p:extLst>
          </p:nvPr>
        </p:nvGraphicFramePr>
        <p:xfrm>
          <a:off x="2057400" y="2260599"/>
          <a:ext cx="74104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4" name="Document" r:id="rId4" imgW="8253180" imgH="3081427" progId="Word.Document.8">
                  <p:embed/>
                </p:oleObj>
              </mc:Choice>
              <mc:Fallback>
                <p:oleObj name="Document" r:id="rId4" imgW="8253180" imgH="3081427" progId="Word.Documen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60599"/>
                        <a:ext cx="7410450" cy="276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822177"/>
              </p:ext>
            </p:extLst>
          </p:nvPr>
        </p:nvGraphicFramePr>
        <p:xfrm>
          <a:off x="929218" y="606425"/>
          <a:ext cx="10043582" cy="5884824"/>
        </p:xfrm>
        <a:graphic>
          <a:graphicData uri="http://schemas.openxmlformats.org/drawingml/2006/table">
            <a:tbl>
              <a:tblPr/>
              <a:tblGrid>
                <a:gridCol w="3307461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1096862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484983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487276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0359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Report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420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199909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Corporations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0" y="602685"/>
            <a:ext cx="7780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442701"/>
              </p:ext>
            </p:extLst>
          </p:nvPr>
        </p:nvGraphicFramePr>
        <p:xfrm>
          <a:off x="1371600" y="1087615"/>
          <a:ext cx="9524999" cy="5414216"/>
        </p:xfrm>
        <a:graphic>
          <a:graphicData uri="http://schemas.openxmlformats.org/drawingml/2006/table">
            <a:tbl>
              <a:tblPr/>
              <a:tblGrid>
                <a:gridCol w="2625625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1166946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348806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60644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60644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1170734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3913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3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471367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3810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302125" y="602685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218928"/>
              </p:ext>
            </p:extLst>
          </p:nvPr>
        </p:nvGraphicFramePr>
        <p:xfrm>
          <a:off x="1295400" y="1064350"/>
          <a:ext cx="10083798" cy="5241214"/>
        </p:xfrm>
        <a:graphic>
          <a:graphicData uri="http://schemas.openxmlformats.org/drawingml/2006/table">
            <a:tbl>
              <a:tblPr/>
              <a:tblGrid>
                <a:gridCol w="2163002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1127522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1127522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1097878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1120422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1120422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103423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292795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19782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05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6851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475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37116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151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613026"/>
              </p:ext>
            </p:extLst>
          </p:nvPr>
        </p:nvGraphicFramePr>
        <p:xfrm>
          <a:off x="1219200" y="762002"/>
          <a:ext cx="9906000" cy="5751027"/>
        </p:xfrm>
        <a:graphic>
          <a:graphicData uri="http://schemas.openxmlformats.org/drawingml/2006/table">
            <a:tbl>
              <a:tblPr/>
              <a:tblGrid>
                <a:gridCol w="3215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1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4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6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17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98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Report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769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2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January 2019 Wireless Treasurer report for the Joint 802.11/.15 Wireless </a:t>
            </a:r>
            <a:r>
              <a:rPr lang="en-GB"/>
              <a:t>funds.</a:t>
            </a:r>
          </a:p>
          <a:p>
            <a:endParaRPr lang="en-GB" dirty="0"/>
          </a:p>
          <a:p>
            <a:r>
              <a:rPr lang="en-GB" dirty="0"/>
              <a:t>Starting January 2019, the 802 Wireless Treasurer report is posted on the EC Mentor site in the “Wire</a:t>
            </a:r>
            <a:r>
              <a:rPr lang="en-US"/>
              <a:t>less Chairs Subgroup” document group</a:t>
            </a:r>
            <a:endParaRPr lang="en-GB" dirty="0"/>
          </a:p>
          <a:p>
            <a:endParaRPr lang="en-GB" dirty="0"/>
          </a:p>
          <a:p>
            <a:r>
              <a:rPr lang="en-US" dirty="0"/>
              <a:t>    </a:t>
            </a:r>
            <a:endParaRPr lang="en-GB" dirty="0"/>
          </a:p>
          <a:p>
            <a:endParaRPr lang="en-GB" dirty="0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2CB204-8F88-4025-B305-BD26943A6CB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5868989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E528A79-F5F2-443E-BE9E-F29BA6668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739246"/>
              </p:ext>
            </p:extLst>
          </p:nvPr>
        </p:nvGraphicFramePr>
        <p:xfrm>
          <a:off x="929218" y="914400"/>
          <a:ext cx="8824382" cy="5410199"/>
        </p:xfrm>
        <a:graphic>
          <a:graphicData uri="http://schemas.openxmlformats.org/drawingml/2006/table">
            <a:tbl>
              <a:tblPr/>
              <a:tblGrid>
                <a:gridCol w="6305919">
                  <a:extLst>
                    <a:ext uri="{9D8B030D-6E8A-4147-A177-3AD203B41FA5}">
                      <a16:colId xmlns:a16="http://schemas.microsoft.com/office/drawing/2014/main" val="1860306366"/>
                    </a:ext>
                  </a:extLst>
                </a:gridCol>
                <a:gridCol w="2518463">
                  <a:extLst>
                    <a:ext uri="{9D8B030D-6E8A-4147-A177-3AD203B41FA5}">
                      <a16:colId xmlns:a16="http://schemas.microsoft.com/office/drawing/2014/main" val="2581547357"/>
                    </a:ext>
                  </a:extLst>
                </a:gridCol>
              </a:tblGrid>
              <a:tr h="3823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Reconciled Balance Sheet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798663"/>
                  </a:ext>
                </a:extLst>
              </a:tr>
              <a:tr h="3823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31-Dec-18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671950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14259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674929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03897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681037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07072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881656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894493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453196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315368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785332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$706,628.20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161551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($20,104.42)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94632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652668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690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81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Waikoloa, September 2018 Budget Report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827881"/>
              </p:ext>
            </p:extLst>
          </p:nvPr>
        </p:nvGraphicFramePr>
        <p:xfrm>
          <a:off x="1752602" y="1298576"/>
          <a:ext cx="9626598" cy="514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97">
                  <a:extLst>
                    <a:ext uri="{9D8B030D-6E8A-4147-A177-3AD203B41FA5}">
                      <a16:colId xmlns:a16="http://schemas.microsoft.com/office/drawing/2014/main" val="1492724085"/>
                    </a:ext>
                  </a:extLst>
                </a:gridCol>
                <a:gridCol w="1393226">
                  <a:extLst>
                    <a:ext uri="{9D8B030D-6E8A-4147-A177-3AD203B41FA5}">
                      <a16:colId xmlns:a16="http://schemas.microsoft.com/office/drawing/2014/main" val="2146102883"/>
                    </a:ext>
                  </a:extLst>
                </a:gridCol>
                <a:gridCol w="2350077">
                  <a:extLst>
                    <a:ext uri="{9D8B030D-6E8A-4147-A177-3AD203B41FA5}">
                      <a16:colId xmlns:a16="http://schemas.microsoft.com/office/drawing/2014/main" val="38428581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58456303"/>
                    </a:ext>
                  </a:extLst>
                </a:gridCol>
                <a:gridCol w="1600198">
                  <a:extLst>
                    <a:ext uri="{9D8B030D-6E8A-4147-A177-3AD203B41FA5}">
                      <a16:colId xmlns:a16="http://schemas.microsoft.com/office/drawing/2014/main" val="1907650667"/>
                    </a:ext>
                  </a:extLst>
                </a:gridCol>
                <a:gridCol w="76200">
                  <a:extLst>
                    <a:ext uri="{9D8B030D-6E8A-4147-A177-3AD203B41FA5}">
                      <a16:colId xmlns:a16="http://schemas.microsoft.com/office/drawing/2014/main" val="312006334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11167362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81847459"/>
                    </a:ext>
                  </a:extLst>
                </a:gridCol>
              </a:tblGrid>
              <a:tr h="295503"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7 Jun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Aug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Oct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659972"/>
                  </a:ext>
                </a:extLst>
              </a:tr>
              <a:tr h="30252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Draft Budget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15436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$212,000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184,450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05572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$   24,500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$ 29,898.48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919663"/>
                  </a:ext>
                </a:extLst>
              </a:tr>
              <a:tr h="31916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- Income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$236,500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$212,450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567438"/>
                  </a:ext>
                </a:extLst>
              </a:tr>
              <a:tr h="346957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77673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$23,285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21,1825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20,418.26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674691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$9,540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8,300.25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9,532.48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910061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$46,000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43,760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45,651.01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95153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418888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$36,600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36,600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32,417.75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885425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$23,450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23,859.22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48615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1" i="0" u="sng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4,203.49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00556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$7,050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6,792.03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182295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$245,925 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247,535.25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$252,337.07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80850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($9,425)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($35,085.25)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($18,338.59)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63260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  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283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707554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$819.75 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$923.64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$891.65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25146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49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St. Louis, January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289364"/>
              </p:ext>
            </p:extLst>
          </p:nvPr>
        </p:nvGraphicFramePr>
        <p:xfrm>
          <a:off x="2057400" y="1219200"/>
          <a:ext cx="8458200" cy="51487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4819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1084819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2621647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582028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2084887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</a:tblGrid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31-Oct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2-Jan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$205,500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$191,000.00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$23,250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$22,000.00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$228,750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$213,000.00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$21,750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$18,250.00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$9,658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$8,977.00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$43,000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$109,000.00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$112,000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$43,000.00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$37,600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$37,000.00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$25,000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$3,500.00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$4,500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$22,000.00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$6,250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$4,250.00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$259,158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$245,977.00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($30,408)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($32,977.00)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282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$863.86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$872.26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82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838B4BB-A4D0-4480-9F10-787314E25A66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7772400" cy="5334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12800" y="1068199"/>
            <a:ext cx="3530600" cy="5464702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2003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420 - Ft. Lauderdale ($47,287 - $42,118)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561 - DFW ($72,916 - $78,354)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491 - Singapore ($22,077 - </a:t>
            </a:r>
            <a:r>
              <a:rPr lang="en-US" sz="1300" dirty="0">
                <a:solidFill>
                  <a:srgbClr val="FF0000"/>
                </a:solidFill>
              </a:rPr>
              <a:t>$32,319</a:t>
            </a:r>
            <a:r>
              <a:rPr lang="en-US" sz="1300" dirty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2004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650 - Garden Grove ( $13, 250 - $82,735)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714 - Berlin (</a:t>
            </a:r>
            <a:r>
              <a:rPr lang="en-US" sz="1300" dirty="0">
                <a:solidFill>
                  <a:srgbClr val="FF0000"/>
                </a:solidFill>
              </a:rPr>
              <a:t>$25, 914</a:t>
            </a:r>
            <a:r>
              <a:rPr lang="en-US" sz="1300" dirty="0"/>
              <a:t> - $41,257)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802 - Monterey ($11,858 - $63,183)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523 - Cairns (Australia) (</a:t>
            </a:r>
            <a:r>
              <a:rPr lang="en-US" sz="1300" dirty="0">
                <a:solidFill>
                  <a:srgbClr val="FF0000"/>
                </a:solidFill>
              </a:rPr>
              <a:t>$60,750 - $51,375</a:t>
            </a:r>
            <a:r>
              <a:rPr lang="en-US" sz="130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759 - Garden Grove ($87,772 - $94,114)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740 - Hawaii ($32,272)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564 - Jacksonville ($55,163)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350 - Melbourne (</a:t>
            </a:r>
            <a:r>
              <a:rPr lang="en-US" sz="1300" dirty="0">
                <a:solidFill>
                  <a:srgbClr val="FF0000"/>
                </a:solidFill>
              </a:rPr>
              <a:t>$38,855 - $23,184</a:t>
            </a:r>
            <a:r>
              <a:rPr lang="en-US" sz="1300" dirty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478 - Montreal (</a:t>
            </a:r>
            <a:r>
              <a:rPr lang="en-US" sz="1300" dirty="0">
                <a:solidFill>
                  <a:srgbClr val="FF0000"/>
                </a:solidFill>
              </a:rPr>
              <a:t>$750 </a:t>
            </a:r>
            <a:r>
              <a:rPr lang="en-US" sz="1300" dirty="0"/>
              <a:t>- $17,425)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439 - Hawaii (</a:t>
            </a:r>
            <a:r>
              <a:rPr lang="en-US" sz="1300" dirty="0">
                <a:solidFill>
                  <a:srgbClr val="FF0000"/>
                </a:solidFill>
              </a:rPr>
              <a:t>$28,200</a:t>
            </a:r>
            <a:r>
              <a:rPr lang="en-US" sz="1300" dirty="0"/>
              <a:t> - $17,720)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361 - Taipei (</a:t>
            </a:r>
            <a:r>
              <a:rPr lang="en-US" sz="1300" dirty="0">
                <a:solidFill>
                  <a:srgbClr val="FF0000"/>
                </a:solidFill>
              </a:rPr>
              <a:t>$126,352 - $24,636</a:t>
            </a:r>
            <a:r>
              <a:rPr lang="en-US" sz="130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402 - Jacksonville ($1,850 - $39,459)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379 – Hawaii (</a:t>
            </a:r>
            <a:r>
              <a:rPr lang="en-US" sz="1300" dirty="0">
                <a:solidFill>
                  <a:srgbClr val="FF0000"/>
                </a:solidFill>
              </a:rPr>
              <a:t>$13,343 </a:t>
            </a:r>
            <a:r>
              <a:rPr lang="en-US" sz="1300" dirty="0"/>
              <a:t>-</a:t>
            </a:r>
            <a:r>
              <a:rPr lang="en-US" sz="1300" dirty="0">
                <a:solidFill>
                  <a:srgbClr val="FF0000"/>
                </a:solidFill>
              </a:rPr>
              <a:t> </a:t>
            </a:r>
            <a:r>
              <a:rPr lang="en-US" sz="13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95518" y="1028435"/>
            <a:ext cx="3424482" cy="5408613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2009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355 – LA ($4,724 - $9,835)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344 – Montreal ($8,676 - $29,948)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500 – Hawaii ($16,793 - $17,330)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2010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428 – LA ($9,000 - $33,841)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426 - Beijing ($0)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384 – Hawaii ($1,161- $316)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2011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410 – LA ($13,378 - $29,080)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351 – Indian Wells (</a:t>
            </a:r>
            <a:r>
              <a:rPr lang="en-US" sz="1300" dirty="0">
                <a:solidFill>
                  <a:srgbClr val="FF0000"/>
                </a:solidFill>
              </a:rPr>
              <a:t>$9,128 </a:t>
            </a:r>
            <a:r>
              <a:rPr lang="en-US" sz="1300" dirty="0"/>
              <a:t>– $20,536)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313 – Okinawa (</a:t>
            </a:r>
            <a:r>
              <a:rPr lang="en-US" sz="1300" dirty="0">
                <a:solidFill>
                  <a:srgbClr val="FF0000"/>
                </a:solidFill>
              </a:rPr>
              <a:t>$22,669 </a:t>
            </a:r>
            <a:r>
              <a:rPr lang="en-US" sz="1300" dirty="0"/>
              <a:t>– $0)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2012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359 – Jacksonville ($16,398 - $30,931.52)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335 – Atlanta (</a:t>
            </a:r>
            <a:r>
              <a:rPr lang="en-US" sz="1300" dirty="0">
                <a:solidFill>
                  <a:srgbClr val="FF0000"/>
                </a:solidFill>
              </a:rPr>
              <a:t>$680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 $100.35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314 – Indian Wells (</a:t>
            </a:r>
            <a:r>
              <a:rPr lang="en-US" sz="1300" dirty="0">
                <a:solidFill>
                  <a:srgbClr val="FF0000"/>
                </a:solidFill>
              </a:rPr>
              <a:t>$7,665 </a:t>
            </a:r>
            <a:r>
              <a:rPr lang="en-US" sz="1300" dirty="0"/>
              <a:t>-  $ 15,480) </a:t>
            </a:r>
          </a:p>
          <a:p>
            <a:pPr marL="182880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2013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356 – Vancouver (</a:t>
            </a:r>
            <a:r>
              <a:rPr lang="en-US" sz="1300" dirty="0">
                <a:solidFill>
                  <a:srgbClr val="FF0000"/>
                </a:solidFill>
              </a:rPr>
              <a:t>$15,259 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$ 5,855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337 – Hawaii      (</a:t>
            </a:r>
            <a:r>
              <a:rPr lang="en-US" sz="1300" dirty="0">
                <a:solidFill>
                  <a:srgbClr val="FF0000"/>
                </a:solidFill>
              </a:rPr>
              <a:t>$10,533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$12,227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279 – Nanjing     ($0- </a:t>
            </a:r>
            <a:r>
              <a:rPr lang="en-US" sz="1300" dirty="0">
                <a:solidFill>
                  <a:srgbClr val="FF0000"/>
                </a:solidFill>
              </a:rPr>
              <a:t>$7,475</a:t>
            </a:r>
            <a:r>
              <a:rPr lang="en-US" sz="1300" dirty="0"/>
              <a:t>) 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2014</a:t>
            </a: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426 – LA (</a:t>
            </a:r>
            <a:r>
              <a:rPr lang="en-US" sz="1300" dirty="0">
                <a:solidFill>
                  <a:srgbClr val="FF0000"/>
                </a:solidFill>
              </a:rPr>
              <a:t>$</a:t>
            </a:r>
            <a:r>
              <a:rPr lang="en-US" sz="1300" dirty="0">
                <a:solidFill>
                  <a:srgbClr val="FF0000"/>
                </a:solidFill>
                <a:ea typeface="MS PGothic" pitchFamily="34" charset="-128"/>
              </a:rPr>
              <a:t>9,313 </a:t>
            </a:r>
            <a:r>
              <a:rPr lang="en-US" sz="1300" dirty="0"/>
              <a:t>-- </a:t>
            </a:r>
            <a:r>
              <a:rPr lang="en-US" sz="1300" dirty="0">
                <a:solidFill>
                  <a:srgbClr val="FF0000"/>
                </a:solidFill>
              </a:rPr>
              <a:t>$</a:t>
            </a:r>
            <a:r>
              <a:rPr lang="en-US" sz="13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3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300" dirty="0">
              <a:solidFill>
                <a:schemeClr val="tx1"/>
              </a:solidFill>
            </a:endParaRP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337 – Waikoloa (</a:t>
            </a:r>
            <a:r>
              <a:rPr lang="en-US" sz="1300" dirty="0">
                <a:solidFill>
                  <a:schemeClr val="tx1"/>
                </a:solidFill>
              </a:rPr>
              <a:t>$8,940 - </a:t>
            </a:r>
            <a:r>
              <a:rPr lang="en-US" sz="13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300" dirty="0"/>
              <a:t>)</a:t>
            </a: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341 – Athens (</a:t>
            </a:r>
            <a:r>
              <a:rPr lang="en-US" sz="1300" dirty="0">
                <a:solidFill>
                  <a:srgbClr val="FF0000"/>
                </a:solidFill>
              </a:rPr>
              <a:t>$63,050 </a:t>
            </a:r>
            <a:r>
              <a:rPr lang="en-US" sz="1300" dirty="0"/>
              <a:t>- $1,098)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400" dirty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5917696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B88F9BB2-5D92-4163-B1C0-486E6FDCA691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6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10374313" y="-177800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914400" eaLnBrk="0" hangingPunct="0"/>
            <a:endParaRPr lang="en-US" sz="900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3737" y="861408"/>
            <a:ext cx="4168663" cy="53251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2015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665 – Atlanta ($</a:t>
            </a:r>
            <a:r>
              <a:rPr lang="en-US" sz="1200" b="1" kern="0" dirty="0">
                <a:solidFill>
                  <a:schemeClr val="tx1"/>
                </a:solidFill>
                <a:ea typeface="MS PGothic" pitchFamily="34" charset="-128"/>
              </a:rPr>
              <a:t>190,625 - 0</a:t>
            </a:r>
            <a:r>
              <a:rPr lang="en-US" sz="1200" kern="0" dirty="0"/>
              <a:t>)</a:t>
            </a:r>
            <a:r>
              <a:rPr lang="en-US" sz="1200" kern="0" baseline="30000" dirty="0"/>
              <a:t>1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357 – Vancouver ($6,323 - $14,667)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329 – Bangkok (</a:t>
            </a:r>
            <a:r>
              <a:rPr lang="en-US" sz="1200" kern="0" dirty="0">
                <a:solidFill>
                  <a:srgbClr val="C00000"/>
                </a:solidFill>
              </a:rPr>
              <a:t>$3,147  </a:t>
            </a:r>
            <a:r>
              <a:rPr lang="en-US" sz="1200" kern="0" dirty="0"/>
              <a:t>- </a:t>
            </a:r>
            <a:r>
              <a:rPr lang="en-US" sz="1200" kern="0" dirty="0">
                <a:solidFill>
                  <a:schemeClr val="tx1"/>
                </a:solidFill>
              </a:rPr>
              <a:t>$18,102</a:t>
            </a:r>
            <a:r>
              <a:rPr lang="en-US" sz="1200" kern="0" dirty="0"/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2016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698 – Atlanta </a:t>
            </a:r>
            <a:r>
              <a:rPr lang="en-US" sz="1400" kern="0" dirty="0">
                <a:solidFill>
                  <a:srgbClr val="C00000"/>
                </a:solidFill>
              </a:rPr>
              <a:t>($33,625  </a:t>
            </a:r>
            <a:r>
              <a:rPr lang="en-US" sz="1400" kern="0" dirty="0"/>
              <a:t>- 0)</a:t>
            </a:r>
            <a:r>
              <a:rPr lang="en-US" sz="1400" kern="0" baseline="30000" dirty="0"/>
              <a:t>1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324 – Waikoloa (</a:t>
            </a:r>
            <a:r>
              <a:rPr lang="en-US" sz="1400" kern="0" dirty="0">
                <a:solidFill>
                  <a:srgbClr val="C00000"/>
                </a:solidFill>
              </a:rPr>
              <a:t>$22,740 </a:t>
            </a:r>
            <a:r>
              <a:rPr lang="en-US" sz="1400" kern="0" dirty="0"/>
              <a:t>- $</a:t>
            </a:r>
            <a:r>
              <a:rPr lang="en-US" sz="1400" kern="0" dirty="0">
                <a:solidFill>
                  <a:schemeClr val="tx1"/>
                </a:solidFill>
              </a:rPr>
              <a:t>13,887</a:t>
            </a:r>
            <a:r>
              <a:rPr lang="en-US" sz="1400" kern="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267 – Warsaw ($1,025 - </a:t>
            </a:r>
            <a:r>
              <a:rPr lang="en-US" sz="1400" kern="0" dirty="0">
                <a:solidFill>
                  <a:srgbClr val="C00000"/>
                </a:solidFill>
              </a:rPr>
              <a:t>$7,868</a:t>
            </a:r>
            <a:r>
              <a:rPr lang="en-US" sz="1400" kern="0" dirty="0"/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kern="0" dirty="0"/>
              <a:t>2017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317 – Atlanta (</a:t>
            </a:r>
            <a:r>
              <a:rPr lang="en-US" sz="1400" b="1" kern="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$8,268 </a:t>
            </a:r>
            <a:r>
              <a:rPr lang="en-US" sz="1400" kern="0" dirty="0">
                <a:solidFill>
                  <a:schemeClr val="tx1"/>
                </a:solidFill>
              </a:rPr>
              <a:t>- </a:t>
            </a:r>
            <a:r>
              <a:rPr lang="en-US" sz="1400" b="1" kern="120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  <a:r>
              <a:rPr lang="en-US" sz="1400" kern="0" baseline="30000" dirty="0">
                <a:solidFill>
                  <a:schemeClr val="tx1"/>
                </a:solidFill>
              </a:rPr>
              <a:t>2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215 – </a:t>
            </a:r>
            <a:r>
              <a:rPr lang="en-US" sz="1400" kern="0" dirty="0" err="1">
                <a:solidFill>
                  <a:schemeClr val="tx1"/>
                </a:solidFill>
              </a:rPr>
              <a:t>Deajeon</a:t>
            </a:r>
            <a:r>
              <a:rPr lang="en-US" sz="1400" kern="0" dirty="0">
                <a:solidFill>
                  <a:schemeClr val="tx1"/>
                </a:solidFill>
              </a:rPr>
              <a:t> ($</a:t>
            </a:r>
            <a:r>
              <a:rPr lang="en-US" sz="1400" kern="0" dirty="0"/>
              <a:t>26,050.00, $5,322)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267 - Waikoloa (</a:t>
            </a:r>
            <a:r>
              <a:rPr lang="en-US" sz="1400" b="1" kern="0" dirty="0">
                <a:solidFill>
                  <a:srgbClr val="C00000"/>
                </a:solidFill>
              </a:rPr>
              <a:t>$17,750 </a:t>
            </a:r>
            <a:r>
              <a:rPr lang="en-US" sz="1400" kern="0" dirty="0">
                <a:solidFill>
                  <a:srgbClr val="FF0000"/>
                </a:solidFill>
              </a:rPr>
              <a:t>, </a:t>
            </a:r>
            <a:r>
              <a:rPr lang="en-US" sz="1400" b="1" kern="0" dirty="0">
                <a:solidFill>
                  <a:srgbClr val="C00000"/>
                </a:solidFill>
              </a:rPr>
              <a:t>$20,404.21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i="1" kern="0" dirty="0">
                <a:solidFill>
                  <a:schemeClr val="tx1"/>
                </a:solidFill>
              </a:rPr>
              <a:t>2018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i="1" kern="0" dirty="0">
                <a:solidFill>
                  <a:schemeClr val="tx1"/>
                </a:solidFill>
              </a:rPr>
              <a:t>312 – Irvine (</a:t>
            </a:r>
            <a:r>
              <a:rPr lang="en-US" sz="1600" b="1" i="1" kern="0" dirty="0">
                <a:solidFill>
                  <a:srgbClr val="C00000"/>
                </a:solidFill>
              </a:rPr>
              <a:t>$12,380, $</a:t>
            </a:r>
            <a:r>
              <a:rPr lang="en-US" sz="1600" b="1" kern="0" dirty="0">
                <a:solidFill>
                  <a:srgbClr val="C00000"/>
                </a:solidFill>
              </a:rPr>
              <a:t>10,435.36</a:t>
            </a:r>
            <a:r>
              <a:rPr lang="en-US" sz="1600" i="1" kern="0" dirty="0">
                <a:solidFill>
                  <a:schemeClr val="tx1"/>
                </a:solidFill>
              </a:rPr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i="1" kern="0" dirty="0">
                <a:solidFill>
                  <a:schemeClr val="tx1"/>
                </a:solidFill>
              </a:rPr>
              <a:t>271 – Warsaw ($</a:t>
            </a:r>
            <a:r>
              <a:rPr lang="en-US" sz="1600" kern="0" dirty="0"/>
              <a:t>5,965.00, </a:t>
            </a:r>
            <a:r>
              <a:rPr lang="en-US" sz="1600" kern="0" dirty="0">
                <a:solidFill>
                  <a:schemeClr val="tx1"/>
                </a:solidFill>
              </a:rPr>
              <a:t>$13,661.10)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kern="0" dirty="0">
                <a:solidFill>
                  <a:schemeClr val="tx1"/>
                </a:solidFill>
              </a:rPr>
              <a:t>283-- Waikoloa (</a:t>
            </a:r>
            <a:r>
              <a:rPr lang="en-US" sz="1600" b="1" kern="0" dirty="0">
                <a:solidFill>
                  <a:srgbClr val="C00000"/>
                </a:solidFill>
              </a:rPr>
              <a:t>$9,425</a:t>
            </a:r>
            <a:r>
              <a:rPr lang="en-US" sz="1600" kern="0" dirty="0">
                <a:solidFill>
                  <a:schemeClr val="tx1"/>
                </a:solidFill>
              </a:rPr>
              <a:t>, </a:t>
            </a:r>
            <a:r>
              <a:rPr lang="en-US" sz="1600" b="1" kern="0" dirty="0">
                <a:solidFill>
                  <a:srgbClr val="C00000"/>
                </a:solidFill>
              </a:rPr>
              <a:t>$18,391.02</a:t>
            </a:r>
            <a:r>
              <a:rPr lang="en-US" sz="1600" kern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2019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b="0" dirty="0">
                <a:solidFill>
                  <a:schemeClr val="tx1"/>
                </a:solidFill>
              </a:rPr>
              <a:t>282 – St Louis (</a:t>
            </a:r>
            <a:r>
              <a:rPr lang="en-US" sz="1800" kern="0" dirty="0">
                <a:solidFill>
                  <a:srgbClr val="C00000"/>
                </a:solidFill>
              </a:rPr>
              <a:t>$30,408,  $32,977.00)</a:t>
            </a:r>
            <a:endParaRPr lang="en-US" sz="18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- Atlanta</a:t>
            </a:r>
          </a:p>
          <a:p>
            <a:pPr>
              <a:spcBef>
                <a:spcPts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- Hanoi</a:t>
            </a:r>
            <a:endParaRPr lang="en-US" sz="1100" b="0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19DF25-6D57-4E56-BF47-EDC3030146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73C881-5D3A-469A-9409-42449E6AA8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E3818-7916-48F0-9B1A-87E3FA3985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E40B5C-833B-46E1-8ED1-1ECBB96A1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582694"/>
              </p:ext>
            </p:extLst>
          </p:nvPr>
        </p:nvGraphicFramePr>
        <p:xfrm>
          <a:off x="929218" y="762000"/>
          <a:ext cx="10449982" cy="5486403"/>
        </p:xfrm>
        <a:graphic>
          <a:graphicData uri="http://schemas.openxmlformats.org/drawingml/2006/table">
            <a:tbl>
              <a:tblPr/>
              <a:tblGrid>
                <a:gridCol w="7751922">
                  <a:extLst>
                    <a:ext uri="{9D8B030D-6E8A-4147-A177-3AD203B41FA5}">
                      <a16:colId xmlns:a16="http://schemas.microsoft.com/office/drawing/2014/main" val="2345269634"/>
                    </a:ext>
                  </a:extLst>
                </a:gridCol>
                <a:gridCol w="2698060">
                  <a:extLst>
                    <a:ext uri="{9D8B030D-6E8A-4147-A177-3AD203B41FA5}">
                      <a16:colId xmlns:a16="http://schemas.microsoft.com/office/drawing/2014/main" val="3494881057"/>
                    </a:ext>
                  </a:extLst>
                </a:gridCol>
              </a:tblGrid>
              <a:tr h="42203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024962"/>
                  </a:ext>
                </a:extLst>
              </a:tr>
              <a:tr h="42203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As of 12/31/2018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16718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85379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932643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132,724.32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943300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(777.54)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708104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131,946.78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204196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- 11/30/2018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554,577.00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243461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915540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- 12/31/2018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03542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318545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511776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12/31/2018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222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343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9ECA2B-9396-4E23-9935-2D63B5C12F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D2DA2F-1435-4E5A-9B84-330FCD6EF5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DBA89-CFB2-4F34-A047-D597FED1B2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44152E0-56F1-4788-9956-72D50FE93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318904"/>
              </p:ext>
            </p:extLst>
          </p:nvPr>
        </p:nvGraphicFramePr>
        <p:xfrm>
          <a:off x="1524000" y="838200"/>
          <a:ext cx="5105400" cy="5198664"/>
        </p:xfrm>
        <a:graphic>
          <a:graphicData uri="http://schemas.openxmlformats.org/drawingml/2006/table">
            <a:tbl>
              <a:tblPr/>
              <a:tblGrid>
                <a:gridCol w="2762101">
                  <a:extLst>
                    <a:ext uri="{9D8B030D-6E8A-4147-A177-3AD203B41FA5}">
                      <a16:colId xmlns:a16="http://schemas.microsoft.com/office/drawing/2014/main" val="2878689623"/>
                    </a:ext>
                  </a:extLst>
                </a:gridCol>
                <a:gridCol w="2343299">
                  <a:extLst>
                    <a:ext uri="{9D8B030D-6E8A-4147-A177-3AD203B41FA5}">
                      <a16:colId xmlns:a16="http://schemas.microsoft.com/office/drawing/2014/main" val="2086207573"/>
                    </a:ext>
                  </a:extLst>
                </a:gridCol>
              </a:tblGrid>
              <a:tr h="32299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Report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50073"/>
                  </a:ext>
                </a:extLst>
              </a:tr>
              <a:tr h="515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47153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303266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353748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$186,350.00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949417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$186,350.00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349561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750852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550296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899869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$8,396.34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563398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386891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53235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$50,342.97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350775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$136,007.03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281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6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054883"/>
              </p:ext>
            </p:extLst>
          </p:nvPr>
        </p:nvGraphicFramePr>
        <p:xfrm>
          <a:off x="929219" y="606425"/>
          <a:ext cx="10449981" cy="5868982"/>
        </p:xfrm>
        <a:graphic>
          <a:graphicData uri="http://schemas.openxmlformats.org/drawingml/2006/table">
            <a:tbl>
              <a:tblPr/>
              <a:tblGrid>
                <a:gridCol w="2415640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1455741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404767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871833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1533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Report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49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 Misc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498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49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49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109660</TotalTime>
  <Words>3005</Words>
  <Application>Microsoft Office PowerPoint</Application>
  <PresentationFormat>Widescreen</PresentationFormat>
  <Paragraphs>996</Paragraphs>
  <Slides>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Tahoma</vt:lpstr>
      <vt:lpstr>Times New Roman</vt:lpstr>
      <vt:lpstr>802-11-Submission</vt:lpstr>
      <vt:lpstr>Document</vt:lpstr>
      <vt:lpstr>Treasurer Report January 2019 – St. Louis</vt:lpstr>
      <vt:lpstr>Abstract</vt:lpstr>
      <vt:lpstr>PowerPoint Presentation</vt:lpstr>
      <vt:lpstr>Waikoloa, September 2018 Budget Report</vt:lpstr>
      <vt:lpstr>St. Louis, January 2019 Budget Report</vt:lpstr>
      <vt:lpstr>Historical Attendance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Benjamin A. Rolfe</Manager>
  <Company>Qualcomm, BCA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January 2019 - St Louis</dc:title>
  <dc:creator>Jon Rosdahl</dc:creator>
  <cp:keywords>January 2019</cp:keywords>
  <dc:description>Ben Rolfe (BCA); Jon Rosdahl (Qualcomm)</dc:description>
  <cp:lastModifiedBy>Jon Rosdahl</cp:lastModifiedBy>
  <cp:revision>497</cp:revision>
  <cp:lastPrinted>1601-01-01T00:00:00Z</cp:lastPrinted>
  <dcterms:created xsi:type="dcterms:W3CDTF">2012-05-13T15:07:35Z</dcterms:created>
  <dcterms:modified xsi:type="dcterms:W3CDTF">2019-01-13T19:20:59Z</dcterms:modified>
</cp:coreProperties>
</file>