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5"/>
  </p:notesMasterIdLst>
  <p:handoutMasterIdLst>
    <p:handoutMasterId r:id="rId36"/>
  </p:handoutMasterIdLst>
  <p:sldIdLst>
    <p:sldId id="455" r:id="rId2"/>
    <p:sldId id="344" r:id="rId3"/>
    <p:sldId id="384" r:id="rId4"/>
    <p:sldId id="263" r:id="rId5"/>
    <p:sldId id="264" r:id="rId6"/>
    <p:sldId id="259" r:id="rId7"/>
    <p:sldId id="257" r:id="rId8"/>
    <p:sldId id="261" r:id="rId9"/>
    <p:sldId id="258" r:id="rId10"/>
    <p:sldId id="266" r:id="rId11"/>
    <p:sldId id="262" r:id="rId12"/>
    <p:sldId id="486" r:id="rId13"/>
    <p:sldId id="267" r:id="rId14"/>
    <p:sldId id="487" r:id="rId15"/>
    <p:sldId id="437" r:id="rId16"/>
    <p:sldId id="483" r:id="rId17"/>
    <p:sldId id="458" r:id="rId18"/>
    <p:sldId id="438" r:id="rId19"/>
    <p:sldId id="459" r:id="rId20"/>
    <p:sldId id="422" r:id="rId21"/>
    <p:sldId id="404" r:id="rId22"/>
    <p:sldId id="405" r:id="rId23"/>
    <p:sldId id="441" r:id="rId24"/>
    <p:sldId id="484" r:id="rId25"/>
    <p:sldId id="485" r:id="rId26"/>
    <p:sldId id="352" r:id="rId27"/>
    <p:sldId id="452" r:id="rId28"/>
    <p:sldId id="456" r:id="rId29"/>
    <p:sldId id="354" r:id="rId30"/>
    <p:sldId id="355" r:id="rId31"/>
    <p:sldId id="357" r:id="rId32"/>
    <p:sldId id="358" r:id="rId33"/>
    <p:sldId id="359" r:id="rId3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onday Slides" id="{75BF587E-94C1-4D71-A505-2581139456C3}">
          <p14:sldIdLst>
            <p14:sldId id="455"/>
            <p14:sldId id="344"/>
            <p14:sldId id="384"/>
            <p14:sldId id="263"/>
            <p14:sldId id="264"/>
            <p14:sldId id="259"/>
            <p14:sldId id="257"/>
            <p14:sldId id="261"/>
            <p14:sldId id="258"/>
            <p14:sldId id="266"/>
            <p14:sldId id="262"/>
            <p14:sldId id="486"/>
            <p14:sldId id="267"/>
            <p14:sldId id="487"/>
            <p14:sldId id="437"/>
            <p14:sldId id="483"/>
            <p14:sldId id="458"/>
            <p14:sldId id="438"/>
            <p14:sldId id="459"/>
          </p14:sldIdLst>
        </p14:section>
        <p14:section name="Future Venue Adhoc Slides" id="{C5B4BB7D-20FD-45C1-B4FA-4A6AD2022DA5}">
          <p14:sldIdLst>
            <p14:sldId id="422"/>
            <p14:sldId id="404"/>
            <p14:sldId id="405"/>
            <p14:sldId id="441"/>
            <p14:sldId id="484"/>
            <p14:sldId id="485"/>
          </p14:sldIdLst>
        </p14:section>
        <p14:section name="Friday Closing EC Plenary" id="{9A894BCA-3D2E-4B8E-B697-9FBAA04878E1}">
          <p14:sldIdLst>
            <p14:sldId id="352"/>
            <p14:sldId id="452"/>
            <p14:sldId id="456"/>
            <p14:sldId id="354"/>
            <p14:sldId id="355"/>
            <p14:sldId id="357"/>
            <p14:sldId id="358"/>
            <p14:sldId id="3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BE28"/>
    <a:srgbClr val="0066FF"/>
    <a:srgbClr val="33CCFF"/>
    <a:srgbClr val="99FF99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32" autoAdjust="0"/>
    <p:restoredTop sz="94162" autoAdjust="0"/>
  </p:normalViewPr>
  <p:slideViewPr>
    <p:cSldViewPr>
      <p:cViewPr varScale="1">
        <p:scale>
          <a:sx n="67" d="100"/>
          <a:sy n="67" d="100"/>
        </p:scale>
        <p:origin x="300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614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5490"/>
    </p:cViewPr>
  </p:sorterViewPr>
  <p:notesViewPr>
    <p:cSldViewPr>
      <p:cViewPr varScale="1">
        <p:scale>
          <a:sx n="61" d="100"/>
          <a:sy n="61" d="100"/>
        </p:scale>
        <p:origin x="178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doc: 802 EC-18/0216r3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IEEE 802 November 2018 Plenary</a:t>
            </a:r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F71A4CD-0D87-4A45-B658-1EB64FE0D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1370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doc: 802 EC-18/0216r3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IEEE 802 November 2018 Plenary</a:t>
            </a:r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085DBE2-7BE2-4311-BFEF-2C4DE6568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02531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" TargetMode="External"/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ieee802.org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1C200997-BC96-452E-9D07-4FA388D50BB0}" type="slidenum">
              <a:rPr lang="en-US" altLang="en-US" sz="1200"/>
              <a:pPr/>
              <a:t>1</a:t>
            </a:fld>
            <a:endParaRPr lang="en-US" altLang="en-US" sz="1200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IEEE 802 November 2018 Plenary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802 EC-18/0216r3</a:t>
            </a:r>
          </a:p>
        </p:txBody>
      </p:sp>
    </p:spTree>
    <p:extLst>
      <p:ext uri="{BB962C8B-B14F-4D97-AF65-F5344CB8AC3E}">
        <p14:creationId xmlns:p14="http://schemas.microsoft.com/office/powerpoint/2010/main" val="2837157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Same questions asked --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802 EC-18/0216r3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IEEE 802 November 2018 Plenary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77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IEEE 802 November 2018 Plenary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802 EC-18/0216r3</a:t>
            </a:r>
          </a:p>
        </p:txBody>
      </p:sp>
    </p:spTree>
    <p:extLst>
      <p:ext uri="{BB962C8B-B14F-4D97-AF65-F5344CB8AC3E}">
        <p14:creationId xmlns:p14="http://schemas.microsoft.com/office/powerpoint/2010/main" val="3994787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Other items to be emailed to Jon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802 EC-18/0216r3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IEEE 802 November 2018 Plenary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297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All official tutorial request forms must be submitted no later than 45 days in advance of the Plenary Session.  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Approved Tutorial Requests will be assigned a time slot based on the order in which they were received.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lang="en-US" sz="1200" kern="1200" dirty="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The Final Tutorial Schedule will be posted at </a:t>
            </a:r>
            <a:r>
              <a:rPr lang="en-US" sz="1200" u="sng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3"/>
              </a:rPr>
              <a:t>http://802world.org/plenary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and </a:t>
            </a:r>
            <a:r>
              <a:rPr lang="en-US" sz="1200" u="sng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4"/>
              </a:rPr>
              <a:t>http://ieee802.org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no less than 14 days in advance of the Plenary Session.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802 EC-18/0216r3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IEEE 802 November 2018 Plenary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840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9051" y="6586539"/>
            <a:ext cx="12172949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234" y="3174"/>
            <a:ext cx="12181417" cy="34951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0610851" y="6589714"/>
            <a:ext cx="153458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bg1"/>
                </a:solidFill>
              </a:rPr>
              <a:t>Page </a:t>
            </a:r>
            <a:fld id="{D270FFEB-A996-435C-AE88-AB0EB3CE66AF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11089218" y="5876926"/>
            <a:ext cx="1058333" cy="709613"/>
            <a:chOff x="3288" y="3482"/>
            <a:chExt cx="500" cy="447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Text Box 8"/>
          <p:cNvSpPr txBox="1">
            <a:spLocks noChangeArrowheads="1"/>
          </p:cNvSpPr>
          <p:nvPr userDrawn="1"/>
        </p:nvSpPr>
        <p:spPr bwMode="auto">
          <a:xfrm>
            <a:off x="0" y="6589714"/>
            <a:ext cx="644728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>
                <a:solidFill>
                  <a:schemeClr val="bg1"/>
                </a:solidFill>
              </a:rPr>
              <a:t>Report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228600" y="14130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November 2018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E5422D4-5502-4CDC-B7BF-725A29F07A14}"/>
              </a:ext>
            </a:extLst>
          </p:cNvPr>
          <p:cNvSpPr txBox="1"/>
          <p:nvPr userDrawn="1"/>
        </p:nvSpPr>
        <p:spPr>
          <a:xfrm>
            <a:off x="9144000" y="17305"/>
            <a:ext cx="27876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schemeClr val="bg1"/>
                </a:solidFill>
              </a:rPr>
              <a:t>doc:802</a:t>
            </a:r>
            <a:r>
              <a:rPr lang="en-US" sz="1600" b="1" baseline="0" dirty="0">
                <a:solidFill>
                  <a:schemeClr val="bg1"/>
                </a:solidFill>
              </a:rPr>
              <a:t> EC-18/0216r3</a:t>
            </a:r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975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5393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71467" y="404814"/>
            <a:ext cx="2810933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4434" y="404814"/>
            <a:ext cx="8233833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58705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1512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123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4433" y="1341438"/>
            <a:ext cx="53848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22433" y="1341438"/>
            <a:ext cx="53848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7406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905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0081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8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0324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7135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12185651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4234" y="3175"/>
            <a:ext cx="12181417" cy="327026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just">
              <a:defRPr/>
            </a:pPr>
            <a:endParaRPr lang="en-US" sz="2400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813"/>
            <a:ext cx="109728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3" y="13414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10610851" y="6589714"/>
            <a:ext cx="153458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600" dirty="0">
                <a:solidFill>
                  <a:schemeClr val="bg1"/>
                </a:solidFill>
              </a:rPr>
              <a:t>Page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fld id="{D3216283-4E45-4288-8E07-8B1A41FF8132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9714"/>
            <a:ext cx="80021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600" dirty="0">
                <a:solidFill>
                  <a:schemeClr val="bg1"/>
                </a:solidFill>
              </a:rPr>
              <a:t>Report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4114799" y="6601637"/>
            <a:ext cx="441960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bg1"/>
                </a:solidFill>
              </a:rPr>
              <a:t>IEEE 802 November 2018 Plenary</a:t>
            </a:r>
          </a:p>
        </p:txBody>
      </p:sp>
      <p:grpSp>
        <p:nvGrpSpPr>
          <p:cNvPr id="1034" name="Group 20"/>
          <p:cNvGrpSpPr>
            <a:grpSpLocks/>
          </p:cNvGrpSpPr>
          <p:nvPr/>
        </p:nvGrpSpPr>
        <p:grpSpPr bwMode="auto">
          <a:xfrm>
            <a:off x="11089218" y="5876926"/>
            <a:ext cx="1058333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329743" name="Text Box 15"/>
            <p:cNvSpPr txBox="1">
              <a:spLocks noChangeArrowheads="1"/>
            </p:cNvSpPr>
            <p:nvPr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329747" name="Text Box 19"/>
            <p:cNvSpPr txBox="1">
              <a:spLocks noChangeArrowheads="1"/>
            </p:cNvSpPr>
            <p:nvPr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/>
          <p:cNvSpPr txBox="1"/>
          <p:nvPr userDrawn="1"/>
        </p:nvSpPr>
        <p:spPr>
          <a:xfrm>
            <a:off x="9144000" y="17305"/>
            <a:ext cx="27876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schemeClr val="bg1"/>
                </a:solidFill>
              </a:rPr>
              <a:t>doc:802</a:t>
            </a:r>
            <a:r>
              <a:rPr lang="en-US" sz="1600" b="1" baseline="0" dirty="0">
                <a:solidFill>
                  <a:schemeClr val="bg1"/>
                </a:solidFill>
              </a:rPr>
              <a:t> EC-18/0216r3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228600" y="14130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November 2018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802_tutorials/802_Tutorial_Request_Form.do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/meeting-map" TargetMode="External"/><Relationship Id="rId2" Type="http://schemas.openxmlformats.org/officeDocument/2006/relationships/hyperlink" Target="http://802world.org/plenary/local-area-information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chedule.802world.com/schedule/schedule/show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darcel@facetoface-events.co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/meeting-map/" TargetMode="External"/><Relationship Id="rId2" Type="http://schemas.openxmlformats.org/officeDocument/2006/relationships/hyperlink" Target="http://schedule.802world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eee802.org/Tutorials.s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Executive Secretary Agenda Items </a:t>
            </a:r>
            <a:br>
              <a:rPr lang="en-US" dirty="0"/>
            </a:br>
            <a:r>
              <a:rPr lang="en-US" dirty="0"/>
              <a:t>November 2018 Plenary</a:t>
            </a:r>
            <a:endParaRPr lang="en-US" altLang="en-US" dirty="0"/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Jon Rosdahl</a:t>
            </a:r>
            <a:br>
              <a:rPr lang="en-US" altLang="en-US"/>
            </a:br>
            <a:r>
              <a:rPr lang="en-US" altLang="en-US"/>
              <a:t>IEEE 802 Executive Secretary</a:t>
            </a:r>
            <a:br>
              <a:rPr lang="en-US" altLang="en-US"/>
            </a:br>
            <a:r>
              <a:rPr lang="en-US" altLang="en-US"/>
              <a:t>jrosdahl@ieee.org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54223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69338-E4CE-4CE4-A7E6-699BBC611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95400"/>
            <a:ext cx="10972800" cy="519332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CA" sz="3000" b="1" dirty="0">
                <a:latin typeface="+mj-lt"/>
              </a:rPr>
              <a:t>7. Internet: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3300" b="1" dirty="0">
                <a:latin typeface="+mj-lt"/>
              </a:rPr>
              <a:t>	</a:t>
            </a:r>
            <a:r>
              <a:rPr lang="en-CA" sz="2400" b="1" dirty="0"/>
              <a:t>a) Marriott Guestroom Network: </a:t>
            </a:r>
          </a:p>
          <a:p>
            <a:pPr marL="1851043" lvl="2" indent="-428625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sz="2700" b="1" dirty="0"/>
              <a:t>Complimentary for IEEE 802 Attendees</a:t>
            </a:r>
            <a:endParaRPr lang="en-CA" dirty="0"/>
          </a:p>
          <a:p>
            <a:pPr marL="1765318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dirty="0"/>
              <a:t>Instructions available upon check in at the front desk. </a:t>
            </a:r>
          </a:p>
          <a:p>
            <a:pPr marL="1765318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CA" dirty="0"/>
          </a:p>
          <a:p>
            <a:pPr marL="711209" lvl="1" indent="0">
              <a:spcBef>
                <a:spcPts val="0"/>
              </a:spcBef>
              <a:buNone/>
            </a:pPr>
            <a:r>
              <a:rPr lang="en-US" sz="2400" b="1" dirty="0"/>
              <a:t>b) Meeting Network: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700" b="1" dirty="0"/>
              <a:t>SSID:</a:t>
            </a:r>
            <a:r>
              <a:rPr lang="en-US" sz="2700" dirty="0"/>
              <a:t> IEEE802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700" b="1" dirty="0"/>
              <a:t>Password:</a:t>
            </a:r>
            <a:r>
              <a:rPr lang="en-US" sz="2700" dirty="0"/>
              <a:t> </a:t>
            </a:r>
            <a:r>
              <a:rPr lang="en-US" sz="2700" dirty="0" err="1"/>
              <a:t>ieeeieee</a:t>
            </a:r>
            <a:endParaRPr lang="en-US" sz="27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700" b="1" dirty="0"/>
              <a:t>Wireless Encryption Protocol:</a:t>
            </a:r>
            <a:r>
              <a:rPr lang="en-US" sz="2700" dirty="0"/>
              <a:t>     WPA2 Pre-Shared-Key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700" dirty="0"/>
              <a:t>Please report any disruption of service to a </a:t>
            </a:r>
            <a:r>
              <a:rPr lang="en-US" sz="2700" dirty="0" err="1"/>
              <a:t>Linespeed</a:t>
            </a:r>
            <a:r>
              <a:rPr lang="en-US" sz="2700" dirty="0"/>
              <a:t> staff member at the Network Help Desk. </a:t>
            </a:r>
          </a:p>
          <a:p>
            <a:pPr marL="0" indent="0">
              <a:buNone/>
            </a:pPr>
            <a:endParaRPr lang="en-CA" sz="3000" dirty="0"/>
          </a:p>
          <a:p>
            <a:pPr marL="0" indent="0">
              <a:buNone/>
            </a:pPr>
            <a:endParaRPr lang="en-CA" sz="2400" dirty="0"/>
          </a:p>
          <a:p>
            <a:pPr marL="711209" lvl="2" indent="-711209">
              <a:buAutoNum type="arabicPeriod" startAt="5"/>
            </a:pPr>
            <a:endParaRPr lang="en-CA" sz="1350" dirty="0"/>
          </a:p>
          <a:p>
            <a:pPr marL="812810" indent="-812810">
              <a:buAutoNum type="arabicPeriod" startAt="5"/>
            </a:pPr>
            <a:endParaRPr lang="en-CA" sz="1350" dirty="0"/>
          </a:p>
          <a:p>
            <a:pPr marL="914411" indent="-914411">
              <a:buAutoNum type="arabicPeriod" startAt="5"/>
            </a:pPr>
            <a:endParaRPr lang="en-CA" sz="135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591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399"/>
            <a:ext cx="10972800" cy="53244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250" dirty="0"/>
          </a:p>
          <a:p>
            <a:pPr marL="0" indent="0">
              <a:buNone/>
            </a:pPr>
            <a:r>
              <a:rPr lang="en-US" sz="3300" b="1" dirty="0">
                <a:latin typeface="+mj-lt"/>
              </a:rPr>
              <a:t>8. Marriott Dining Discounts</a:t>
            </a:r>
          </a:p>
          <a:p>
            <a:pPr marL="711209" lvl="1" indent="0">
              <a:buNone/>
            </a:pPr>
            <a:r>
              <a:rPr lang="en-US" sz="3000" dirty="0"/>
              <a:t>Discounts 10% for dining in hotel’s outlets incl. </a:t>
            </a:r>
          </a:p>
          <a:p>
            <a:pPr marL="1139834" lvl="1" indent="-428625"/>
            <a:r>
              <a:rPr lang="en-US" sz="3000" dirty="0"/>
              <a:t>Goji Kitchen &amp; Bar</a:t>
            </a:r>
          </a:p>
          <a:p>
            <a:pPr marL="1139834" lvl="1" indent="-428625"/>
            <a:r>
              <a:rPr lang="en-US" sz="3000" dirty="0"/>
              <a:t>Siam </a:t>
            </a:r>
            <a:r>
              <a:rPr lang="en-US" sz="3000" dirty="0" err="1"/>
              <a:t>TeaRoom</a:t>
            </a:r>
            <a:endParaRPr lang="en-US" sz="3000" dirty="0"/>
          </a:p>
          <a:p>
            <a:pPr marL="1139834" lvl="1" indent="-428625"/>
            <a:r>
              <a:rPr lang="en-US" sz="3000" dirty="0"/>
              <a:t>Soba Factory</a:t>
            </a:r>
          </a:p>
          <a:p>
            <a:pPr marL="1139834" lvl="1" indent="-428625"/>
            <a:r>
              <a:rPr lang="en-US" sz="3000" dirty="0"/>
              <a:t>Pagoda Chinese Restaurant</a:t>
            </a:r>
          </a:p>
          <a:p>
            <a:pPr marL="1139834" lvl="1" indent="-428625"/>
            <a:r>
              <a:rPr lang="en-US" sz="3000" dirty="0"/>
              <a:t>The Lobby Lounge</a:t>
            </a:r>
          </a:p>
          <a:p>
            <a:pPr marL="1139834" lvl="1" indent="-428625"/>
            <a:r>
              <a:rPr lang="en-US" sz="3000" dirty="0"/>
              <a:t>Akira Back, </a:t>
            </a:r>
            <a:r>
              <a:rPr lang="en-US" sz="3000" dirty="0" err="1"/>
              <a:t>ABar</a:t>
            </a:r>
            <a:r>
              <a:rPr lang="en-US" sz="3000" dirty="0"/>
              <a:t> and Pool Bar</a:t>
            </a:r>
            <a:endParaRPr lang="en-US" sz="2250" dirty="0"/>
          </a:p>
          <a:p>
            <a:pPr marL="0" indent="0">
              <a:buNone/>
            </a:pPr>
            <a:endParaRPr lang="en-CA" sz="3000" dirty="0"/>
          </a:p>
          <a:p>
            <a:pPr marL="0" indent="0">
              <a:buNone/>
            </a:pPr>
            <a:endParaRPr lang="en-CA" sz="1650" dirty="0"/>
          </a:p>
          <a:p>
            <a:pPr marL="0" indent="0">
              <a:buNone/>
            </a:pPr>
            <a:endParaRPr lang="en-CA" sz="3000" dirty="0"/>
          </a:p>
          <a:p>
            <a:pPr marL="0" indent="0">
              <a:buNone/>
            </a:pPr>
            <a:endParaRPr lang="en-CA" sz="2400" dirty="0"/>
          </a:p>
          <a:p>
            <a:pPr marL="711209" lvl="2" indent="-711209">
              <a:buAutoNum type="arabicPeriod" startAt="5"/>
            </a:pPr>
            <a:endParaRPr lang="en-CA" sz="1350" dirty="0"/>
          </a:p>
          <a:p>
            <a:pPr marL="812810" indent="-812810">
              <a:buAutoNum type="arabicPeriod" startAt="5"/>
            </a:pPr>
            <a:endParaRPr lang="en-CA" sz="1350" dirty="0"/>
          </a:p>
          <a:p>
            <a:pPr marL="914411" indent="-914411">
              <a:buAutoNum type="arabicPeriod" startAt="5"/>
            </a:pPr>
            <a:endParaRPr lang="en-CA" sz="1350" dirty="0"/>
          </a:p>
          <a:p>
            <a:endParaRPr lang="en-CA" sz="1350" dirty="0"/>
          </a:p>
        </p:txBody>
      </p:sp>
    </p:spTree>
    <p:extLst>
      <p:ext uri="{BB962C8B-B14F-4D97-AF65-F5344CB8AC3E}">
        <p14:creationId xmlns:p14="http://schemas.microsoft.com/office/powerpoint/2010/main" val="1620203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71F9A-77CD-4BF8-9F64-C8A8A8D7F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4F95F-D73C-44C1-8A3C-7D5305F08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300" b="1" dirty="0"/>
              <a:t>9. </a:t>
            </a:r>
            <a:r>
              <a:rPr lang="en-CA" sz="3300" b="1" dirty="0"/>
              <a:t>Next IEEE 802 Plenary Session</a:t>
            </a:r>
          </a:p>
          <a:p>
            <a:pPr marL="711209" lvl="1" indent="0">
              <a:buNone/>
            </a:pPr>
            <a:r>
              <a:rPr lang="en-CA" sz="3000" dirty="0">
                <a:solidFill>
                  <a:srgbClr val="FF0000"/>
                </a:solidFill>
              </a:rPr>
              <a:t>March 10-15, 2019</a:t>
            </a:r>
          </a:p>
          <a:p>
            <a:pPr marL="711209" lvl="1" indent="0">
              <a:buNone/>
            </a:pPr>
            <a:r>
              <a:rPr lang="en-CA" sz="3000" dirty="0">
                <a:solidFill>
                  <a:srgbClr val="FF0000"/>
                </a:solidFill>
              </a:rPr>
              <a:t>Hyatt Regency Vancouver and Fairmont Hotel Vancouver</a:t>
            </a:r>
          </a:p>
          <a:p>
            <a:pPr marL="711209" lvl="1" indent="0">
              <a:buNone/>
            </a:pPr>
            <a:r>
              <a:rPr lang="en-CA" sz="3000" dirty="0">
                <a:solidFill>
                  <a:srgbClr val="FF0000"/>
                </a:solidFill>
              </a:rPr>
              <a:t>Vancouver, BC, Canada</a:t>
            </a:r>
          </a:p>
          <a:p>
            <a:pPr marL="711209" lvl="1" indent="0">
              <a:buNone/>
            </a:pPr>
            <a:r>
              <a:rPr lang="en-CA" sz="3000" dirty="0"/>
              <a:t>Registration to open December 2019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500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554B9-2D99-0841-94FE-708FF5DE7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Networking Social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8A015-6439-A244-94A2-7B651996D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7200" dirty="0"/>
              <a:t>Wednesday November 14</a:t>
            </a:r>
            <a:r>
              <a:rPr lang="en-US" sz="7200" baseline="30000" dirty="0"/>
              <a:t>th</a:t>
            </a:r>
            <a:r>
              <a:rPr lang="en-US" sz="7200" dirty="0"/>
              <a:t> </a:t>
            </a:r>
          </a:p>
          <a:p>
            <a:pPr marL="0" indent="0" algn="ctr">
              <a:buNone/>
            </a:pPr>
            <a:r>
              <a:rPr lang="en-US" sz="7200" dirty="0"/>
              <a:t>6:30 PM – 10:00 PM</a:t>
            </a:r>
          </a:p>
          <a:p>
            <a:pPr marL="0" indent="0" algn="ctr">
              <a:buNone/>
            </a:pPr>
            <a:r>
              <a:rPr lang="en-US" sz="7200" dirty="0"/>
              <a:t>River Cruise</a:t>
            </a:r>
          </a:p>
          <a:p>
            <a:r>
              <a:rPr lang="en-US" sz="7200" b="1" dirty="0"/>
              <a:t>Transportation</a:t>
            </a:r>
          </a:p>
          <a:p>
            <a:pPr lvl="1"/>
            <a:r>
              <a:rPr lang="en-US" sz="7200" dirty="0"/>
              <a:t>Charter Bus Service to/from the cruise </a:t>
            </a:r>
          </a:p>
          <a:p>
            <a:pPr lvl="1"/>
            <a:r>
              <a:rPr lang="en-US" sz="7200" dirty="0"/>
              <a:t>First Bus to Depart Hotel at approximately 6:00 PM</a:t>
            </a:r>
          </a:p>
          <a:p>
            <a:pPr lvl="1"/>
            <a:r>
              <a:rPr lang="en-US" sz="7200" dirty="0"/>
              <a:t>Busses to Return to Hotel at approximately 10:00 PM</a:t>
            </a:r>
          </a:p>
          <a:p>
            <a:r>
              <a:rPr lang="en-US" sz="7200" b="1" dirty="0"/>
              <a:t>Food and Bar Services                                                               Musical Entertainment</a:t>
            </a:r>
          </a:p>
          <a:p>
            <a:pPr lvl="1"/>
            <a:r>
              <a:rPr lang="en-US" sz="7200" dirty="0"/>
              <a:t>Full Menu and Bar Service Included.                                    Local Music and  Traditional Dance</a:t>
            </a:r>
          </a:p>
          <a:p>
            <a:pPr lvl="1"/>
            <a:r>
              <a:rPr lang="en-US" sz="7200" dirty="0"/>
              <a:t>Drink Coupon Not Required</a:t>
            </a:r>
          </a:p>
          <a:p>
            <a:r>
              <a:rPr lang="en-US" sz="7200" b="1" dirty="0"/>
              <a:t>Social Ticket Payment Sticker</a:t>
            </a:r>
            <a:r>
              <a:rPr lang="en-US" sz="7200" dirty="0"/>
              <a:t> </a:t>
            </a:r>
          </a:p>
          <a:p>
            <a:pPr lvl="1"/>
            <a:r>
              <a:rPr lang="en-US" sz="7200" dirty="0"/>
              <a:t>Applied to Name Badge</a:t>
            </a:r>
          </a:p>
          <a:p>
            <a:pPr lvl="1"/>
            <a:r>
              <a:rPr lang="en-US" sz="7200" dirty="0"/>
              <a:t>Sticker will be required for entry to bus and boat.</a:t>
            </a:r>
          </a:p>
          <a:p>
            <a:r>
              <a:rPr lang="en-US" sz="7200" b="1" dirty="0"/>
              <a:t>Wait List</a:t>
            </a:r>
            <a:endParaRPr lang="en-US" sz="7200" dirty="0"/>
          </a:p>
          <a:p>
            <a:pPr lvl="1"/>
            <a:r>
              <a:rPr lang="en-US" sz="7200" dirty="0"/>
              <a:t>The event is sold out, a wait list has been maintained. If an attendee cancels their plenary registration and has a social ticket the first person on the wait list will be offered an opportunity to attend.</a:t>
            </a:r>
          </a:p>
          <a:p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1154431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6CB85-5BC3-4861-B2DE-0EBE1BA9F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Required Information for Social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99E3C-B345-4A7F-A0FB-5633E7419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highlight>
                  <a:srgbClr val="FFFF00"/>
                </a:highlight>
              </a:rPr>
              <a:t>ALL Attendees and their guests must provide their First Name, Last Name, Passport #, Passport Issue and Expiration Date. </a:t>
            </a:r>
          </a:p>
          <a:p>
            <a:r>
              <a:rPr lang="en-US" b="1" dirty="0"/>
              <a:t>An Email will be sent to all social attendees with instructions on how to securely supply the information using the registration tool.</a:t>
            </a:r>
          </a:p>
          <a:p>
            <a:r>
              <a:rPr lang="en-US" b="1" dirty="0"/>
              <a:t>Please complete as soon as possible.</a:t>
            </a:r>
          </a:p>
          <a:p>
            <a:r>
              <a:rPr lang="en-US" b="1" dirty="0"/>
              <a:t>Please remind your WG members going to the Social.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1203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 Future Venues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March 10-15, Hyatt Regency Vancouver and Fairmont Hotel Vancouver, Vancouver, Canada</a:t>
            </a:r>
          </a:p>
          <a:p>
            <a:endParaRPr lang="en-GB" dirty="0"/>
          </a:p>
          <a:p>
            <a:r>
              <a:rPr lang="en-GB" dirty="0"/>
              <a:t>July 14-19, Austria Congress Centre, Vienna, Austria</a:t>
            </a:r>
          </a:p>
          <a:p>
            <a:pPr marL="457200" lvl="1" indent="0">
              <a:buNone/>
            </a:pPr>
            <a:endParaRPr lang="en-GB" dirty="0"/>
          </a:p>
          <a:p>
            <a:r>
              <a:rPr lang="en-GB" dirty="0"/>
              <a:t>November 10-15, Hilton Waikoloa Village, Kona, HI, USA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0111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838200"/>
          </a:xfrm>
        </p:spPr>
        <p:txBody>
          <a:bodyPr/>
          <a:lstStyle/>
          <a:p>
            <a:r>
              <a:rPr lang="en-US" dirty="0"/>
              <a:t>2020 Future Venues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09601" y="1535113"/>
            <a:ext cx="3352800" cy="639762"/>
          </a:xfrm>
        </p:spPr>
        <p:txBody>
          <a:bodyPr/>
          <a:lstStyle/>
          <a:p>
            <a:r>
              <a:rPr lang="en-US" sz="2000" dirty="0"/>
              <a:t>15-20 March 2020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73183" y="2174875"/>
            <a:ext cx="3789217" cy="949325"/>
          </a:xfrm>
        </p:spPr>
        <p:txBody>
          <a:bodyPr/>
          <a:lstStyle/>
          <a:p>
            <a:pPr fontAlgn="b"/>
            <a:r>
              <a:rPr lang="en-US" dirty="0">
                <a:solidFill>
                  <a:srgbClr val="00B050"/>
                </a:solidFill>
              </a:rPr>
              <a:t>Hilton Atlanta, Atlanta, GA, USA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8200" y="1535113"/>
            <a:ext cx="2493432" cy="639762"/>
          </a:xfrm>
        </p:spPr>
        <p:txBody>
          <a:bodyPr/>
          <a:lstStyle/>
          <a:p>
            <a:r>
              <a:rPr lang="en-US" sz="2000" dirty="0"/>
              <a:t>12-17 July 2020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017624" y="2198686"/>
            <a:ext cx="3799415" cy="925514"/>
          </a:xfrm>
        </p:spPr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Sheraton Centre Montreal, Montreal, Canada</a:t>
            </a:r>
          </a:p>
        </p:txBody>
      </p:sp>
      <p:sp>
        <p:nvSpPr>
          <p:cNvPr id="8" name="Text Placeholder 5"/>
          <p:cNvSpPr txBox="1">
            <a:spLocks/>
          </p:cNvSpPr>
          <p:nvPr/>
        </p:nvSpPr>
        <p:spPr bwMode="auto">
          <a:xfrm>
            <a:off x="8360248" y="1558924"/>
            <a:ext cx="2993552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 b="1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 b="1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/>
              <a:t>8-13 November 2020</a:t>
            </a:r>
          </a:p>
        </p:txBody>
      </p:sp>
      <p:sp>
        <p:nvSpPr>
          <p:cNvPr id="9" name="Content Placeholder 6"/>
          <p:cNvSpPr txBox="1">
            <a:spLocks/>
          </p:cNvSpPr>
          <p:nvPr/>
        </p:nvSpPr>
        <p:spPr bwMode="auto">
          <a:xfrm>
            <a:off x="7872263" y="2198687"/>
            <a:ext cx="4191000" cy="925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>
                <a:solidFill>
                  <a:srgbClr val="00B050"/>
                </a:solidFill>
              </a:rPr>
              <a:t>Marriott Marquis Queen’s Park, Bangkok, Thailand</a:t>
            </a:r>
          </a:p>
          <a:p>
            <a:pPr marL="0" indent="0">
              <a:buNone/>
            </a:pPr>
            <a:endParaRPr lang="en-US" sz="2000" kern="0" dirty="0">
              <a:solidFill>
                <a:srgbClr val="FF0000"/>
              </a:solidFill>
            </a:endParaRPr>
          </a:p>
          <a:p>
            <a:endParaRPr lang="en-US" sz="2000" kern="0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" y="3479708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Contract Executed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FFDCE1E-FE20-43A0-882D-7C8DFB4125DA}"/>
              </a:ext>
            </a:extLst>
          </p:cNvPr>
          <p:cNvSpPr txBox="1"/>
          <p:nvPr/>
        </p:nvSpPr>
        <p:spPr>
          <a:xfrm>
            <a:off x="8534400" y="3479709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Contract executed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3B9A491-7AC3-4CE9-BD4B-360306515272}"/>
              </a:ext>
            </a:extLst>
          </p:cNvPr>
          <p:cNvSpPr txBox="1"/>
          <p:nvPr/>
        </p:nvSpPr>
        <p:spPr>
          <a:xfrm>
            <a:off x="4191000" y="347971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Contract Executed</a:t>
            </a:r>
          </a:p>
        </p:txBody>
      </p:sp>
    </p:spTree>
    <p:extLst>
      <p:ext uri="{BB962C8B-B14F-4D97-AF65-F5344CB8AC3E}">
        <p14:creationId xmlns:p14="http://schemas.microsoft.com/office/powerpoint/2010/main" val="11979965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60587-E4C6-49F3-A4E0-8B0454183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Vendor Contract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57EE4E-622F-456C-B1C3-13A7DF7CD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Face to Face Events – </a:t>
            </a:r>
          </a:p>
          <a:p>
            <a:pPr lvl="1"/>
            <a:r>
              <a:rPr lang="en-US" dirty="0"/>
              <a:t>in process – New MMSA executed. – </a:t>
            </a:r>
          </a:p>
          <a:p>
            <a:pPr lvl="1"/>
            <a:r>
              <a:rPr lang="en-US" dirty="0"/>
              <a:t>EC Motion to extend contract was passed Nov 2017.</a:t>
            </a:r>
          </a:p>
          <a:p>
            <a:r>
              <a:rPr lang="en-US" dirty="0" err="1"/>
              <a:t>Linespeed</a:t>
            </a:r>
            <a:r>
              <a:rPr lang="en-US" dirty="0"/>
              <a:t> –</a:t>
            </a:r>
          </a:p>
          <a:p>
            <a:pPr lvl="1"/>
            <a:r>
              <a:rPr lang="en-US" dirty="0"/>
              <a:t>In process – New MSCA – (Master Services Contract Agreement)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For Both Vendors need SOW (Statement of Work per event).</a:t>
            </a:r>
          </a:p>
        </p:txBody>
      </p:sp>
    </p:spTree>
    <p:extLst>
      <p:ext uri="{BB962C8B-B14F-4D97-AF65-F5344CB8AC3E}">
        <p14:creationId xmlns:p14="http://schemas.microsoft.com/office/powerpoint/2010/main" val="15733591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Thursday </a:t>
            </a:r>
            <a:r>
              <a:rPr lang="en-US" dirty="0" err="1"/>
              <a:t>AdHoc</a:t>
            </a:r>
            <a:r>
              <a:rPr lang="en-US" dirty="0"/>
              <a:t> Meetings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 Venue Meeting planning – Thurs 7:30am</a:t>
            </a:r>
          </a:p>
          <a:p>
            <a:pPr lvl="1"/>
            <a:r>
              <a:rPr lang="en-US" dirty="0"/>
              <a:t>Review meeting space plan for March 2019 Plenary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Future Venues </a:t>
            </a:r>
            <a:r>
              <a:rPr lang="en-US" dirty="0" err="1"/>
              <a:t>AdHoc</a:t>
            </a:r>
            <a:r>
              <a:rPr lang="en-US" dirty="0"/>
              <a:t> – Thurs 8:00am</a:t>
            </a:r>
          </a:p>
          <a:p>
            <a:pPr lvl="1"/>
            <a:r>
              <a:rPr lang="en-US" dirty="0"/>
              <a:t>Review options and discuss choices and issues for 2021 and 2022.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4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79C60-80DE-41A8-8403-6BFAFE3A7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Request for WG Straw Poll concerning this Venue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26A831-C523-41E8-83BF-857E9DDDD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3" y="1341437"/>
            <a:ext cx="10972800" cy="5111749"/>
          </a:xfrm>
        </p:spPr>
        <p:txBody>
          <a:bodyPr/>
          <a:lstStyle/>
          <a:p>
            <a:r>
              <a:rPr lang="en-US" dirty="0"/>
              <a:t>How many people would like to come back to this venue (did you like the venue)?</a:t>
            </a:r>
          </a:p>
          <a:p>
            <a:endParaRPr lang="en-US" dirty="0"/>
          </a:p>
          <a:p>
            <a:r>
              <a:rPr lang="en-US" dirty="0"/>
              <a:t>Did you like the social?</a:t>
            </a:r>
          </a:p>
          <a:p>
            <a:endParaRPr lang="en-US" dirty="0"/>
          </a:p>
          <a:p>
            <a:r>
              <a:rPr lang="en-US" dirty="0"/>
              <a:t>Did you go to the social?</a:t>
            </a:r>
          </a:p>
          <a:p>
            <a:endParaRPr lang="en-US" dirty="0"/>
          </a:p>
          <a:p>
            <a:r>
              <a:rPr lang="en-US" dirty="0"/>
              <a:t>(Please report Yes and No results from your closing plenary meetings)</a:t>
            </a:r>
          </a:p>
        </p:txBody>
      </p:sp>
    </p:spTree>
    <p:extLst>
      <p:ext uri="{BB962C8B-B14F-4D97-AF65-F5344CB8AC3E}">
        <p14:creationId xmlns:p14="http://schemas.microsoft.com/office/powerpoint/2010/main" val="888629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802 Exec Sec Agenda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6.02  II  Current and Future Venue Report</a:t>
            </a:r>
          </a:p>
        </p:txBody>
      </p:sp>
    </p:spTree>
    <p:extLst>
      <p:ext uri="{BB962C8B-B14F-4D97-AF65-F5344CB8AC3E}">
        <p14:creationId xmlns:p14="http://schemas.microsoft.com/office/powerpoint/2010/main" val="35010205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Venue </a:t>
            </a:r>
            <a:r>
              <a:rPr lang="en-US" dirty="0" err="1"/>
              <a:t>AdHocS</a:t>
            </a:r>
            <a:r>
              <a:rPr lang="en-US" dirty="0"/>
              <a:t>  --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0164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10972800" cy="838200"/>
          </a:xfrm>
        </p:spPr>
        <p:txBody>
          <a:bodyPr/>
          <a:lstStyle/>
          <a:p>
            <a:r>
              <a:rPr lang="en-US" dirty="0"/>
              <a:t>Next Venue Meeting planning – Thurs 7:30 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433" y="1828800"/>
            <a:ext cx="10972800" cy="4038600"/>
          </a:xfrm>
        </p:spPr>
        <p:txBody>
          <a:bodyPr/>
          <a:lstStyle/>
          <a:p>
            <a:r>
              <a:rPr lang="en-US" dirty="0"/>
              <a:t>Agenda:</a:t>
            </a:r>
          </a:p>
          <a:p>
            <a:pPr lvl="1"/>
            <a:r>
              <a:rPr lang="en-US" dirty="0"/>
              <a:t>Start time 7:30 am</a:t>
            </a:r>
          </a:p>
          <a:p>
            <a:pPr lvl="1"/>
            <a:r>
              <a:rPr lang="en-US" dirty="0"/>
              <a:t>Review meeting space plan for </a:t>
            </a:r>
            <a:r>
              <a:rPr lang="en-GB" dirty="0"/>
              <a:t>2019 March Plenary</a:t>
            </a:r>
          </a:p>
          <a:p>
            <a:pPr lvl="2"/>
            <a:r>
              <a:rPr lang="en-GB" dirty="0"/>
              <a:t>Hyatt Regency Vancouver and Fairmont Hotel Vancouver, Vancouver, Canada</a:t>
            </a:r>
          </a:p>
          <a:p>
            <a:pPr lvl="1"/>
            <a:r>
              <a:rPr lang="en-GB" dirty="0"/>
              <a:t>Adjourn 8:00am</a:t>
            </a:r>
          </a:p>
        </p:txBody>
      </p:sp>
    </p:spTree>
    <p:extLst>
      <p:ext uri="{BB962C8B-B14F-4D97-AF65-F5344CB8AC3E}">
        <p14:creationId xmlns:p14="http://schemas.microsoft.com/office/powerpoint/2010/main" val="21804116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0" cy="838200"/>
          </a:xfrm>
        </p:spPr>
        <p:txBody>
          <a:bodyPr/>
          <a:lstStyle/>
          <a:p>
            <a:r>
              <a:rPr lang="en-US" dirty="0"/>
              <a:t>Future Venues </a:t>
            </a:r>
            <a:r>
              <a:rPr lang="en-US" dirty="0" err="1"/>
              <a:t>AdHoc</a:t>
            </a:r>
            <a:r>
              <a:rPr lang="en-US" dirty="0"/>
              <a:t> – Thurs 8 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Agenda:</a:t>
            </a:r>
          </a:p>
          <a:p>
            <a:pPr lvl="1"/>
            <a:r>
              <a:rPr lang="en-US" dirty="0"/>
              <a:t>Start time – 8:00 am</a:t>
            </a:r>
          </a:p>
          <a:p>
            <a:pPr lvl="1"/>
            <a:r>
              <a:rPr lang="en-US" dirty="0"/>
              <a:t>July 2019 – Vienna - status</a:t>
            </a:r>
          </a:p>
          <a:p>
            <a:pPr lvl="1"/>
            <a:r>
              <a:rPr lang="en-US" dirty="0"/>
              <a:t>Open RFP for 2021 dates – </a:t>
            </a:r>
          </a:p>
          <a:p>
            <a:pPr lvl="2"/>
            <a:r>
              <a:rPr lang="en-US" dirty="0"/>
              <a:t>July – Europe – Spain/Germany/Prague</a:t>
            </a:r>
          </a:p>
          <a:p>
            <a:pPr lvl="2"/>
            <a:r>
              <a:rPr lang="en-US" dirty="0"/>
              <a:t>Nov – TBA – Orlando, Dallas, Seattle</a:t>
            </a:r>
          </a:p>
          <a:p>
            <a:pPr lvl="1"/>
            <a:r>
              <a:rPr lang="en-US" dirty="0"/>
              <a:t>End time – 9:00am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9615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2021 Plenary – Open RFP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09600" y="1535112"/>
            <a:ext cx="5386917" cy="4591051"/>
          </a:xfrm>
        </p:spPr>
        <p:txBody>
          <a:bodyPr/>
          <a:lstStyle/>
          <a:p>
            <a:r>
              <a:rPr lang="en-US" sz="2400" dirty="0"/>
              <a:t>Open RFP to Major Venues – Fairmont, Hilton, Hyatt, Marriott, etc. 700 attendees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Possible Targets for July and Nov: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5AAB38-8F91-4AE5-B730-8A5E532CCA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3368" y="1535112"/>
            <a:ext cx="5389033" cy="4865687"/>
          </a:xfrm>
        </p:spPr>
        <p:txBody>
          <a:bodyPr/>
          <a:lstStyle/>
          <a:p>
            <a:pPr lvl="1"/>
            <a:r>
              <a:rPr lang="en-US" sz="2400" dirty="0"/>
              <a:t>July</a:t>
            </a:r>
          </a:p>
          <a:p>
            <a:pPr lvl="2"/>
            <a:r>
              <a:rPr lang="en-US" sz="2000" dirty="0" err="1"/>
              <a:t>Estrel</a:t>
            </a:r>
            <a:r>
              <a:rPr lang="en-US" sz="2000" dirty="0"/>
              <a:t> Berlin, Germany (2015/2017)</a:t>
            </a:r>
          </a:p>
          <a:p>
            <a:pPr lvl="2"/>
            <a:r>
              <a:rPr lang="en-US" sz="2000" dirty="0"/>
              <a:t>Vienna, Austria (2019)</a:t>
            </a:r>
          </a:p>
          <a:p>
            <a:pPr lvl="2"/>
            <a:r>
              <a:rPr lang="en-US" sz="2000" dirty="0"/>
              <a:t>Dubrovnik, Croatia (new Hyatt Regency- open 2019)</a:t>
            </a:r>
          </a:p>
          <a:p>
            <a:pPr lvl="2"/>
            <a:r>
              <a:rPr lang="en-US" sz="2000" dirty="0"/>
              <a:t>Marriott Madrid, Spain – Site visit done – working on proposal</a:t>
            </a:r>
          </a:p>
          <a:p>
            <a:pPr lvl="1"/>
            <a:r>
              <a:rPr lang="en-US" sz="2400" dirty="0"/>
              <a:t>Nov</a:t>
            </a:r>
          </a:p>
          <a:p>
            <a:pPr lvl="2"/>
            <a:r>
              <a:rPr lang="en-US" sz="2000" dirty="0"/>
              <a:t>San Diego</a:t>
            </a:r>
          </a:p>
          <a:p>
            <a:pPr lvl="2"/>
            <a:r>
              <a:rPr lang="en-US" sz="2000" dirty="0"/>
              <a:t>Seattle – New Hyatt</a:t>
            </a:r>
          </a:p>
          <a:p>
            <a:pPr lvl="2"/>
            <a:r>
              <a:rPr lang="en-US" sz="2000" dirty="0"/>
              <a:t>New Orleans</a:t>
            </a:r>
          </a:p>
          <a:p>
            <a:pPr lvl="2"/>
            <a:r>
              <a:rPr lang="en-US" sz="2000" dirty="0"/>
              <a:t>Houston Marriott</a:t>
            </a:r>
          </a:p>
          <a:p>
            <a:pPr lvl="2"/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1392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 Plenary – Open RFP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09600" y="1535112"/>
            <a:ext cx="5386917" cy="4591051"/>
          </a:xfrm>
        </p:spPr>
        <p:txBody>
          <a:bodyPr/>
          <a:lstStyle/>
          <a:p>
            <a:r>
              <a:rPr lang="en-US" sz="2400" dirty="0"/>
              <a:t>Open RFP to Major Venues – Fairmont, Hilton, Hyatt, Marriott, etc. 700 attendees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Possible Targets for March and Nov: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5AAB38-8F91-4AE5-B730-8A5E532CCA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3368" y="1535112"/>
            <a:ext cx="5389033" cy="4865687"/>
          </a:xfrm>
        </p:spPr>
        <p:txBody>
          <a:bodyPr/>
          <a:lstStyle/>
          <a:p>
            <a:pPr lvl="1"/>
            <a:r>
              <a:rPr lang="en-US" sz="2400" dirty="0"/>
              <a:t>March</a:t>
            </a:r>
          </a:p>
          <a:p>
            <a:pPr lvl="1"/>
            <a:r>
              <a:rPr lang="en-US" sz="2400" dirty="0"/>
              <a:t>Nov</a:t>
            </a:r>
          </a:p>
          <a:p>
            <a:pPr marL="914400" lvl="2" indent="0">
              <a:buNone/>
            </a:pP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786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6D88720-0ED1-4978-8FCA-E2A616C61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Bangkok Venue Straw Poll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315992D-1C60-4036-A6F0-D6E9EACE02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3" y="1341438"/>
            <a:ext cx="10972800" cy="5135562"/>
          </a:xfrm>
        </p:spPr>
        <p:txBody>
          <a:bodyPr/>
          <a:lstStyle/>
          <a:p>
            <a:r>
              <a:rPr lang="en-US" sz="1800" dirty="0"/>
              <a:t>How many people would like to come back to this venue (did you like the venue)?</a:t>
            </a:r>
          </a:p>
          <a:p>
            <a:pPr lvl="1"/>
            <a:r>
              <a:rPr lang="en-US" sz="1800" dirty="0"/>
              <a:t>802.1 - Yes:	No: </a:t>
            </a:r>
          </a:p>
          <a:p>
            <a:pPr lvl="1"/>
            <a:r>
              <a:rPr lang="en-US" sz="1800" dirty="0"/>
              <a:t>802.3  - Yes:	No: </a:t>
            </a:r>
          </a:p>
          <a:p>
            <a:pPr lvl="1"/>
            <a:r>
              <a:rPr lang="en-US" sz="1800" dirty="0"/>
              <a:t>802.11 – Yes:	No: </a:t>
            </a:r>
          </a:p>
          <a:p>
            <a:pPr lvl="1"/>
            <a:r>
              <a:rPr lang="en-US" sz="1800" dirty="0"/>
              <a:t>802.18 – Yes:	No: </a:t>
            </a:r>
          </a:p>
          <a:p>
            <a:r>
              <a:rPr lang="en-US" sz="1800" dirty="0"/>
              <a:t>Did you like the social?</a:t>
            </a:r>
          </a:p>
          <a:p>
            <a:pPr lvl="1"/>
            <a:r>
              <a:rPr lang="en-US" sz="1800" dirty="0"/>
              <a:t>802.1 - Yes:	No: </a:t>
            </a:r>
          </a:p>
          <a:p>
            <a:pPr lvl="1"/>
            <a:r>
              <a:rPr lang="en-US" sz="1800" dirty="0"/>
              <a:t>802.3 – Yes:	No: </a:t>
            </a:r>
          </a:p>
          <a:p>
            <a:pPr lvl="1"/>
            <a:r>
              <a:rPr lang="en-US" sz="1800" dirty="0"/>
              <a:t>802.11 – Yes:	No: </a:t>
            </a:r>
          </a:p>
          <a:p>
            <a:pPr lvl="1"/>
            <a:r>
              <a:rPr lang="en-US" sz="1800" dirty="0"/>
              <a:t>802.18  - Yes:	No: </a:t>
            </a:r>
          </a:p>
          <a:p>
            <a:r>
              <a:rPr lang="en-US" sz="1800" dirty="0"/>
              <a:t>Did you go to the social?</a:t>
            </a:r>
          </a:p>
          <a:p>
            <a:pPr lvl="1"/>
            <a:r>
              <a:rPr lang="en-US" sz="1800" dirty="0"/>
              <a:t>802.1 - Yes:	No: </a:t>
            </a:r>
          </a:p>
          <a:p>
            <a:pPr lvl="1"/>
            <a:r>
              <a:rPr lang="en-US" sz="1800" dirty="0"/>
              <a:t>802.3 – Yes:	No:</a:t>
            </a:r>
          </a:p>
          <a:p>
            <a:pPr lvl="1"/>
            <a:r>
              <a:rPr lang="en-US" sz="1800" dirty="0"/>
              <a:t>802.11 – Yes:	No:</a:t>
            </a:r>
          </a:p>
          <a:p>
            <a:pPr lvl="1"/>
            <a:r>
              <a:rPr lang="en-US" sz="1800" dirty="0"/>
              <a:t>802.18  - Yes:	No: </a:t>
            </a:r>
          </a:p>
          <a:p>
            <a:endParaRPr lang="en-US" sz="1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E7902D-941F-4786-9C99-50EB0AD2B8A4}"/>
              </a:ext>
            </a:extLst>
          </p:cNvPr>
          <p:cNvSpPr txBox="1"/>
          <p:nvPr/>
        </p:nvSpPr>
        <p:spPr>
          <a:xfrm>
            <a:off x="8686800" y="5867400"/>
            <a:ext cx="2394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x = not asked</a:t>
            </a:r>
          </a:p>
        </p:txBody>
      </p:sp>
    </p:spTree>
    <p:extLst>
      <p:ext uri="{BB962C8B-B14F-4D97-AF65-F5344CB8AC3E}">
        <p14:creationId xmlns:p14="http://schemas.microsoft.com/office/powerpoint/2010/main" val="28711010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13757" y="457199"/>
            <a:ext cx="8000999" cy="762001"/>
          </a:xfrm>
        </p:spPr>
        <p:txBody>
          <a:bodyPr/>
          <a:lstStyle/>
          <a:p>
            <a:r>
              <a:rPr lang="en-US" sz="3600" dirty="0"/>
              <a:t>Friday Closing EC Plenary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932656" y="1676400"/>
            <a:ext cx="10040144" cy="4114800"/>
          </a:xfrm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4.05: II Future Venues </a:t>
            </a:r>
            <a:r>
              <a:rPr lang="en-US" sz="28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AdHoc</a:t>
            </a:r>
            <a:r>
              <a:rPr lang="en-US" sz="2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Report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8.044 II Executive Secretary Report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8.06 II </a:t>
            </a:r>
            <a:r>
              <a:rPr lang="en-US" sz="2800" dirty="0"/>
              <a:t>Announcement of 802 EC Interim Telecon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/>
              <a:t>	(</a:t>
            </a:r>
            <a:r>
              <a:rPr lang="en-US" sz="2800" b="1" dirty="0"/>
              <a:t>Tuesday 5 Feb 2019, 1-3pm ET )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/>
              <a:t>8.07  II Call for Tutorials for March 2019 Plenary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/>
              <a:t>	(11 March 2019 </a:t>
            </a:r>
            <a:r>
              <a:rPr lang="en-US" sz="2800" b="1" dirty="0"/>
              <a:t>– Deadline – </a:t>
            </a:r>
            <a:r>
              <a:rPr lang="en-US" sz="2800" dirty="0"/>
              <a:t>25 January 2018)</a:t>
            </a:r>
          </a:p>
        </p:txBody>
      </p:sp>
    </p:spTree>
    <p:extLst>
      <p:ext uri="{BB962C8B-B14F-4D97-AF65-F5344CB8AC3E}">
        <p14:creationId xmlns:p14="http://schemas.microsoft.com/office/powerpoint/2010/main" val="39202329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2AC9F-A9B1-4F38-9BF1-0B570E3EF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C4B8DD-B556-4216-80B8-085DEEE537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F4.03 Future Venue </a:t>
            </a:r>
            <a:r>
              <a:rPr lang="en-US" sz="36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AdHoc</a:t>
            </a:r>
            <a:r>
              <a:rPr lang="en-US" sz="36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Report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9589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79C60-80DE-41A8-8403-6BFAFE3A7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Results for Returning to This Venue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26A831-C523-41E8-83BF-857E9DDDD21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1800" dirty="0"/>
              <a:t>Would you like to return to this venue?</a:t>
            </a:r>
          </a:p>
          <a:p>
            <a:pPr lvl="1"/>
            <a:r>
              <a:rPr lang="en-US" sz="1800" dirty="0"/>
              <a:t>802.1  --   Y: 48    N: 2</a:t>
            </a:r>
          </a:p>
          <a:p>
            <a:pPr lvl="1"/>
            <a:r>
              <a:rPr lang="en-US" sz="1800" dirty="0"/>
              <a:t>802.3  --   Y: 101  N: 17</a:t>
            </a:r>
          </a:p>
          <a:p>
            <a:pPr lvl="1"/>
            <a:r>
              <a:rPr lang="en-US" sz="1800" dirty="0"/>
              <a:t>802.11 –   Y: 55    N: 0 </a:t>
            </a:r>
          </a:p>
          <a:p>
            <a:pPr lvl="1"/>
            <a:r>
              <a:rPr lang="en-US" sz="1800" dirty="0"/>
              <a:t>802.15 –   Y:21     N: 0 </a:t>
            </a:r>
          </a:p>
          <a:p>
            <a:pPr lvl="1"/>
            <a:r>
              <a:rPr lang="en-US" sz="1800" dirty="0"/>
              <a:t>802.18 -    Y: 15    N: 4</a:t>
            </a:r>
          </a:p>
          <a:p>
            <a:pPr lvl="1"/>
            <a:r>
              <a:rPr lang="en-US" sz="1800" dirty="0"/>
              <a:t>802.21 –   Y: 9      N: 0</a:t>
            </a:r>
          </a:p>
          <a:p>
            <a:pPr lvl="1"/>
            <a:r>
              <a:rPr lang="en-US" sz="1800" dirty="0"/>
              <a:t>802.22  -   Y: 4      N: 0</a:t>
            </a:r>
          </a:p>
          <a:p>
            <a:pPr lvl="1"/>
            <a:r>
              <a:rPr lang="en-US" sz="1800" dirty="0"/>
              <a:t>802 EC –  Y: 14    N: 2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F222DC-186A-404C-BF32-7977AB04CAE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1800" dirty="0"/>
              <a:t>Did you enjoy the social?</a:t>
            </a:r>
          </a:p>
          <a:p>
            <a:pPr lvl="1"/>
            <a:r>
              <a:rPr lang="en-US" sz="1800" dirty="0"/>
              <a:t>802.1 – Y; 32     N: 2  Did not attend: 13</a:t>
            </a:r>
          </a:p>
          <a:p>
            <a:pPr lvl="1"/>
            <a:r>
              <a:rPr lang="en-US" sz="1800" dirty="0"/>
              <a:t>802.3   – Y: 60   N: 6  Did Not Attend: 57  </a:t>
            </a:r>
          </a:p>
          <a:p>
            <a:pPr lvl="1"/>
            <a:r>
              <a:rPr lang="en-US" sz="1800" dirty="0"/>
              <a:t>802.11 – Y: 23   N: 1 Did Not Attend: 23</a:t>
            </a:r>
          </a:p>
          <a:p>
            <a:pPr lvl="1"/>
            <a:r>
              <a:rPr lang="en-US" sz="1800" dirty="0"/>
              <a:t>802.15 – Y: 6     N: 0 Did not Attend: ?</a:t>
            </a:r>
          </a:p>
          <a:p>
            <a:pPr marL="457200" lvl="1" indent="0">
              <a:buNone/>
            </a:pPr>
            <a:r>
              <a:rPr lang="en-US" sz="1800" dirty="0"/>
              <a:t>				(12 attended) </a:t>
            </a:r>
          </a:p>
          <a:p>
            <a:pPr lvl="1"/>
            <a:r>
              <a:rPr lang="en-US" sz="1800" dirty="0"/>
              <a:t>802.18 – Y: 7     N: 0     Did not attend: 6</a:t>
            </a:r>
          </a:p>
          <a:p>
            <a:pPr lvl="1"/>
            <a:r>
              <a:rPr lang="en-US" sz="1800" dirty="0"/>
              <a:t>802.21 – (only one attended)</a:t>
            </a:r>
          </a:p>
          <a:p>
            <a:pPr lvl="1"/>
            <a:r>
              <a:rPr lang="en-US" sz="1800" dirty="0"/>
              <a:t>802.22 – Y: 2     N: 2     Did not attend: 0</a:t>
            </a:r>
          </a:p>
          <a:p>
            <a:pPr lvl="1"/>
            <a:r>
              <a:rPr lang="en-US" sz="1800" dirty="0"/>
              <a:t>802 EC – Y:7     N: 1     Did Not Attend: 4 </a:t>
            </a:r>
            <a:br>
              <a:rPr lang="en-US" sz="1600" dirty="0"/>
            </a:br>
            <a:endParaRPr lang="en-US" sz="16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090081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404814"/>
            <a:ext cx="8229600" cy="738187"/>
          </a:xfrm>
        </p:spPr>
        <p:txBody>
          <a:bodyPr/>
          <a:lstStyle/>
          <a:p>
            <a:r>
              <a:rPr lang="en-US" b="1" dirty="0"/>
              <a:t>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71600"/>
            <a:ext cx="10439400" cy="4800601"/>
          </a:xfrm>
        </p:spPr>
        <p:txBody>
          <a:bodyPr/>
          <a:lstStyle/>
          <a:p>
            <a:r>
              <a:rPr lang="en-US" sz="2400" dirty="0"/>
              <a:t>Future 802 Plenary Sessions:</a:t>
            </a:r>
          </a:p>
          <a:p>
            <a:pPr lvl="1"/>
            <a:endParaRPr lang="en-US" sz="2400" dirty="0"/>
          </a:p>
          <a:p>
            <a:r>
              <a:rPr lang="en-US" sz="2400" dirty="0"/>
              <a:t>Contract Status doc 802 EC-16/66r5:</a:t>
            </a:r>
          </a:p>
          <a:p>
            <a:pPr marL="400050" lvl="1" indent="0">
              <a:buNone/>
            </a:pPr>
            <a:r>
              <a:rPr lang="en-US" sz="2000" dirty="0"/>
              <a:t>https://mentor.ieee.org/802-ec/dcn/16/ec-16-0066-05-00EC-802-plenary-future-venue-contract-status.xlsx</a:t>
            </a:r>
          </a:p>
        </p:txBody>
      </p:sp>
    </p:spTree>
    <p:extLst>
      <p:ext uri="{BB962C8B-B14F-4D97-AF65-F5344CB8AC3E}">
        <p14:creationId xmlns:p14="http://schemas.microsoft.com/office/powerpoint/2010/main" val="547716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6.02 Current and Future Venue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IEEE 802 Things to Know– Thanks Face to Face Events</a:t>
            </a:r>
          </a:p>
          <a:p>
            <a:pPr lvl="1"/>
            <a:r>
              <a:rPr lang="en-US" dirty="0"/>
              <a:t>Emailed to EC Members for distribution.</a:t>
            </a:r>
          </a:p>
        </p:txBody>
      </p:sp>
    </p:spTree>
    <p:extLst>
      <p:ext uri="{BB962C8B-B14F-4D97-AF65-F5344CB8AC3E}">
        <p14:creationId xmlns:p14="http://schemas.microsoft.com/office/powerpoint/2010/main" val="12697486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802 Plenary March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41438"/>
            <a:ext cx="10515600" cy="4388894"/>
          </a:xfrm>
        </p:spPr>
        <p:txBody>
          <a:bodyPr>
            <a:normAutofit/>
          </a:bodyPr>
          <a:lstStyle/>
          <a:p>
            <a:pPr marL="768359" indent="-457200">
              <a:buFont typeface="Wingdings" panose="05000000000000000000" pitchFamily="2" charset="2"/>
              <a:buChar char="§"/>
            </a:pPr>
            <a:r>
              <a:rPr lang="en-US" sz="3500" b="1" dirty="0"/>
              <a:t>Save the Date: March 10-17 </a:t>
            </a:r>
          </a:p>
          <a:p>
            <a:pPr lvl="2"/>
            <a:r>
              <a:rPr lang="en-GB" sz="2800" dirty="0"/>
              <a:t>Vancouver, Canada</a:t>
            </a:r>
          </a:p>
          <a:p>
            <a:pPr lvl="2"/>
            <a:r>
              <a:rPr lang="en-US" sz="2800" dirty="0"/>
              <a:t>Registration target to open: First part of December</a:t>
            </a:r>
          </a:p>
          <a:p>
            <a:r>
              <a:rPr lang="en-US" sz="3500" b="1" dirty="0"/>
              <a:t>Hotel Information: </a:t>
            </a:r>
          </a:p>
          <a:p>
            <a:pPr lvl="1"/>
            <a:r>
              <a:rPr lang="en-GB" dirty="0">
                <a:ea typeface="+mn-ea"/>
                <a:cs typeface="+mn-cs"/>
              </a:rPr>
              <a:t>Hyatt Regency Vancouver and Fairmont Hotel Vancouver</a:t>
            </a:r>
            <a:br>
              <a:rPr lang="en-GB" dirty="0"/>
            </a:br>
            <a:endParaRPr lang="en-CA" sz="2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496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449263">
              <a:buClr>
                <a:srgbClr val="000000"/>
              </a:buClr>
              <a:buSzPct val="100000"/>
              <a:defRPr/>
            </a:pPr>
            <a:r>
              <a:rPr lang="en-US" sz="2800" b="1" dirty="0"/>
              <a:t> *F8.045</a:t>
            </a:r>
            <a:r>
              <a:rPr lang="en-US" sz="2800" b="1" dirty="0">
                <a:solidFill>
                  <a:srgbClr val="000000"/>
                </a:solidFill>
              </a:rPr>
              <a:t> Executive Secretary report</a:t>
            </a:r>
          </a:p>
          <a:p>
            <a:r>
              <a:rPr lang="en-US" sz="2800" b="1" dirty="0"/>
              <a:t>LMSC 802 – P&amp;P list of major duties</a:t>
            </a:r>
            <a:r>
              <a:rPr lang="en-US" sz="2800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71601"/>
            <a:ext cx="9982200" cy="5103813"/>
          </a:xfrm>
        </p:spPr>
        <p:txBody>
          <a:bodyPr/>
          <a:lstStyle/>
          <a:p>
            <a:pPr marL="857250" lvl="1" indent="-457200">
              <a:buAutoNum type="arabicPeriod"/>
            </a:pPr>
            <a:r>
              <a:rPr lang="en-US" dirty="0"/>
              <a:t>Oversee Venue selection –</a:t>
            </a:r>
          </a:p>
          <a:p>
            <a:pPr marL="857250" lvl="1" indent="-457200">
              <a:buFont typeface="Times New Roman" pitchFamily="16" charset="0"/>
              <a:buAutoNum type="arabicPeriod"/>
            </a:pPr>
            <a:r>
              <a:rPr lang="en-US" dirty="0"/>
              <a:t>Present summaries of venue options.</a:t>
            </a:r>
          </a:p>
          <a:p>
            <a:pPr marL="857250" lvl="1" indent="-457200">
              <a:buAutoNum type="arabicPeriod"/>
            </a:pPr>
            <a:r>
              <a:rPr lang="en-US" dirty="0"/>
              <a:t>Oversee activities related to facilities and services</a:t>
            </a:r>
          </a:p>
          <a:p>
            <a:pPr marL="857250" lvl="1" indent="-457200">
              <a:buAutoNum type="arabicPeriod"/>
            </a:pPr>
            <a:r>
              <a:rPr lang="en-US" dirty="0"/>
              <a:t>Carry out Duties of Treasurer if Treasurer unavailable</a:t>
            </a:r>
          </a:p>
          <a:p>
            <a:pPr marL="400050" lvl="1" indent="0">
              <a:buNone/>
            </a:pPr>
            <a:endParaRPr lang="en-US" sz="1400" dirty="0"/>
          </a:p>
          <a:p>
            <a:pPr marL="457200" indent="-457200"/>
            <a:r>
              <a:rPr lang="en-US" dirty="0"/>
              <a:t>Chairs Guideline list of major duties:</a:t>
            </a:r>
          </a:p>
          <a:p>
            <a:pPr lvl="1"/>
            <a:r>
              <a:rPr lang="en-US" dirty="0"/>
              <a:t>1) 802 Meetings: Efficiency Improvement</a:t>
            </a:r>
          </a:p>
          <a:p>
            <a:pPr lvl="1"/>
            <a:r>
              <a:rPr lang="en-US" dirty="0"/>
              <a:t>2) 802 Plenary Sessions: Facilities and Services</a:t>
            </a:r>
          </a:p>
          <a:p>
            <a:pPr lvl="1"/>
            <a:r>
              <a:rPr lang="en-US" dirty="0"/>
              <a:t>3) IEEE 802 Registration Database</a:t>
            </a:r>
          </a:p>
          <a:p>
            <a:pPr lvl="1"/>
            <a:r>
              <a:rPr lang="en-US" dirty="0"/>
              <a:t>4) Assist IEEE 802 Treasurer</a:t>
            </a:r>
          </a:p>
        </p:txBody>
      </p:sp>
    </p:spTree>
    <p:extLst>
      <p:ext uri="{BB962C8B-B14F-4D97-AF65-F5344CB8AC3E}">
        <p14:creationId xmlns:p14="http://schemas.microsoft.com/office/powerpoint/2010/main" val="15443036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8698" y="343693"/>
            <a:ext cx="7772400" cy="914400"/>
          </a:xfrm>
        </p:spPr>
        <p:txBody>
          <a:bodyPr/>
          <a:lstStyle/>
          <a:p>
            <a:r>
              <a:rPr lang="en-US" sz="2800" b="1" dirty="0"/>
              <a:t>F8.06 – Announcement of 802 EC Interim Telecon (Tuesday 5 Feb 2019, 1-3pm ET)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11277600" cy="5181600"/>
          </a:xfrm>
        </p:spPr>
        <p:txBody>
          <a:bodyPr/>
          <a:lstStyle/>
          <a:p>
            <a:r>
              <a:rPr lang="en-US" sz="2000" dirty="0"/>
              <a:t>Agenda for Interim EC meeting                       –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Tuesday 5 Feb 2018 1-3PM ET</a:t>
            </a:r>
          </a:p>
          <a:p>
            <a:r>
              <a:rPr lang="en-US" sz="2000" dirty="0"/>
              <a:t>Initial Proposed Draft Agenda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Welcome/Intro/Approve Agenda 	        				- Nikolich           5 min 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Report: EC Action Item Summary					- </a:t>
            </a:r>
            <a:r>
              <a:rPr lang="en-US" sz="2000" dirty="0" err="1"/>
              <a:t>D’Ambrosia</a:t>
            </a:r>
            <a:r>
              <a:rPr lang="en-US" sz="2000" dirty="0"/>
              <a:t> 	10 min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The EC </a:t>
            </a:r>
            <a:r>
              <a:rPr lang="en-US" sz="2000" dirty="0" err="1"/>
              <a:t>AdHoc</a:t>
            </a:r>
            <a:r>
              <a:rPr lang="en-US" sz="2000" dirty="0"/>
              <a:t> 							- Marks		15 min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Venue Issues:</a:t>
            </a:r>
          </a:p>
          <a:p>
            <a:pPr marL="1200150" lvl="2" indent="-342900">
              <a:buAutoNum type="arabicPeriod"/>
            </a:pPr>
            <a:r>
              <a:rPr lang="en-US" sz="2000" dirty="0"/>
              <a:t>Report: March 2018 Plenary Status				- Rosdahl   	3 min</a:t>
            </a:r>
          </a:p>
          <a:p>
            <a:pPr marL="1200150" lvl="2" indent="-342900">
              <a:buAutoNum type="arabicPeriod"/>
            </a:pPr>
            <a:r>
              <a:rPr lang="en-US" sz="2000" dirty="0"/>
              <a:t>Report on 2021/2022 Future Venue Contract status		- Rosdahl           8 min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Formal Actions – Motions from WG Chairs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Other Reports from WG Chairs</a:t>
            </a:r>
          </a:p>
          <a:p>
            <a:pPr marL="800100" lvl="1" indent="-342900">
              <a:buAutoNum type="arabicPeriod"/>
            </a:pPr>
            <a:endParaRPr lang="en-US" sz="2000" dirty="0"/>
          </a:p>
          <a:p>
            <a:r>
              <a:rPr lang="en-US" sz="2000" b="1" dirty="0"/>
              <a:t>Per Chairs Guideline – Confirm during the Closing EC Plenary.</a:t>
            </a:r>
          </a:p>
        </p:txBody>
      </p:sp>
    </p:spTree>
    <p:extLst>
      <p:ext uri="{BB962C8B-B14F-4D97-AF65-F5344CB8AC3E}">
        <p14:creationId xmlns:p14="http://schemas.microsoft.com/office/powerpoint/2010/main" val="7134217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8506" y="304801"/>
            <a:ext cx="8229600" cy="979279"/>
          </a:xfrm>
        </p:spPr>
        <p:txBody>
          <a:bodyPr/>
          <a:lstStyle/>
          <a:p>
            <a:r>
              <a:rPr lang="en-US" sz="2800" b="1" dirty="0"/>
              <a:t>*F8.07 – Call for Tutorials for March 2019 Plenary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298148"/>
            <a:ext cx="10363200" cy="5178852"/>
          </a:xfrm>
        </p:spPr>
        <p:txBody>
          <a:bodyPr/>
          <a:lstStyle/>
          <a:p>
            <a:r>
              <a:rPr lang="en-US" sz="2400" dirty="0"/>
              <a:t>Tutorials to be held Monday, 11 March 2019</a:t>
            </a:r>
          </a:p>
          <a:p>
            <a:r>
              <a:rPr lang="en-US" sz="2400" dirty="0"/>
              <a:t>Tutorial Request form: </a:t>
            </a:r>
            <a:r>
              <a:rPr lang="en-US" sz="2000" dirty="0">
                <a:hlinkClick r:id="rId3"/>
              </a:rPr>
              <a:t>http://www.ieee802.org/802_tutorials/802_Tutorial_Request_Form.doc</a:t>
            </a:r>
            <a:endParaRPr lang="en-US" sz="2000" dirty="0"/>
          </a:p>
          <a:p>
            <a:endParaRPr lang="en-US" sz="2400" dirty="0"/>
          </a:p>
          <a:p>
            <a:r>
              <a:rPr lang="en-US" sz="2400" dirty="0"/>
              <a:t> As a reminder please refer to Chair's Guidelines section 2.5 Tutorials for the logistics for participating in sponsoring/presenting a Tutorial.</a:t>
            </a:r>
          </a:p>
          <a:p>
            <a:endParaRPr lang="en-US" sz="2400" dirty="0"/>
          </a:p>
          <a:p>
            <a:r>
              <a:rPr lang="en-US" sz="2400" dirty="0"/>
              <a:t>Note that Tutorial times are 80 minutes with 10 minutes to allow for presenters to setup and depart.</a:t>
            </a:r>
          </a:p>
          <a:p>
            <a:endParaRPr lang="en-US" sz="2400" dirty="0"/>
          </a:p>
          <a:p>
            <a:r>
              <a:rPr lang="en-US" sz="2400" dirty="0"/>
              <a:t>All requests for Tutorials must be made by 25 January 2019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8660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D2814-A970-4B83-B2A6-B388AFDA79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Important Things to Know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31FE97-A73F-4358-9E21-2D36286789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2018 November IEEE 802 Plenary – </a:t>
            </a:r>
          </a:p>
          <a:p>
            <a:r>
              <a:rPr lang="en-US" dirty="0"/>
              <a:t>Marriott Marquis Queen’s Park</a:t>
            </a:r>
          </a:p>
          <a:p>
            <a:r>
              <a:rPr lang="en-US" dirty="0"/>
              <a:t>Bangkok Thailand</a:t>
            </a:r>
          </a:p>
        </p:txBody>
      </p:sp>
    </p:spTree>
    <p:extLst>
      <p:ext uri="{BB962C8B-B14F-4D97-AF65-F5344CB8AC3E}">
        <p14:creationId xmlns:p14="http://schemas.microsoft.com/office/powerpoint/2010/main" val="1381973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10972800" cy="532802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000" dirty="0">
                <a:latin typeface="+mj-lt"/>
              </a:rPr>
              <a:t>1. </a:t>
            </a:r>
            <a:r>
              <a:rPr lang="en-US" sz="3000" b="1" dirty="0">
                <a:latin typeface="+mj-lt"/>
              </a:rPr>
              <a:t>Meeting Information: </a:t>
            </a:r>
            <a:r>
              <a:rPr lang="en-US" sz="2625" b="1" dirty="0">
                <a:latin typeface="+mj-lt"/>
                <a:hlinkClick r:id="rId2"/>
              </a:rPr>
              <a:t>http://802world.org/plenary/local-area-information/</a:t>
            </a:r>
            <a:endParaRPr lang="en-US" sz="2625" b="1" dirty="0">
              <a:latin typeface="+mj-lt"/>
            </a:endParaRPr>
          </a:p>
          <a:p>
            <a:r>
              <a:rPr lang="en-US" sz="3000" dirty="0">
                <a:solidFill>
                  <a:srgbClr val="FF0000"/>
                </a:solidFill>
              </a:rPr>
              <a:t>Meeting Space </a:t>
            </a:r>
            <a:r>
              <a:rPr lang="en-US" sz="2625" dirty="0"/>
              <a:t>– </a:t>
            </a:r>
            <a:r>
              <a:rPr lang="en-US" sz="2625" dirty="0">
                <a:hlinkClick r:id="rId3"/>
              </a:rPr>
              <a:t>http://802world.org/plenary/meeting-map</a:t>
            </a:r>
            <a:endParaRPr lang="en-US" sz="3000" dirty="0"/>
          </a:p>
          <a:p>
            <a:r>
              <a:rPr lang="en-US" sz="3000" dirty="0">
                <a:solidFill>
                  <a:srgbClr val="FF0000"/>
                </a:solidFill>
              </a:rPr>
              <a:t>Meeting Schedule </a:t>
            </a:r>
            <a:r>
              <a:rPr lang="en-US" sz="2625" dirty="0"/>
              <a:t>- Schedule QR codes posted outside each meeting room: 				</a:t>
            </a:r>
            <a:r>
              <a:rPr lang="en-US" sz="2625" dirty="0">
                <a:hlinkClick r:id="rId4"/>
              </a:rPr>
              <a:t>http://schedule.802world.com/schedule/schedule/show</a:t>
            </a:r>
            <a:endParaRPr lang="en-US" sz="3000" dirty="0"/>
          </a:p>
          <a:p>
            <a:r>
              <a:rPr lang="en-US" sz="3000" dirty="0">
                <a:solidFill>
                  <a:srgbClr val="FF0000"/>
                </a:solidFill>
              </a:rPr>
              <a:t>Opening 802 EC Meeting			 </a:t>
            </a:r>
            <a:r>
              <a:rPr lang="en-US" sz="2625" dirty="0"/>
              <a:t>– Great Hall Meeting #2, 7</a:t>
            </a:r>
            <a:r>
              <a:rPr lang="en-US" sz="2625" baseline="30000" dirty="0"/>
              <a:t>th</a:t>
            </a:r>
            <a:r>
              <a:rPr lang="en-US" sz="2625" dirty="0"/>
              <a:t> Floor</a:t>
            </a:r>
            <a:endParaRPr lang="en-US" sz="3000" dirty="0"/>
          </a:p>
          <a:p>
            <a:r>
              <a:rPr lang="en-US" sz="3000" dirty="0">
                <a:solidFill>
                  <a:srgbClr val="FF0000"/>
                </a:solidFill>
              </a:rPr>
              <a:t>Closing 802 EC Meeting  			 </a:t>
            </a:r>
            <a:r>
              <a:rPr lang="en-US" sz="2625" dirty="0"/>
              <a:t>– Great Hall Meeting #2, 7</a:t>
            </a:r>
            <a:r>
              <a:rPr lang="en-US" sz="2625" baseline="30000" dirty="0"/>
              <a:t>th</a:t>
            </a:r>
            <a:r>
              <a:rPr lang="en-US" sz="2625" dirty="0"/>
              <a:t> Floor</a:t>
            </a:r>
            <a:endParaRPr lang="en-US" sz="3000" dirty="0"/>
          </a:p>
          <a:p>
            <a:r>
              <a:rPr lang="en-US" sz="3000" dirty="0">
                <a:solidFill>
                  <a:srgbClr val="FF0000"/>
                </a:solidFill>
              </a:rPr>
              <a:t>Face to Face Events Office 			</a:t>
            </a:r>
            <a:r>
              <a:rPr lang="en-US" sz="2625" dirty="0"/>
              <a:t>– ﻿Thai </a:t>
            </a:r>
            <a:r>
              <a:rPr lang="en-US" sz="2625" dirty="0" err="1"/>
              <a:t>Chitlada</a:t>
            </a:r>
            <a:r>
              <a:rPr lang="en-US" sz="2625" dirty="0"/>
              <a:t> #2, 2</a:t>
            </a:r>
            <a:r>
              <a:rPr lang="en-US" sz="2625" baseline="30000" dirty="0"/>
              <a:t>nd</a:t>
            </a:r>
            <a:r>
              <a:rPr lang="en-US" sz="2625" dirty="0"/>
              <a:t> Level</a:t>
            </a:r>
          </a:p>
          <a:p>
            <a:r>
              <a:rPr lang="en-US" sz="3000" dirty="0">
                <a:solidFill>
                  <a:srgbClr val="FF0000"/>
                </a:solidFill>
              </a:rPr>
              <a:t>Registration Desk (Face to Face Events) </a:t>
            </a:r>
            <a:r>
              <a:rPr lang="en-US" sz="2625" dirty="0"/>
              <a:t>– Ballroom Foyer </a:t>
            </a:r>
            <a:r>
              <a:rPr lang="mr-IN" sz="2625" dirty="0"/>
              <a:t>–</a:t>
            </a:r>
            <a:r>
              <a:rPr lang="en-US" sz="2625" dirty="0"/>
              <a:t>  2</a:t>
            </a:r>
            <a:r>
              <a:rPr lang="en-US" sz="2625" baseline="30000" dirty="0"/>
              <a:t>nd</a:t>
            </a:r>
            <a:r>
              <a:rPr lang="en-US" sz="2625" dirty="0"/>
              <a:t> Level</a:t>
            </a:r>
            <a:endParaRPr lang="en-US" sz="3000" dirty="0"/>
          </a:p>
          <a:p>
            <a:r>
              <a:rPr lang="en-US" sz="3000" dirty="0"/>
              <a:t>Registration and Information Desk</a:t>
            </a:r>
            <a:r>
              <a:rPr lang="en-US" sz="3000" dirty="0">
                <a:solidFill>
                  <a:srgbClr val="FF0000"/>
                </a:solidFill>
              </a:rPr>
              <a:t> </a:t>
            </a:r>
            <a:endParaRPr lang="en-US" sz="2625" dirty="0"/>
          </a:p>
          <a:p>
            <a:pPr lvl="1"/>
            <a:r>
              <a:rPr lang="en-US" sz="2625" b="1" dirty="0"/>
              <a:t>Sunday                                     </a:t>
            </a:r>
            <a:r>
              <a:rPr lang="en-US" sz="2625" dirty="0"/>
              <a:t>5pm to 8pm	        Ballroom Foyer</a:t>
            </a:r>
          </a:p>
          <a:p>
            <a:pPr lvl="1"/>
            <a:r>
              <a:rPr lang="en-US" sz="2625" b="1" dirty="0"/>
              <a:t>Monday through Thursday  	</a:t>
            </a:r>
            <a:r>
              <a:rPr lang="en-US" sz="2625" dirty="0"/>
              <a:t>7:30am to 5pm        Ballroom Foyer</a:t>
            </a:r>
          </a:p>
          <a:p>
            <a:pPr lvl="1"/>
            <a:r>
              <a:rPr lang="en-US" sz="2625" b="1" dirty="0"/>
              <a:t>Friday                                       </a:t>
            </a:r>
            <a:r>
              <a:rPr lang="en-US" sz="2625" dirty="0"/>
              <a:t>7:30am to 12pm     Thai </a:t>
            </a:r>
            <a:r>
              <a:rPr lang="en-US" sz="2625" dirty="0" err="1"/>
              <a:t>Chitlada</a:t>
            </a:r>
            <a:r>
              <a:rPr lang="en-US" sz="2625" dirty="0"/>
              <a:t> #2, 2</a:t>
            </a:r>
            <a:r>
              <a:rPr lang="en-US" sz="2625" baseline="30000" dirty="0"/>
              <a:t>nd</a:t>
            </a:r>
            <a:r>
              <a:rPr lang="en-US" sz="2625" dirty="0"/>
              <a:t> Level</a:t>
            </a:r>
          </a:p>
          <a:p>
            <a:pPr marL="0" indent="0">
              <a:buNone/>
            </a:pPr>
            <a:endParaRPr lang="en-US" sz="3000" dirty="0"/>
          </a:p>
          <a:p>
            <a:pPr marL="0" indent="0">
              <a:buNone/>
            </a:pPr>
            <a:endParaRPr lang="en-US" sz="1350" dirty="0"/>
          </a:p>
          <a:p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2664246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10972800" cy="5031707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CA" sz="4800" dirty="0">
                <a:latin typeface="+mj-lt"/>
              </a:rPr>
              <a:t>2.</a:t>
            </a:r>
            <a:r>
              <a:rPr lang="fr-CA" sz="4800" b="1" dirty="0">
                <a:latin typeface="+mj-lt"/>
              </a:rPr>
              <a:t> Breaks Service</a:t>
            </a:r>
            <a:endParaRPr lang="fr-CA" sz="4800" b="1" dirty="0">
              <a:solidFill>
                <a:srgbClr val="FF0000"/>
              </a:solidFill>
              <a:latin typeface="+mj-lt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4800" b="1" dirty="0">
                <a:latin typeface="+mj-lt"/>
              </a:rPr>
              <a:t>	</a:t>
            </a:r>
            <a:r>
              <a:rPr lang="x-none" sz="4800" dirty="0">
                <a:latin typeface="+mj-lt"/>
              </a:rPr>
              <a:t>Monday – Thursday </a:t>
            </a:r>
            <a:endParaRPr lang="en-CA" sz="4800" dirty="0">
              <a:latin typeface="+mj-lt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4800" dirty="0">
                <a:latin typeface="+mj-lt"/>
              </a:rPr>
              <a:t>	Great Hall Pre Function Area (7</a:t>
            </a:r>
            <a:r>
              <a:rPr lang="en-CA" sz="4800" baseline="30000" dirty="0">
                <a:latin typeface="+mj-lt"/>
              </a:rPr>
              <a:t>th</a:t>
            </a:r>
            <a:r>
              <a:rPr lang="en-CA" sz="4800" dirty="0">
                <a:latin typeface="+mj-lt"/>
              </a:rPr>
              <a:t> Floor) &amp; Ballroom Foyer (2</a:t>
            </a:r>
            <a:r>
              <a:rPr lang="en-CA" sz="4800" baseline="30000" dirty="0">
                <a:latin typeface="+mj-lt"/>
              </a:rPr>
              <a:t>nd</a:t>
            </a:r>
            <a:r>
              <a:rPr lang="en-CA" sz="4800" dirty="0">
                <a:latin typeface="+mj-lt"/>
              </a:rPr>
              <a:t> Floor)</a:t>
            </a:r>
            <a:endParaRPr lang="en-US" sz="4800" dirty="0">
              <a:latin typeface="+mj-lt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4800" dirty="0">
              <a:solidFill>
                <a:srgbClr val="FF0000"/>
              </a:solidFill>
              <a:latin typeface="+mj-lt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800" dirty="0">
                <a:solidFill>
                  <a:srgbClr val="FF0000"/>
                </a:solidFill>
                <a:latin typeface="+mj-lt"/>
              </a:rPr>
              <a:t>Arrival Break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800" dirty="0">
                <a:latin typeface="+mj-lt"/>
              </a:rPr>
              <a:t>	7:30 am – 8:30 am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800" dirty="0">
                <a:solidFill>
                  <a:srgbClr val="FF0000"/>
                </a:solidFill>
                <a:latin typeface="+mj-lt"/>
              </a:rPr>
              <a:t>Morning Coffee/Tea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800" dirty="0">
                <a:latin typeface="+mj-lt"/>
              </a:rPr>
              <a:t>	10:00 am – 11:00 am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800" dirty="0">
                <a:solidFill>
                  <a:srgbClr val="FF0000"/>
                </a:solidFill>
                <a:latin typeface="+mj-lt"/>
              </a:rPr>
              <a:t>Lunch Service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800" dirty="0">
                <a:latin typeface="+mj-lt"/>
              </a:rPr>
              <a:t>	12:00 pm – 1:30 pm</a:t>
            </a:r>
            <a:endParaRPr lang="en-US" sz="4800" dirty="0">
              <a:solidFill>
                <a:srgbClr val="FF0000"/>
              </a:solidFill>
              <a:latin typeface="+mj-lt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800" dirty="0">
                <a:solidFill>
                  <a:srgbClr val="FF0000"/>
                </a:solidFill>
                <a:latin typeface="+mj-lt"/>
              </a:rPr>
              <a:t>Afternoon Coffee/Tea/Sodas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800" dirty="0">
                <a:latin typeface="+mj-lt"/>
              </a:rPr>
              <a:t>	3:00 pm – 4:00 pm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800" dirty="0">
                <a:latin typeface="+mj-lt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800" dirty="0">
                <a:solidFill>
                  <a:srgbClr val="FF0000"/>
                </a:solidFill>
                <a:latin typeface="+mj-lt"/>
              </a:rPr>
              <a:t>Please notify serving staff if you have any allergies.</a:t>
            </a:r>
            <a:endParaRPr lang="en-CA" sz="4800" dirty="0">
              <a:latin typeface="+mj-lt"/>
            </a:endParaRPr>
          </a:p>
          <a:p>
            <a:endParaRPr lang="en-CA" sz="1350" dirty="0"/>
          </a:p>
        </p:txBody>
      </p:sp>
    </p:spTree>
    <p:extLst>
      <p:ext uri="{BB962C8B-B14F-4D97-AF65-F5344CB8AC3E}">
        <p14:creationId xmlns:p14="http://schemas.microsoft.com/office/powerpoint/2010/main" val="1994021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549" y="1447800"/>
            <a:ext cx="10972800" cy="474034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25" b="1" dirty="0">
                <a:latin typeface="+mj-lt"/>
              </a:rPr>
              <a:t>3. Lunch Options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000" b="1" dirty="0">
                <a:solidFill>
                  <a:srgbClr val="FF0000"/>
                </a:solidFill>
              </a:rPr>
              <a:t>	</a:t>
            </a:r>
            <a:r>
              <a:rPr lang="en-US" sz="3000" b="1" dirty="0"/>
              <a:t>Lunch is included for all registered attendees.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000" b="1" dirty="0"/>
              <a:t>	Served in 2 locations, the menu will be the same.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289" b="1" dirty="0"/>
              <a:t>Pagoda Restaurant (4</a:t>
            </a:r>
            <a:r>
              <a:rPr lang="en-US" sz="2289" b="1" baseline="30000" dirty="0"/>
              <a:t>th</a:t>
            </a:r>
            <a:r>
              <a:rPr lang="en-US" sz="2289" b="1" dirty="0"/>
              <a:t> Floor)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289" b="1" dirty="0"/>
              <a:t>Sala Thai Ballroom (5</a:t>
            </a:r>
            <a:r>
              <a:rPr lang="en-US" sz="2289" b="1" baseline="30000" dirty="0"/>
              <a:t>th</a:t>
            </a:r>
            <a:r>
              <a:rPr lang="en-US" sz="2289" b="1" dirty="0"/>
              <a:t> Floor)</a:t>
            </a:r>
            <a:endParaRPr lang="en-US" sz="24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2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200" b="1" dirty="0"/>
              <a:t>	</a:t>
            </a:r>
            <a:endParaRPr lang="en-US" sz="24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000" b="1" dirty="0"/>
              <a:t>	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3525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10531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10972800" cy="5248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3300" b="1" dirty="0">
                <a:latin typeface="+mj-lt"/>
              </a:rPr>
              <a:t>4. Audio Visual &amp; Projectors</a:t>
            </a:r>
          </a:p>
          <a:p>
            <a:pPr marL="711209" lvl="1" indent="0">
              <a:buNone/>
            </a:pPr>
            <a:r>
              <a:rPr lang="en-CA" sz="2700" dirty="0"/>
              <a:t>The Marriott manages the LCD projectors/cables/switch boxes &amp; DA’s. audio &amp; screens</a:t>
            </a:r>
          </a:p>
          <a:p>
            <a:pPr marL="711209" lvl="1" indent="0">
              <a:buNone/>
            </a:pPr>
            <a:r>
              <a:rPr lang="en-CA" sz="2700" dirty="0"/>
              <a:t>If you have any difficulty kindly contact:</a:t>
            </a:r>
          </a:p>
          <a:p>
            <a:pPr marL="1422418" lvl="2" indent="0">
              <a:buNone/>
            </a:pPr>
            <a:r>
              <a:rPr lang="en-CA" sz="2700" dirty="0"/>
              <a:t>Email: </a:t>
            </a:r>
            <a:r>
              <a:rPr lang="en-CA" sz="2700" dirty="0">
                <a:hlinkClick r:id="rId2"/>
              </a:rPr>
              <a:t>dawns@facetoface-events.com</a:t>
            </a:r>
            <a:r>
              <a:rPr lang="en-CA" sz="2700" dirty="0"/>
              <a:t> or Skype: </a:t>
            </a:r>
            <a:r>
              <a:rPr lang="en-CA" sz="2700" dirty="0" err="1"/>
              <a:t>dslykhouse</a:t>
            </a:r>
            <a:endParaRPr lang="en-CA" sz="2700" dirty="0"/>
          </a:p>
          <a:p>
            <a:pPr marL="1422418" lvl="2" indent="0">
              <a:buNone/>
            </a:pPr>
            <a:endParaRPr lang="en-CA" sz="2700" dirty="0"/>
          </a:p>
          <a:p>
            <a:pPr marL="711209" lvl="1" indent="0">
              <a:buNone/>
            </a:pPr>
            <a:endParaRPr lang="en-CA" sz="1200" dirty="0">
              <a:solidFill>
                <a:srgbClr val="FF0000"/>
              </a:solidFill>
            </a:endParaRPr>
          </a:p>
          <a:p>
            <a:pPr marL="711209" lvl="1" indent="0">
              <a:buNone/>
            </a:pPr>
            <a:r>
              <a:rPr lang="en-CA" sz="2700" dirty="0"/>
              <a:t>IEEE 802 has a limited supply of adapters. </a:t>
            </a:r>
          </a:p>
          <a:p>
            <a:pPr marL="1422418" lvl="2" indent="0">
              <a:buNone/>
            </a:pPr>
            <a:r>
              <a:rPr lang="en-CA" dirty="0"/>
              <a:t>To borrow an adapter please go to IEEE 802 Registration/Information desk located in Ballroom Foyer on the 2</a:t>
            </a:r>
            <a:r>
              <a:rPr lang="en-CA" baseline="30000" dirty="0"/>
              <a:t>nd</a:t>
            </a:r>
            <a:r>
              <a:rPr lang="en-CA" dirty="0"/>
              <a:t> Floor</a:t>
            </a:r>
            <a:r>
              <a:rPr lang="en-CA" sz="27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7798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199"/>
            <a:ext cx="10972800" cy="57816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250" dirty="0"/>
          </a:p>
          <a:p>
            <a:pPr marL="0" indent="0">
              <a:buNone/>
            </a:pPr>
            <a:r>
              <a:rPr lang="en-US" sz="3000" b="1" dirty="0">
                <a:latin typeface="+mj-lt"/>
              </a:rPr>
              <a:t>5. Schedule &amp; Meeting Map</a:t>
            </a:r>
          </a:p>
          <a:p>
            <a:r>
              <a:rPr lang="en-US" sz="3000" b="1" dirty="0">
                <a:latin typeface="+mj-lt"/>
                <a:hlinkClick r:id="rId2"/>
              </a:rPr>
              <a:t>http://schedule.802world.com</a:t>
            </a:r>
            <a:endParaRPr lang="en-US" sz="3000" b="1" dirty="0">
              <a:latin typeface="+mj-lt"/>
            </a:endParaRPr>
          </a:p>
          <a:p>
            <a:r>
              <a:rPr lang="en-US" sz="3000" b="1" dirty="0">
                <a:latin typeface="+mj-lt"/>
                <a:hlinkClick r:id="rId3"/>
              </a:rPr>
              <a:t>http://802world.org/plenary/meeting-map/</a:t>
            </a:r>
            <a:r>
              <a:rPr lang="en-US" sz="3000" b="1" dirty="0">
                <a:latin typeface="+mj-lt"/>
              </a:rPr>
              <a:t>	</a:t>
            </a:r>
          </a:p>
          <a:p>
            <a:pPr marL="0" indent="0">
              <a:buNone/>
            </a:pPr>
            <a:endParaRPr lang="en-US" sz="3000" b="1" dirty="0">
              <a:latin typeface="+mj-lt"/>
            </a:endParaRPr>
          </a:p>
          <a:p>
            <a:pPr marL="0" indent="0">
              <a:buNone/>
            </a:pPr>
            <a:r>
              <a:rPr lang="en-US" sz="3000" b="1" dirty="0">
                <a:latin typeface="+mj-lt"/>
              </a:rPr>
              <a:t>6. Tutorials</a:t>
            </a:r>
          </a:p>
          <a:p>
            <a:pPr marL="0" indent="0">
              <a:buNone/>
            </a:pPr>
            <a:r>
              <a:rPr lang="en-CA" sz="2400" dirty="0"/>
              <a:t>Monday November 12, 2018 in the Thai </a:t>
            </a:r>
            <a:r>
              <a:rPr lang="en-CA" sz="2400" dirty="0" err="1"/>
              <a:t>Chitlada</a:t>
            </a:r>
            <a:r>
              <a:rPr lang="en-CA" sz="2400" dirty="0"/>
              <a:t> 1 	Ballroom.</a:t>
            </a:r>
          </a:p>
          <a:p>
            <a:r>
              <a:rPr lang="en-CA" sz="2400" dirty="0"/>
              <a:t>Session #1  6:00 PM – 7:20 </a:t>
            </a:r>
            <a:r>
              <a:rPr lang="en-CA" sz="2400" dirty="0" err="1"/>
              <a:t>PMThz</a:t>
            </a:r>
            <a:r>
              <a:rPr lang="en-CA" sz="2400" dirty="0"/>
              <a:t> Communications</a:t>
            </a:r>
          </a:p>
          <a:p>
            <a:r>
              <a:rPr lang="en-CA" sz="2400" dirty="0"/>
              <a:t>Session #2 7:30 PM – 9:00 </a:t>
            </a:r>
            <a:r>
              <a:rPr lang="en-CA" sz="2400" dirty="0" err="1"/>
              <a:t>PMThe</a:t>
            </a:r>
            <a:r>
              <a:rPr lang="en-CA" sz="2400" dirty="0"/>
              <a:t> new LMSC P&amp;P,WG P&amp;P &amp; how to take good minutes</a:t>
            </a:r>
          </a:p>
          <a:p>
            <a:pPr marL="0" indent="0">
              <a:buNone/>
            </a:pPr>
            <a:endParaRPr lang="en-CA" sz="2400" dirty="0"/>
          </a:p>
          <a:p>
            <a:pPr marL="0" indent="0">
              <a:buNone/>
            </a:pPr>
            <a:r>
              <a:rPr lang="en-CA" sz="2400" dirty="0"/>
              <a:t>Details: </a:t>
            </a:r>
            <a:r>
              <a:rPr lang="en-CA" sz="2400" dirty="0">
                <a:hlinkClick r:id="rId4"/>
              </a:rPr>
              <a:t>http://www.ieee802.org/Tutorials.shtml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80627849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34727</TotalTime>
  <Words>1409</Words>
  <Application>Microsoft Office PowerPoint</Application>
  <PresentationFormat>Widescreen</PresentationFormat>
  <Paragraphs>308</Paragraphs>
  <Slides>33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 Unicode MS</vt:lpstr>
      <vt:lpstr>MS PGothic</vt:lpstr>
      <vt:lpstr>Arial</vt:lpstr>
      <vt:lpstr>Times New Roman</vt:lpstr>
      <vt:lpstr>Wingdings</vt:lpstr>
      <vt:lpstr>Title slide</vt:lpstr>
      <vt:lpstr>Executive Secretary Agenda Items  November 2018 Plenary</vt:lpstr>
      <vt:lpstr>802 Exec Sec Agenda Items</vt:lpstr>
      <vt:lpstr>6.02 Current and Future Venue Report</vt:lpstr>
      <vt:lpstr>Important Things to Know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Networking Social</vt:lpstr>
      <vt:lpstr>Required Information for Social</vt:lpstr>
      <vt:lpstr>2019 Future Venues</vt:lpstr>
      <vt:lpstr>2020 Future Venues</vt:lpstr>
      <vt:lpstr>Vendor Contract Status</vt:lpstr>
      <vt:lpstr>Thursday AdHoc Meetings</vt:lpstr>
      <vt:lpstr>Request for WG Straw Poll concerning this Venue</vt:lpstr>
      <vt:lpstr>Future Venue AdHocS  --</vt:lpstr>
      <vt:lpstr>Next Venue Meeting planning – Thurs 7:30 am</vt:lpstr>
      <vt:lpstr>Future Venues AdHoc – Thurs 8 am</vt:lpstr>
      <vt:lpstr>2021 Plenary – Open RFP  </vt:lpstr>
      <vt:lpstr>2022 Plenary – Open RFP  </vt:lpstr>
      <vt:lpstr>Bangkok Venue Straw Poll</vt:lpstr>
      <vt:lpstr>Friday Closing EC Plenary</vt:lpstr>
      <vt:lpstr>PowerPoint Presentation</vt:lpstr>
      <vt:lpstr>Straw Poll Results for Returning to This Venue</vt:lpstr>
      <vt:lpstr>Future Venue Insight</vt:lpstr>
      <vt:lpstr>802 Plenary March 2019</vt:lpstr>
      <vt:lpstr> *F8.045 Executive Secretary report LMSC 802 – P&amp;P list of major duties:</vt:lpstr>
      <vt:lpstr>F8.06 – Announcement of 802 EC Interim Telecon (Tuesday 5 Feb 2019, 1-3pm ET)</vt:lpstr>
      <vt:lpstr>*F8.07 – Call for Tutorials for March 2019 Plenary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Secretary Agenda Items November 2018 Plenary</dc:title>
  <dc:subject>IEEE 802 November 2018 Plenary</dc:subject>
  <dc:creator>Jon Rosdahl</dc:creator>
  <dc:description>Jon Rosdahl (Qualcomm)</dc:description>
  <cp:lastModifiedBy>Jon Rosdahl</cp:lastModifiedBy>
  <cp:revision>280</cp:revision>
  <dcterms:created xsi:type="dcterms:W3CDTF">2015-11-09T04:21:45Z</dcterms:created>
  <dcterms:modified xsi:type="dcterms:W3CDTF">2018-11-30T02:19:33Z</dcterms:modified>
</cp:coreProperties>
</file>