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455" r:id="rId2"/>
    <p:sldId id="344" r:id="rId3"/>
    <p:sldId id="384" r:id="rId4"/>
    <p:sldId id="263" r:id="rId5"/>
    <p:sldId id="264" r:id="rId6"/>
    <p:sldId id="259" r:id="rId7"/>
    <p:sldId id="257" r:id="rId8"/>
    <p:sldId id="261" r:id="rId9"/>
    <p:sldId id="258" r:id="rId10"/>
    <p:sldId id="266" r:id="rId11"/>
    <p:sldId id="262" r:id="rId12"/>
    <p:sldId id="486" r:id="rId13"/>
    <p:sldId id="267" r:id="rId14"/>
    <p:sldId id="487" r:id="rId15"/>
    <p:sldId id="437" r:id="rId16"/>
    <p:sldId id="483" r:id="rId17"/>
    <p:sldId id="458" r:id="rId18"/>
    <p:sldId id="438" r:id="rId19"/>
    <p:sldId id="459" r:id="rId20"/>
    <p:sldId id="422" r:id="rId21"/>
    <p:sldId id="404" r:id="rId22"/>
    <p:sldId id="405" r:id="rId23"/>
    <p:sldId id="441" r:id="rId24"/>
    <p:sldId id="484" r:id="rId25"/>
    <p:sldId id="485" r:id="rId26"/>
    <p:sldId id="352" r:id="rId27"/>
    <p:sldId id="452" r:id="rId28"/>
    <p:sldId id="456" r:id="rId29"/>
    <p:sldId id="354" r:id="rId30"/>
    <p:sldId id="355" r:id="rId31"/>
    <p:sldId id="357" r:id="rId32"/>
    <p:sldId id="358" r:id="rId33"/>
    <p:sldId id="359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onday Slides" id="{75BF587E-94C1-4D71-A505-2581139456C3}">
          <p14:sldIdLst>
            <p14:sldId id="455"/>
            <p14:sldId id="344"/>
            <p14:sldId id="384"/>
            <p14:sldId id="263"/>
            <p14:sldId id="264"/>
            <p14:sldId id="259"/>
            <p14:sldId id="257"/>
            <p14:sldId id="261"/>
            <p14:sldId id="258"/>
            <p14:sldId id="266"/>
            <p14:sldId id="262"/>
            <p14:sldId id="486"/>
            <p14:sldId id="267"/>
            <p14:sldId id="487"/>
            <p14:sldId id="437"/>
            <p14:sldId id="483"/>
            <p14:sldId id="458"/>
            <p14:sldId id="438"/>
            <p14:sldId id="459"/>
          </p14:sldIdLst>
        </p14:section>
        <p14:section name="Future Venue Adhoc Slides" id="{C5B4BB7D-20FD-45C1-B4FA-4A6AD2022DA5}">
          <p14:sldIdLst>
            <p14:sldId id="422"/>
            <p14:sldId id="404"/>
            <p14:sldId id="405"/>
            <p14:sldId id="441"/>
            <p14:sldId id="484"/>
            <p14:sldId id="485"/>
          </p14:sldIdLst>
        </p14:section>
        <p14:section name="Friday Closing EC Plenary" id="{9A894BCA-3D2E-4B8E-B697-9FBAA04878E1}">
          <p14:sldIdLst>
            <p14:sldId id="352"/>
            <p14:sldId id="452"/>
            <p14:sldId id="456"/>
            <p14:sldId id="354"/>
            <p14:sldId id="355"/>
            <p14:sldId id="357"/>
            <p14:sldId id="358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2" autoAdjust="0"/>
    <p:restoredTop sz="94162" autoAdjust="0"/>
  </p:normalViewPr>
  <p:slideViewPr>
    <p:cSldViewPr>
      <p:cViewPr varScale="1">
        <p:scale>
          <a:sx n="67" d="100"/>
          <a:sy n="67" d="100"/>
        </p:scale>
        <p:origin x="12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1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490"/>
    </p:cViewPr>
  </p:sorter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</p:spTree>
    <p:extLst>
      <p:ext uri="{BB962C8B-B14F-4D97-AF65-F5344CB8AC3E}">
        <p14:creationId xmlns:p14="http://schemas.microsoft.com/office/powerpoint/2010/main" val="2837157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questions asked --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</p:spTree>
    <p:extLst>
      <p:ext uri="{BB962C8B-B14F-4D97-AF65-F5344CB8AC3E}">
        <p14:creationId xmlns:p14="http://schemas.microsoft.com/office/powerpoint/2010/main" val="399478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items to be emailed to Jon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9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1" y="6586539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" y="3174"/>
            <a:ext cx="12181417" cy="34951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November 2018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5422D4-5502-4CDC-B7BF-725A29F07A14}"/>
              </a:ext>
            </a:extLst>
          </p:cNvPr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EC-18/0216r2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327026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4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</a:rPr>
              <a:t>Page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4"/>
            <a:ext cx="8002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4114799" y="6601637"/>
            <a:ext cx="44196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IEEE 802 November 2018 Plenary</a:t>
            </a: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EC-18/0216r2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November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" TargetMode="External"/><Relationship Id="rId2" Type="http://schemas.openxmlformats.org/officeDocument/2006/relationships/hyperlink" Target="http://802world.org/plenary/local-area-inform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schedule/schedule/show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/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Tutorials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Executive Secretary Agenda Items </a:t>
            </a:r>
            <a:br>
              <a:rPr lang="en-US" dirty="0"/>
            </a:br>
            <a:r>
              <a:rPr lang="en-US" dirty="0"/>
              <a:t>November 2018 Plenary</a:t>
            </a:r>
            <a:endParaRPr lang="en-US" altLang="en-US" dirty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Jon Rosdahl</a:t>
            </a:r>
            <a:br>
              <a:rPr lang="en-US" altLang="en-US"/>
            </a:br>
            <a:r>
              <a:rPr lang="en-US" altLang="en-US"/>
              <a:t>IEEE 802 Executive Secretary</a:t>
            </a:r>
            <a:br>
              <a:rPr lang="en-US" altLang="en-US"/>
            </a:br>
            <a:r>
              <a:rPr lang="en-US" altLang="en-US"/>
              <a:t>jrosdahl@ieee.org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4223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69338-E4CE-4CE4-A7E6-699BBC611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19332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sz="3000" b="1" dirty="0">
                <a:latin typeface="+mj-lt"/>
              </a:rPr>
              <a:t>7. Internet: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3300" b="1" dirty="0">
                <a:latin typeface="+mj-lt"/>
              </a:rPr>
              <a:t>	</a:t>
            </a:r>
            <a:r>
              <a:rPr lang="en-CA" sz="2400" b="1" dirty="0"/>
              <a:t>a) Marriott Guestroom Network: </a:t>
            </a:r>
          </a:p>
          <a:p>
            <a:pPr marL="1851043" lvl="2" indent="-42862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700" b="1" dirty="0"/>
              <a:t>Complimentary for IEEE 802 Attendees</a:t>
            </a:r>
            <a:endParaRPr lang="en-CA" dirty="0"/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Instructions available upon check in at the front desk. </a:t>
            </a:r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CA" dirty="0"/>
          </a:p>
          <a:p>
            <a:pPr marL="711209" lvl="1" indent="0">
              <a:spcBef>
                <a:spcPts val="0"/>
              </a:spcBef>
              <a:buNone/>
            </a:pPr>
            <a:r>
              <a:rPr lang="en-US" sz="2400" b="1" dirty="0"/>
              <a:t>b) Meeting Network: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SSID:</a:t>
            </a:r>
            <a:r>
              <a:rPr lang="en-US" sz="2700" dirty="0"/>
              <a:t> IEEE802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Password:</a:t>
            </a:r>
            <a:r>
              <a:rPr lang="en-US" sz="2700" dirty="0"/>
              <a:t> </a:t>
            </a:r>
            <a:r>
              <a:rPr lang="en-US" sz="2700" dirty="0" err="1"/>
              <a:t>ieeeieee</a:t>
            </a:r>
            <a:endParaRPr lang="en-US" sz="27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Wireless Encryption Protocol:</a:t>
            </a:r>
            <a:r>
              <a:rPr lang="en-US" sz="2700" dirty="0"/>
              <a:t>     WPA2 Pre-Shared-Key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dirty="0"/>
              <a:t>Please report any disruption of service to a </a:t>
            </a:r>
            <a:r>
              <a:rPr lang="en-US" sz="2700" dirty="0" err="1"/>
              <a:t>Linespeed</a:t>
            </a:r>
            <a:r>
              <a:rPr lang="en-US" sz="2700" dirty="0"/>
              <a:t> staff member at the Network Help Desk. </a:t>
            </a:r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9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399"/>
            <a:ext cx="10972800" cy="5324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300" b="1" dirty="0">
                <a:latin typeface="+mj-lt"/>
              </a:rPr>
              <a:t>8. Marriott Dining Discounts</a:t>
            </a:r>
          </a:p>
          <a:p>
            <a:pPr marL="711209" lvl="1" indent="0">
              <a:buNone/>
            </a:pPr>
            <a:r>
              <a:rPr lang="en-US" sz="3000" dirty="0"/>
              <a:t>Discounts 10% for dining in hotel’s outlets incl. </a:t>
            </a:r>
          </a:p>
          <a:p>
            <a:pPr marL="1139834" lvl="1" indent="-428625"/>
            <a:r>
              <a:rPr lang="en-US" sz="3000" dirty="0"/>
              <a:t>Goji Kitchen &amp; Bar</a:t>
            </a:r>
          </a:p>
          <a:p>
            <a:pPr marL="1139834" lvl="1" indent="-428625"/>
            <a:r>
              <a:rPr lang="en-US" sz="3000" dirty="0"/>
              <a:t>Siam </a:t>
            </a:r>
            <a:r>
              <a:rPr lang="en-US" sz="3000" dirty="0" err="1"/>
              <a:t>TeaRoom</a:t>
            </a:r>
            <a:endParaRPr lang="en-US" sz="3000" dirty="0"/>
          </a:p>
          <a:p>
            <a:pPr marL="1139834" lvl="1" indent="-428625"/>
            <a:r>
              <a:rPr lang="en-US" sz="3000" dirty="0"/>
              <a:t>Soba Factory</a:t>
            </a:r>
          </a:p>
          <a:p>
            <a:pPr marL="1139834" lvl="1" indent="-428625"/>
            <a:r>
              <a:rPr lang="en-US" sz="3000" dirty="0"/>
              <a:t>Pagoda Chinese Restaurant</a:t>
            </a:r>
          </a:p>
          <a:p>
            <a:pPr marL="1139834" lvl="1" indent="-428625"/>
            <a:r>
              <a:rPr lang="en-US" sz="3000" dirty="0"/>
              <a:t>The Lobby Lounge</a:t>
            </a:r>
          </a:p>
          <a:p>
            <a:pPr marL="1139834" lvl="1" indent="-428625"/>
            <a:r>
              <a:rPr lang="en-US" sz="3000" dirty="0"/>
              <a:t>Akira Back, </a:t>
            </a:r>
            <a:r>
              <a:rPr lang="en-US" sz="3000" dirty="0" err="1"/>
              <a:t>ABar</a:t>
            </a:r>
            <a:r>
              <a:rPr lang="en-US" sz="3000" dirty="0"/>
              <a:t> and Pool Bar</a:t>
            </a:r>
            <a:endParaRPr lang="en-US" sz="22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16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620203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71F9A-77CD-4BF8-9F64-C8A8A8D7F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F95F-D73C-44C1-8A3C-7D5305F08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300" b="1" dirty="0"/>
              <a:t>9. </a:t>
            </a:r>
            <a:r>
              <a:rPr lang="en-CA" sz="3300" b="1" dirty="0"/>
              <a:t>Next IEEE 802 Plenary Session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711209" lvl="1" indent="0">
              <a:buNone/>
            </a:pPr>
            <a:r>
              <a:rPr lang="en-CA" sz="3000" dirty="0"/>
              <a:t>Registration to open December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554B9-2D99-0841-94FE-708FF5DE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Networking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8A015-6439-A244-94A2-7B651996D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7200" dirty="0"/>
              <a:t>Wednesday November 14</a:t>
            </a:r>
            <a:r>
              <a:rPr lang="en-US" sz="7200" baseline="30000" dirty="0"/>
              <a:t>th</a:t>
            </a:r>
            <a:r>
              <a:rPr lang="en-US" sz="7200" dirty="0"/>
              <a:t> </a:t>
            </a:r>
          </a:p>
          <a:p>
            <a:pPr marL="0" indent="0" algn="ctr">
              <a:buNone/>
            </a:pPr>
            <a:r>
              <a:rPr lang="en-US" sz="7200" dirty="0"/>
              <a:t>6:30 PM – 10:00 PM</a:t>
            </a:r>
          </a:p>
          <a:p>
            <a:pPr marL="0" indent="0" algn="ctr">
              <a:buNone/>
            </a:pPr>
            <a:r>
              <a:rPr lang="en-US" sz="7200" dirty="0"/>
              <a:t>River Cruise</a:t>
            </a:r>
          </a:p>
          <a:p>
            <a:r>
              <a:rPr lang="en-US" sz="7200" b="1" dirty="0"/>
              <a:t>Transportation</a:t>
            </a:r>
          </a:p>
          <a:p>
            <a:pPr lvl="1"/>
            <a:r>
              <a:rPr lang="en-US" sz="7200" dirty="0"/>
              <a:t>Charter Bus Service to/from the cruise </a:t>
            </a:r>
          </a:p>
          <a:p>
            <a:pPr lvl="1"/>
            <a:r>
              <a:rPr lang="en-US" sz="7200" dirty="0"/>
              <a:t>First Bus to Depart Hotel at approximately 6:00 PM</a:t>
            </a:r>
          </a:p>
          <a:p>
            <a:pPr lvl="1"/>
            <a:r>
              <a:rPr lang="en-US" sz="7200" dirty="0"/>
              <a:t>Busses to Return to Hotel at approximately 10:00 PM</a:t>
            </a:r>
          </a:p>
          <a:p>
            <a:r>
              <a:rPr lang="en-US" sz="7200" b="1" dirty="0"/>
              <a:t>Food and Bar Services                                                               Musical Entertainment</a:t>
            </a:r>
          </a:p>
          <a:p>
            <a:pPr lvl="1"/>
            <a:r>
              <a:rPr lang="en-US" sz="7200" dirty="0"/>
              <a:t>Full Menu and Bar Service Included.                                    Local Music and  Traditional Dance</a:t>
            </a:r>
          </a:p>
          <a:p>
            <a:pPr lvl="1"/>
            <a:r>
              <a:rPr lang="en-US" sz="7200" dirty="0"/>
              <a:t>Drink Coupon Not Required</a:t>
            </a:r>
          </a:p>
          <a:p>
            <a:r>
              <a:rPr lang="en-US" sz="7200" b="1" dirty="0"/>
              <a:t>Social Ticket Payment Sticker</a:t>
            </a:r>
            <a:r>
              <a:rPr lang="en-US" sz="7200" dirty="0"/>
              <a:t> </a:t>
            </a:r>
          </a:p>
          <a:p>
            <a:pPr lvl="1"/>
            <a:r>
              <a:rPr lang="en-US" sz="7200" dirty="0"/>
              <a:t>Applied to Name Badge</a:t>
            </a:r>
          </a:p>
          <a:p>
            <a:pPr lvl="1"/>
            <a:r>
              <a:rPr lang="en-US" sz="7200" dirty="0"/>
              <a:t>Sticker will be required for entry to bus and boat.</a:t>
            </a:r>
          </a:p>
          <a:p>
            <a:r>
              <a:rPr lang="en-US" sz="7200" b="1" dirty="0"/>
              <a:t>Wait List</a:t>
            </a:r>
            <a:endParaRPr lang="en-US" sz="7200" dirty="0"/>
          </a:p>
          <a:p>
            <a:pPr lvl="1"/>
            <a:r>
              <a:rPr lang="en-US" sz="7200" dirty="0"/>
              <a:t>The event is sold out, a wait list has been maintained. If an attendee cancels their plenary registration and has a social ticket the first person on the wait list will be offered an opportunity to attend.</a:t>
            </a:r>
          </a:p>
          <a:p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5443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6CB85-5BC3-4861-B2DE-0EBE1BA9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Information for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99E3C-B345-4A7F-A0FB-5633E741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ALL Attendees and their guests must provide their First Name, Last Name, Passport #, Passport Issue and Expiration Date. </a:t>
            </a:r>
          </a:p>
          <a:p>
            <a:r>
              <a:rPr lang="en-US" b="1" dirty="0"/>
              <a:t>An Email will be sent to all social attendees with instructions on how to securely supply the information using the registration tool.</a:t>
            </a:r>
          </a:p>
          <a:p>
            <a:r>
              <a:rPr lang="en-US" b="1" dirty="0"/>
              <a:t>Please complete as soon as possible.</a:t>
            </a:r>
          </a:p>
          <a:p>
            <a:r>
              <a:rPr lang="en-US" b="1" dirty="0"/>
              <a:t>Please remind your WG members going to the Social.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20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March 10-15, Hyatt Regency Vancouver and Fairmont Hotel Vancouver, Vancouver, Canada</a:t>
            </a:r>
          </a:p>
          <a:p>
            <a:endParaRPr lang="en-GB" dirty="0"/>
          </a:p>
          <a:p>
            <a:r>
              <a:rPr lang="en-GB" dirty="0"/>
              <a:t>July 14-19, Austria Congress Centre, Vienna, Austria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November 10-15, Hilton Waikoloa Village, Kona, HI, 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11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838200"/>
          </a:xfrm>
        </p:spPr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3352800" cy="639762"/>
          </a:xfrm>
        </p:spPr>
        <p:txBody>
          <a:bodyPr/>
          <a:lstStyle/>
          <a:p>
            <a:r>
              <a:rPr lang="en-US" sz="2000" dirty="0"/>
              <a:t>15-20 March 2020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3183" y="2174875"/>
            <a:ext cx="3789217" cy="949325"/>
          </a:xfrm>
        </p:spPr>
        <p:txBody>
          <a:bodyPr/>
          <a:lstStyle/>
          <a:p>
            <a:pPr fontAlgn="b"/>
            <a:r>
              <a:rPr lang="en-US" dirty="0">
                <a:solidFill>
                  <a:srgbClr val="00B050"/>
                </a:solidFill>
              </a:rPr>
              <a:t>Hilton Atlanta, Atlanta, GA, USA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535113"/>
            <a:ext cx="2493432" cy="639762"/>
          </a:xfrm>
        </p:spPr>
        <p:txBody>
          <a:bodyPr/>
          <a:lstStyle/>
          <a:p>
            <a:r>
              <a:rPr lang="en-US" sz="2000" dirty="0"/>
              <a:t>12-17 July 2020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017624" y="2198686"/>
            <a:ext cx="3799415" cy="925514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Sheraton Centre Montreal, Montreal, Canada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8360248" y="1558924"/>
            <a:ext cx="299355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8-13 November 2020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7872263" y="2198687"/>
            <a:ext cx="4191000" cy="92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rgbClr val="00B050"/>
                </a:solidFill>
              </a:rPr>
              <a:t>Marriott Marquis Queen’s Park, Bangkok, Thailand</a:t>
            </a:r>
          </a:p>
          <a:p>
            <a:pPr marL="0" indent="0">
              <a:buNone/>
            </a:pPr>
            <a:endParaRPr lang="en-US" sz="2000" kern="0" dirty="0">
              <a:solidFill>
                <a:srgbClr val="FF0000"/>
              </a:solidFill>
            </a:endParaRPr>
          </a:p>
          <a:p>
            <a:endParaRPr lang="en-US" sz="200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479708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FDCE1E-FE20-43A0-882D-7C8DFB4125DA}"/>
              </a:ext>
            </a:extLst>
          </p:cNvPr>
          <p:cNvSpPr txBox="1"/>
          <p:nvPr/>
        </p:nvSpPr>
        <p:spPr>
          <a:xfrm>
            <a:off x="8534400" y="3479709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B9A491-7AC3-4CE9-BD4B-360306515272}"/>
              </a:ext>
            </a:extLst>
          </p:cNvPr>
          <p:cNvSpPr txBox="1"/>
          <p:nvPr/>
        </p:nvSpPr>
        <p:spPr>
          <a:xfrm>
            <a:off x="4191000" y="347971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0587-E4C6-49F3-A4E0-8B0454183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Contract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7EE4E-622F-456C-B1C3-13A7DF7CD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Face to Face Events – </a:t>
            </a:r>
          </a:p>
          <a:p>
            <a:pPr lvl="1"/>
            <a:r>
              <a:rPr lang="en-US" dirty="0"/>
              <a:t>in process – New MMSA executed. – </a:t>
            </a:r>
          </a:p>
          <a:p>
            <a:pPr lvl="1"/>
            <a:r>
              <a:rPr lang="en-US" dirty="0"/>
              <a:t>EC Motion to extend contract was passed Nov 2017.</a:t>
            </a:r>
          </a:p>
          <a:p>
            <a:r>
              <a:rPr lang="en-US" dirty="0" err="1"/>
              <a:t>Linespeed</a:t>
            </a:r>
            <a:r>
              <a:rPr lang="en-US" dirty="0"/>
              <a:t> –</a:t>
            </a:r>
          </a:p>
          <a:p>
            <a:pPr lvl="1"/>
            <a:r>
              <a:rPr lang="en-US" dirty="0"/>
              <a:t>In process – New MSCA – (Master Services Contract Agreement)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Both Vendors need SOW (Statement of Work per event).</a:t>
            </a:r>
          </a:p>
        </p:txBody>
      </p:sp>
    </p:spTree>
    <p:extLst>
      <p:ext uri="{BB962C8B-B14F-4D97-AF65-F5344CB8AC3E}">
        <p14:creationId xmlns:p14="http://schemas.microsoft.com/office/powerpoint/2010/main" val="1573359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</a:t>
            </a:r>
            <a:r>
              <a:rPr lang="en-US" dirty="0" err="1"/>
              <a:t>AdHoc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Venue Meeting planning – Thurs 7:30am</a:t>
            </a:r>
          </a:p>
          <a:p>
            <a:pPr lvl="1"/>
            <a:r>
              <a:rPr lang="en-US" dirty="0"/>
              <a:t>Review meeting space plan for March 2019 Plenary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8:00am</a:t>
            </a:r>
          </a:p>
          <a:p>
            <a:pPr lvl="1"/>
            <a:r>
              <a:rPr lang="en-US" dirty="0"/>
              <a:t>Review options and discuss choices and issues for 2021 and 2022.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9C60-80DE-41A8-8403-6BFAFE3A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for WG Straw Poll concerning this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A831-C523-41E8-83BF-857E9DDD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r>
              <a:rPr lang="en-US" dirty="0"/>
              <a:t>How many people would like to come back to this venue (did you like the venue)?</a:t>
            </a:r>
          </a:p>
          <a:p>
            <a:endParaRPr lang="en-US" dirty="0"/>
          </a:p>
          <a:p>
            <a:r>
              <a:rPr lang="en-US" dirty="0"/>
              <a:t>Did you like the social?</a:t>
            </a:r>
          </a:p>
          <a:p>
            <a:endParaRPr lang="en-US" dirty="0"/>
          </a:p>
          <a:p>
            <a:r>
              <a:rPr lang="en-US" dirty="0"/>
              <a:t>Did you go to the social?</a:t>
            </a:r>
          </a:p>
          <a:p>
            <a:endParaRPr lang="en-US" dirty="0"/>
          </a:p>
          <a:p>
            <a:r>
              <a:rPr lang="en-US" dirty="0"/>
              <a:t>(Please report Yes and No results from your closing plenary meetings)</a:t>
            </a:r>
          </a:p>
        </p:txBody>
      </p:sp>
    </p:spTree>
    <p:extLst>
      <p:ext uri="{BB962C8B-B14F-4D97-AF65-F5344CB8AC3E}">
        <p14:creationId xmlns:p14="http://schemas.microsoft.com/office/powerpoint/2010/main" val="88862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6.02  II  Current and Future Venue Report</a:t>
            </a:r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</a:t>
            </a:r>
            <a:r>
              <a:rPr lang="en-US" dirty="0" err="1"/>
              <a:t>AdHocS</a:t>
            </a:r>
            <a:r>
              <a:rPr lang="en-US" dirty="0"/>
              <a:t>  --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16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10972800" cy="838200"/>
          </a:xfrm>
        </p:spPr>
        <p:txBody>
          <a:bodyPr/>
          <a:lstStyle/>
          <a:p>
            <a:r>
              <a:rPr lang="en-US" dirty="0"/>
              <a:t>Next Venue Meeting planning – Thurs 7:30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828800"/>
            <a:ext cx="10972800" cy="4038600"/>
          </a:xfrm>
        </p:spPr>
        <p:txBody>
          <a:bodyPr/>
          <a:lstStyle/>
          <a:p>
            <a:r>
              <a:rPr lang="en-US" dirty="0"/>
              <a:t>Agenda:</a:t>
            </a:r>
          </a:p>
          <a:p>
            <a:pPr lvl="1"/>
            <a:r>
              <a:rPr lang="en-US" dirty="0"/>
              <a:t>Start time 7:30 am</a:t>
            </a:r>
          </a:p>
          <a:p>
            <a:pPr lvl="1"/>
            <a:r>
              <a:rPr lang="en-US" dirty="0"/>
              <a:t>Review meeting space plan for </a:t>
            </a:r>
            <a:r>
              <a:rPr lang="en-GB" dirty="0"/>
              <a:t>2019 March Plenary</a:t>
            </a:r>
          </a:p>
          <a:p>
            <a:pPr lvl="2"/>
            <a:r>
              <a:rPr lang="en-GB" dirty="0"/>
              <a:t>Hyatt Regency Vancouver and Fairmont Hotel Vancouver, Vancouver, Canada</a:t>
            </a:r>
          </a:p>
          <a:p>
            <a:pPr lvl="1"/>
            <a:r>
              <a:rPr lang="en-GB" dirty="0"/>
              <a:t>Adjourn 8:00am</a:t>
            </a:r>
          </a:p>
        </p:txBody>
      </p:sp>
    </p:spTree>
    <p:extLst>
      <p:ext uri="{BB962C8B-B14F-4D97-AF65-F5344CB8AC3E}">
        <p14:creationId xmlns:p14="http://schemas.microsoft.com/office/powerpoint/2010/main" val="2180411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38200"/>
          </a:xfrm>
        </p:spPr>
        <p:txBody>
          <a:bodyPr/>
          <a:lstStyle/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Agenda:</a:t>
            </a:r>
          </a:p>
          <a:p>
            <a:pPr lvl="1"/>
            <a:r>
              <a:rPr lang="en-US" dirty="0"/>
              <a:t>Start time – 8:00 am</a:t>
            </a:r>
          </a:p>
          <a:p>
            <a:pPr lvl="1"/>
            <a:r>
              <a:rPr lang="en-US" dirty="0"/>
              <a:t>July 2019 – Vienna - status</a:t>
            </a:r>
          </a:p>
          <a:p>
            <a:pPr lvl="1"/>
            <a:r>
              <a:rPr lang="en-US" dirty="0"/>
              <a:t>Open RFP for 2021 dates – </a:t>
            </a:r>
          </a:p>
          <a:p>
            <a:pPr lvl="2"/>
            <a:r>
              <a:rPr lang="en-US" dirty="0"/>
              <a:t>July – Europe – Spain/Germany/Prague</a:t>
            </a:r>
          </a:p>
          <a:p>
            <a:pPr lvl="2"/>
            <a:r>
              <a:rPr lang="en-US" dirty="0"/>
              <a:t>Nov – TBA – Orlando, Dallas, Seattle</a:t>
            </a:r>
          </a:p>
          <a:p>
            <a:pPr lvl="1"/>
            <a:r>
              <a:rPr lang="en-US" dirty="0"/>
              <a:t>End time – 9:00am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61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Plenary – Open RFP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535112"/>
            <a:ext cx="5386917" cy="4591051"/>
          </a:xfrm>
        </p:spPr>
        <p:txBody>
          <a:bodyPr/>
          <a:lstStyle/>
          <a:p>
            <a:r>
              <a:rPr lang="en-US" sz="2400" dirty="0"/>
              <a:t>Open RFP to Major Venues – Fairmont, Hilton, Hyatt, Marriott, etc. 700 attendees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Possible Targets for July and Nov: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AAB38-8F91-4AE5-B730-8A5E532CC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1535112"/>
            <a:ext cx="5389033" cy="4865687"/>
          </a:xfrm>
        </p:spPr>
        <p:txBody>
          <a:bodyPr/>
          <a:lstStyle/>
          <a:p>
            <a:pPr lvl="1"/>
            <a:r>
              <a:rPr lang="en-US" sz="2400" dirty="0"/>
              <a:t>July</a:t>
            </a:r>
          </a:p>
          <a:p>
            <a:pPr lvl="2"/>
            <a:r>
              <a:rPr lang="en-US" sz="2000" dirty="0" err="1"/>
              <a:t>Estrel</a:t>
            </a:r>
            <a:r>
              <a:rPr lang="en-US" sz="2000" dirty="0"/>
              <a:t> Berlin, Germany (2015/2017)</a:t>
            </a:r>
          </a:p>
          <a:p>
            <a:pPr lvl="2"/>
            <a:r>
              <a:rPr lang="en-US" sz="2000" dirty="0"/>
              <a:t>Vienna, Austria (2019)</a:t>
            </a:r>
          </a:p>
          <a:p>
            <a:pPr lvl="2"/>
            <a:r>
              <a:rPr lang="en-US" sz="2000" dirty="0"/>
              <a:t>Dubrovnik, Croatia (new Hyatt Regency- open 2019)</a:t>
            </a:r>
          </a:p>
          <a:p>
            <a:pPr lvl="2"/>
            <a:r>
              <a:rPr lang="en-US" sz="2000" dirty="0"/>
              <a:t>Marriott Madrid, Spain – Site visit done – working on proposal</a:t>
            </a:r>
          </a:p>
          <a:p>
            <a:pPr lvl="1"/>
            <a:r>
              <a:rPr lang="en-US" sz="2400" dirty="0"/>
              <a:t>Nov</a:t>
            </a:r>
          </a:p>
          <a:p>
            <a:pPr lvl="2"/>
            <a:r>
              <a:rPr lang="en-US" sz="2000" dirty="0"/>
              <a:t>San Diego</a:t>
            </a:r>
          </a:p>
          <a:p>
            <a:pPr lvl="2"/>
            <a:r>
              <a:rPr lang="en-US" sz="2000" dirty="0"/>
              <a:t>Seattle – New Hyatt</a:t>
            </a:r>
          </a:p>
          <a:p>
            <a:pPr lvl="2"/>
            <a:r>
              <a:rPr lang="en-US" sz="2000" dirty="0"/>
              <a:t>New Orleans</a:t>
            </a:r>
          </a:p>
          <a:p>
            <a:pPr lvl="2"/>
            <a:r>
              <a:rPr lang="en-US" sz="2000" dirty="0"/>
              <a:t>Houston Marriott</a:t>
            </a:r>
          </a:p>
          <a:p>
            <a:pPr lvl="2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39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Plenary – Open RFP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535112"/>
            <a:ext cx="5386917" cy="4591051"/>
          </a:xfrm>
        </p:spPr>
        <p:txBody>
          <a:bodyPr/>
          <a:lstStyle/>
          <a:p>
            <a:r>
              <a:rPr lang="en-US" sz="2400" dirty="0"/>
              <a:t>Open RFP to Major Venues – Fairmont, Hilton, Hyatt, Marriott, etc. 700 attendees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Possible Targets for March and Nov: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AAB38-8F91-4AE5-B730-8A5E532CC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1535112"/>
            <a:ext cx="5389033" cy="4865687"/>
          </a:xfrm>
        </p:spPr>
        <p:txBody>
          <a:bodyPr/>
          <a:lstStyle/>
          <a:p>
            <a:pPr lvl="1"/>
            <a:r>
              <a:rPr lang="en-US" sz="2400" dirty="0"/>
              <a:t>March</a:t>
            </a:r>
          </a:p>
          <a:p>
            <a:pPr lvl="1"/>
            <a:r>
              <a:rPr lang="en-US" sz="2400" dirty="0"/>
              <a:t>Nov</a:t>
            </a:r>
          </a:p>
          <a:p>
            <a:pPr marL="914400" lvl="2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8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D88720-0ED1-4978-8FCA-E2A616C6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Bangkok Venue Straw Poll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15992D-1C60-4036-A6F0-D6E9EACE0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5135562"/>
          </a:xfrm>
        </p:spPr>
        <p:txBody>
          <a:bodyPr/>
          <a:lstStyle/>
          <a:p>
            <a:r>
              <a:rPr lang="en-US" sz="1800" dirty="0"/>
              <a:t>How many people would like to come back to this venue (did you like the venue)?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 - Yes:	No: </a:t>
            </a:r>
          </a:p>
          <a:p>
            <a:pPr lvl="1"/>
            <a:r>
              <a:rPr lang="en-US" sz="1800" dirty="0"/>
              <a:t>802.11 – Yes:	No: </a:t>
            </a:r>
          </a:p>
          <a:p>
            <a:pPr lvl="1"/>
            <a:r>
              <a:rPr lang="en-US" sz="1800" dirty="0"/>
              <a:t>802.18 – Yes:	No: </a:t>
            </a:r>
          </a:p>
          <a:p>
            <a:r>
              <a:rPr lang="en-US" sz="1800" dirty="0"/>
              <a:t>Did you like the social?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– Yes:	No: </a:t>
            </a:r>
          </a:p>
          <a:p>
            <a:pPr lvl="1"/>
            <a:r>
              <a:rPr lang="en-US" sz="1800" dirty="0"/>
              <a:t>802.11 – Yes:	No: </a:t>
            </a:r>
          </a:p>
          <a:p>
            <a:pPr lvl="1"/>
            <a:r>
              <a:rPr lang="en-US" sz="1800" dirty="0"/>
              <a:t>802.18  - Yes:	No: </a:t>
            </a:r>
          </a:p>
          <a:p>
            <a:r>
              <a:rPr lang="en-US" sz="1800" dirty="0"/>
              <a:t>Did you go to the social?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– Yes:	No:</a:t>
            </a:r>
          </a:p>
          <a:p>
            <a:pPr lvl="1"/>
            <a:r>
              <a:rPr lang="en-US" sz="1800" dirty="0"/>
              <a:t>802.11 – Yes:	No:</a:t>
            </a:r>
          </a:p>
          <a:p>
            <a:pPr lvl="1"/>
            <a:r>
              <a:rPr lang="en-US" sz="1800" dirty="0"/>
              <a:t>802.18  - Yes:	No: </a:t>
            </a:r>
          </a:p>
          <a:p>
            <a:endParaRPr 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E7902D-941F-4786-9C99-50EB0AD2B8A4}"/>
              </a:ext>
            </a:extLst>
          </p:cNvPr>
          <p:cNvSpPr txBox="1"/>
          <p:nvPr/>
        </p:nvSpPr>
        <p:spPr>
          <a:xfrm>
            <a:off x="8686800" y="5867400"/>
            <a:ext cx="239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x = not asked</a:t>
            </a:r>
          </a:p>
        </p:txBody>
      </p:sp>
    </p:spTree>
    <p:extLst>
      <p:ext uri="{BB962C8B-B14F-4D97-AF65-F5344CB8AC3E}">
        <p14:creationId xmlns:p14="http://schemas.microsoft.com/office/powerpoint/2010/main" val="2871101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13757" y="457199"/>
            <a:ext cx="8000999" cy="762001"/>
          </a:xfrm>
        </p:spPr>
        <p:txBody>
          <a:bodyPr/>
          <a:lstStyle/>
          <a:p>
            <a:r>
              <a:rPr lang="en-US" sz="3600" dirty="0"/>
              <a:t>Friday Closing EC Plenary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32656" y="1676400"/>
            <a:ext cx="10040144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4.05: II Future Venues </a:t>
            </a:r>
            <a:r>
              <a:rPr lang="en-US" sz="28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AdHoc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II </a:t>
            </a:r>
            <a:r>
              <a:rPr lang="en-US" sz="2800" dirty="0"/>
              <a:t>Announcement of 802 EC Interim Telecon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(</a:t>
            </a:r>
            <a:r>
              <a:rPr lang="en-US" sz="2800" b="1" dirty="0"/>
              <a:t>Tuesday 5 Feb 2019, 1-3pm ET 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8.07  II Call for Tutorials for March 2019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(11 March 2019 </a:t>
            </a:r>
            <a:r>
              <a:rPr lang="en-US" sz="2800" b="1" dirty="0"/>
              <a:t>– Deadline – </a:t>
            </a:r>
            <a:r>
              <a:rPr lang="en-US" sz="2800" dirty="0"/>
              <a:t>25 January 2018)</a:t>
            </a:r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2AC9F-A9B1-4F38-9BF1-0B570E3EF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4B8DD-B556-4216-80B8-085DEEE537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F4.03 Future Venue </a:t>
            </a:r>
            <a:r>
              <a:rPr lang="en-US" sz="36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AdHoc</a:t>
            </a:r>
            <a:r>
              <a:rPr lang="en-US" sz="36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589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9C60-80DE-41A8-8403-6BFAFE3A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Results for Returning to This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A831-C523-41E8-83BF-857E9DDDD2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/>
              <a:t>Would you like to return to this venue?</a:t>
            </a:r>
          </a:p>
          <a:p>
            <a:pPr lvl="1"/>
            <a:r>
              <a:rPr lang="en-US" sz="1800" dirty="0"/>
              <a:t>802.1  - y: 48    N: 2</a:t>
            </a:r>
          </a:p>
          <a:p>
            <a:pPr lvl="1"/>
            <a:r>
              <a:rPr lang="en-US" sz="1800" dirty="0"/>
              <a:t>802.3  --   Y:  	  N: </a:t>
            </a:r>
          </a:p>
          <a:p>
            <a:pPr lvl="1"/>
            <a:r>
              <a:rPr lang="en-US" sz="1800" dirty="0"/>
              <a:t>802.11 –   Y: 55    N: 0 </a:t>
            </a:r>
          </a:p>
          <a:p>
            <a:pPr lvl="1"/>
            <a:r>
              <a:rPr lang="en-US" sz="1800" dirty="0"/>
              <a:t>802.15 –   Y:21     N: 0 </a:t>
            </a:r>
          </a:p>
          <a:p>
            <a:pPr lvl="1"/>
            <a:r>
              <a:rPr lang="en-US" sz="1800" dirty="0"/>
              <a:t>802.18 -    Y: 15  N: 4</a:t>
            </a:r>
          </a:p>
          <a:p>
            <a:pPr lvl="1"/>
            <a:r>
              <a:rPr lang="en-US" sz="1800" dirty="0"/>
              <a:t>802.21 – Y: 9  N: 0</a:t>
            </a:r>
          </a:p>
          <a:p>
            <a:pPr lvl="1"/>
            <a:r>
              <a:rPr lang="en-US" sz="1800" dirty="0"/>
              <a:t>802.22  - y: 4  N: 0</a:t>
            </a:r>
          </a:p>
          <a:p>
            <a:pPr lvl="1"/>
            <a:r>
              <a:rPr lang="en-US" sz="1800" dirty="0"/>
              <a:t>802 EC –  Y: 14  N: 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F222DC-186A-404C-BF32-7977AB04CA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/>
              <a:t>Did you enjoy the social?</a:t>
            </a:r>
          </a:p>
          <a:p>
            <a:pPr lvl="1"/>
            <a:r>
              <a:rPr lang="en-US" sz="1800" dirty="0"/>
              <a:t>802.1 – Y; 32     N: 2  Did not attend: 13</a:t>
            </a:r>
          </a:p>
          <a:p>
            <a:pPr lvl="1"/>
            <a:r>
              <a:rPr lang="en-US" sz="1800" dirty="0"/>
              <a:t>802.3   – Y:        N:    Did Not Attend:  </a:t>
            </a:r>
          </a:p>
          <a:p>
            <a:pPr lvl="1"/>
            <a:r>
              <a:rPr lang="en-US" sz="1800" dirty="0"/>
              <a:t>802.11 – Y: 23   N: 1 Did Not Attend: 23</a:t>
            </a:r>
          </a:p>
          <a:p>
            <a:pPr lvl="1"/>
            <a:r>
              <a:rPr lang="en-US" sz="1800" dirty="0"/>
              <a:t>802.15 – Y: 6     N: 0 Did not Attend: ?</a:t>
            </a:r>
          </a:p>
          <a:p>
            <a:pPr marL="457200" lvl="1" indent="0">
              <a:buNone/>
            </a:pPr>
            <a:r>
              <a:rPr lang="en-US" sz="1800" dirty="0"/>
              <a:t>				(12 attended) </a:t>
            </a:r>
          </a:p>
          <a:p>
            <a:pPr lvl="1"/>
            <a:r>
              <a:rPr lang="en-US" sz="1800" dirty="0"/>
              <a:t>802.18 – Y: 7     N: 0     Did not attend: 6</a:t>
            </a:r>
          </a:p>
          <a:p>
            <a:pPr lvl="1"/>
            <a:r>
              <a:rPr lang="en-US" sz="1800" dirty="0"/>
              <a:t>802.21 – (only one attended)</a:t>
            </a:r>
          </a:p>
          <a:p>
            <a:pPr lvl="1"/>
            <a:r>
              <a:rPr lang="en-US" sz="1800" dirty="0"/>
              <a:t>802.22 – Y: 2     N: 2     Did not attend: 0</a:t>
            </a:r>
          </a:p>
          <a:p>
            <a:pPr lvl="1"/>
            <a:r>
              <a:rPr lang="en-US" sz="1800" dirty="0"/>
              <a:t>802 EC – Y:7     N: 1     Did Not Attend: 4 </a:t>
            </a:r>
            <a:br>
              <a:rPr lang="en-US" sz="1600" dirty="0"/>
            </a:br>
            <a:endParaRPr lang="en-US" sz="16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90081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814"/>
            <a:ext cx="8229600" cy="738187"/>
          </a:xfrm>
        </p:spPr>
        <p:txBody>
          <a:bodyPr/>
          <a:lstStyle/>
          <a:p>
            <a:r>
              <a:rPr lang="en-US" b="1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10439400" cy="4800601"/>
          </a:xfrm>
        </p:spPr>
        <p:txBody>
          <a:bodyPr/>
          <a:lstStyle/>
          <a:p>
            <a:r>
              <a:rPr lang="en-US" sz="2400" dirty="0"/>
              <a:t>Future 802 Plenary Sessions:</a:t>
            </a:r>
          </a:p>
          <a:p>
            <a:pPr lvl="1"/>
            <a:endParaRPr lang="en-US" sz="2400" dirty="0"/>
          </a:p>
          <a:p>
            <a:r>
              <a:rPr lang="en-US" sz="2400" dirty="0"/>
              <a:t>Contract Status doc 802 EC-16/66r5:</a:t>
            </a:r>
          </a:p>
          <a:p>
            <a:pPr marL="400050" lvl="1" indent="0">
              <a:buNone/>
            </a:pPr>
            <a:r>
              <a:rPr lang="en-US" sz="2000" dirty="0"/>
              <a:t>https://mentor.ieee.org/802-ec/dcn/16/ec-16-0066-05-00EC-802-plenary-future-venue-contract-status.xlsx</a:t>
            </a:r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 Things to Know– Thanks Face to Face Events</a:t>
            </a:r>
          </a:p>
          <a:p>
            <a:pPr lvl="1"/>
            <a:r>
              <a:rPr lang="en-US" dirty="0"/>
              <a:t>Emailed to EC Members for distribution.</a:t>
            </a:r>
          </a:p>
        </p:txBody>
      </p:sp>
    </p:spTree>
    <p:extLst>
      <p:ext uri="{BB962C8B-B14F-4D97-AF65-F5344CB8AC3E}">
        <p14:creationId xmlns:p14="http://schemas.microsoft.com/office/powerpoint/2010/main" val="1269748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802 Plenary March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41438"/>
            <a:ext cx="10515600" cy="4388894"/>
          </a:xfrm>
        </p:spPr>
        <p:txBody>
          <a:bodyPr>
            <a:normAutofit/>
          </a:bodyPr>
          <a:lstStyle/>
          <a:p>
            <a:pPr marL="768359" indent="-457200">
              <a:buFont typeface="Wingdings" panose="05000000000000000000" pitchFamily="2" charset="2"/>
              <a:buChar char="§"/>
            </a:pPr>
            <a:r>
              <a:rPr lang="en-US" sz="3500" b="1" dirty="0"/>
              <a:t>Save the Date: March 10-17 </a:t>
            </a:r>
          </a:p>
          <a:p>
            <a:pPr lvl="2"/>
            <a:r>
              <a:rPr lang="en-GB" sz="2800" dirty="0"/>
              <a:t>Vancouver, Canada</a:t>
            </a:r>
          </a:p>
          <a:p>
            <a:pPr lvl="2"/>
            <a:r>
              <a:rPr lang="en-US" sz="2800" dirty="0"/>
              <a:t>Registration target to open: First part of December</a:t>
            </a:r>
          </a:p>
          <a:p>
            <a:r>
              <a:rPr lang="en-US" sz="3500" b="1" dirty="0"/>
              <a:t>Hotel Information: </a:t>
            </a:r>
          </a:p>
          <a:p>
            <a:pPr lvl="1"/>
            <a:r>
              <a:rPr lang="en-GB" dirty="0">
                <a:ea typeface="+mn-ea"/>
                <a:cs typeface="+mn-cs"/>
              </a:rPr>
              <a:t>Hyatt Regency Vancouver and Fairmont Hotel Vancouver</a:t>
            </a:r>
            <a:br>
              <a:rPr lang="en-GB" dirty="0"/>
            </a:br>
            <a:endParaRPr lang="en-CA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49263">
              <a:buClr>
                <a:srgbClr val="000000"/>
              </a:buClr>
              <a:buSzPct val="100000"/>
              <a:defRPr/>
            </a:pPr>
            <a:r>
              <a:rPr lang="en-US" sz="2800" b="1" dirty="0"/>
              <a:t> *F8.045</a:t>
            </a:r>
            <a:r>
              <a:rPr lang="en-US" sz="2800" b="1" dirty="0">
                <a:solidFill>
                  <a:srgbClr val="000000"/>
                </a:solidFill>
              </a:rPr>
              <a:t> Executive Secretary report</a:t>
            </a:r>
          </a:p>
          <a:p>
            <a:r>
              <a:rPr lang="en-US" sz="2800" b="1" dirty="0"/>
              <a:t>LMSC 802 – P&amp;P list of major duties</a:t>
            </a:r>
            <a:r>
              <a:rPr lang="en-US" sz="28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1"/>
            <a:ext cx="9982200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dirty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/>
              <a:t>Carry out Duties of Treasurer if Treasurer unavailable</a:t>
            </a:r>
          </a:p>
          <a:p>
            <a:pPr marL="400050" lvl="1" indent="0">
              <a:buNone/>
            </a:pPr>
            <a:endParaRPr lang="en-US" sz="1400" dirty="0"/>
          </a:p>
          <a:p>
            <a:pPr marL="457200" indent="-457200"/>
            <a:r>
              <a:rPr lang="en-US" dirty="0"/>
              <a:t>Chairs Guideline list of major duties:</a:t>
            </a:r>
          </a:p>
          <a:p>
            <a:pPr lvl="1"/>
            <a:r>
              <a:rPr lang="en-US" dirty="0"/>
              <a:t>1) 802 Meetings: Efficiency Improvement</a:t>
            </a:r>
          </a:p>
          <a:p>
            <a:pPr lvl="1"/>
            <a:r>
              <a:rPr lang="en-US" dirty="0"/>
              <a:t>2) 802 Plenary Sessions: Facilities and Services</a:t>
            </a:r>
          </a:p>
          <a:p>
            <a:pPr lvl="1"/>
            <a:r>
              <a:rPr lang="en-US" dirty="0"/>
              <a:t>3) IEEE 802 Registration Database</a:t>
            </a:r>
          </a:p>
          <a:p>
            <a:pPr lvl="1"/>
            <a:r>
              <a:rPr lang="en-US" dirty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698" y="343693"/>
            <a:ext cx="7772400" cy="914400"/>
          </a:xfrm>
        </p:spPr>
        <p:txBody>
          <a:bodyPr/>
          <a:lstStyle/>
          <a:p>
            <a:r>
              <a:rPr lang="en-US" sz="2800" b="1" dirty="0"/>
              <a:t>F8.06 – Announcement of 802 EC Interim Telecon (Tuesday 5 Feb 2019, 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1277600" cy="5181600"/>
          </a:xfrm>
        </p:spPr>
        <p:txBody>
          <a:bodyPr/>
          <a:lstStyle/>
          <a:p>
            <a:r>
              <a:rPr lang="en-US" sz="2000" dirty="0"/>
              <a:t>Agenda for Interim EC meeting                       –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Tuesday 5 Feb 2018 1-3PM ET</a:t>
            </a:r>
          </a:p>
          <a:p>
            <a:r>
              <a:rPr lang="en-US" sz="2000" dirty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Welcome/Intro/Approve Agenda 	        				- Nikolich           5 min 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Report: EC Action Item Summary					- </a:t>
            </a:r>
            <a:r>
              <a:rPr lang="en-US" sz="2000" dirty="0" err="1"/>
              <a:t>D’Ambrosia</a:t>
            </a:r>
            <a:r>
              <a:rPr lang="en-US" sz="2000" dirty="0"/>
              <a:t> 	10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The EC </a:t>
            </a:r>
            <a:r>
              <a:rPr lang="en-US" sz="2000" dirty="0" err="1"/>
              <a:t>AdHoc</a:t>
            </a:r>
            <a:r>
              <a:rPr lang="en-US" sz="2000" dirty="0"/>
              <a:t> 							- Marks		15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Venue Issues:</a:t>
            </a:r>
          </a:p>
          <a:p>
            <a:pPr marL="1200150" lvl="2" indent="-342900">
              <a:buAutoNum type="arabicPeriod"/>
            </a:pPr>
            <a:r>
              <a:rPr lang="en-US" sz="2000" dirty="0"/>
              <a:t>Report: March 2018 Plenary Status				- Rosdahl   	3 min</a:t>
            </a:r>
          </a:p>
          <a:p>
            <a:pPr marL="1200150" lvl="2" indent="-342900">
              <a:buAutoNum type="arabicPeriod"/>
            </a:pPr>
            <a:r>
              <a:rPr lang="en-US" sz="2000" dirty="0"/>
              <a:t>Report on 2021/2022 Future Venue Contract status		- Rosdahl           8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Formal Actions – Motions from WG Chairs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Other Reports from WG Chairs</a:t>
            </a:r>
          </a:p>
          <a:p>
            <a:pPr marL="800100" lvl="1" indent="-342900">
              <a:buAutoNum type="arabicPeriod"/>
            </a:pPr>
            <a:endParaRPr lang="en-US" sz="2000" dirty="0"/>
          </a:p>
          <a:p>
            <a:r>
              <a:rPr lang="en-US" sz="2000" b="1" dirty="0"/>
              <a:t>Per 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506" y="304801"/>
            <a:ext cx="8229600" cy="979279"/>
          </a:xfrm>
        </p:spPr>
        <p:txBody>
          <a:bodyPr/>
          <a:lstStyle/>
          <a:p>
            <a:r>
              <a:rPr lang="en-US" sz="2800" b="1" dirty="0"/>
              <a:t>*F8.07 – Call for Tutorials for March 2019 Plenary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8148"/>
            <a:ext cx="10363200" cy="5178852"/>
          </a:xfrm>
        </p:spPr>
        <p:txBody>
          <a:bodyPr/>
          <a:lstStyle/>
          <a:p>
            <a:r>
              <a:rPr lang="en-US" sz="2400" dirty="0"/>
              <a:t>Tutorials to be held Monday, 11 March 2019</a:t>
            </a:r>
          </a:p>
          <a:p>
            <a:r>
              <a:rPr lang="en-US" sz="2400" dirty="0"/>
              <a:t>Tutorial Request form: </a:t>
            </a:r>
            <a:r>
              <a:rPr lang="en-US" sz="2000" dirty="0">
                <a:hlinkClick r:id="rId3"/>
              </a:rPr>
              <a:t>http://www.ieee802.org/802_tutorials/802_Tutorial_Request_Form.doc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 As a reminder please refer to Chair's Guidelines section 2.5 Tutorials for the logistics for participating in sponsoring/presenting a Tutorial.</a:t>
            </a:r>
          </a:p>
          <a:p>
            <a:endParaRPr lang="en-US" sz="2400" dirty="0"/>
          </a:p>
          <a:p>
            <a:r>
              <a:rPr lang="en-US" sz="2400" dirty="0"/>
              <a:t>Note that Tutorial times are 80 minutes with 10 minutes to allow for presenters to setup and depart.</a:t>
            </a:r>
          </a:p>
          <a:p>
            <a:endParaRPr lang="en-US" sz="2400" dirty="0"/>
          </a:p>
          <a:p>
            <a:r>
              <a:rPr lang="en-US" sz="2400" dirty="0"/>
              <a:t>All requests for Tutorials must be made by 25 January 2019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2814-A970-4B83-B2A6-B388AFDA7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 Things to Know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1FE97-A73F-4358-9E21-2D3628678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2018 November IEEE 802 Plenary – </a:t>
            </a:r>
          </a:p>
          <a:p>
            <a:r>
              <a:rPr lang="en-US" dirty="0"/>
              <a:t>Marriott Marquis Queen’s Park</a:t>
            </a:r>
          </a:p>
          <a:p>
            <a:r>
              <a:rPr lang="en-US" dirty="0"/>
              <a:t>Bangkok Thailand</a:t>
            </a:r>
          </a:p>
        </p:txBody>
      </p:sp>
    </p:spTree>
    <p:extLst>
      <p:ext uri="{BB962C8B-B14F-4D97-AF65-F5344CB8AC3E}">
        <p14:creationId xmlns:p14="http://schemas.microsoft.com/office/powerpoint/2010/main" val="138197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10972800" cy="53280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+mj-lt"/>
              </a:rPr>
              <a:t>1. </a:t>
            </a:r>
            <a:r>
              <a:rPr lang="en-US" sz="3000" b="1" dirty="0">
                <a:latin typeface="+mj-lt"/>
              </a:rPr>
              <a:t>Meeting Information: </a:t>
            </a:r>
            <a:r>
              <a:rPr lang="en-US" sz="2625" b="1" dirty="0">
                <a:latin typeface="+mj-lt"/>
                <a:hlinkClick r:id="rId2"/>
              </a:rPr>
              <a:t>http://802world.org/plenary/local-area-information/</a:t>
            </a:r>
            <a:endParaRPr lang="en-US" sz="2625" b="1" dirty="0">
              <a:latin typeface="+mj-lt"/>
            </a:endParaRPr>
          </a:p>
          <a:p>
            <a:r>
              <a:rPr lang="en-US" sz="3000" dirty="0">
                <a:solidFill>
                  <a:srgbClr val="FF0000"/>
                </a:solidFill>
              </a:rPr>
              <a:t>Meeting Space </a:t>
            </a:r>
            <a:r>
              <a:rPr lang="en-US" sz="2625" dirty="0"/>
              <a:t>– </a:t>
            </a:r>
            <a:r>
              <a:rPr lang="en-US" sz="2625" dirty="0">
                <a:hlinkClick r:id="rId3"/>
              </a:rPr>
              <a:t>http://802world.org/plenary/meeting-map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Meeting Schedule </a:t>
            </a:r>
            <a:r>
              <a:rPr lang="en-US" sz="2625" dirty="0"/>
              <a:t>- Schedule QR codes posted outside each meeting room: 				</a:t>
            </a:r>
            <a:r>
              <a:rPr lang="en-US" sz="2625" dirty="0">
                <a:hlinkClick r:id="rId4"/>
              </a:rPr>
              <a:t>http://schedule.802world.com/schedule/schedule/show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Opening 802 EC Meeting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Closing 802 EC Meeting  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Face to Face Events Office 			</a:t>
            </a:r>
            <a:r>
              <a:rPr lang="en-US" sz="2625" dirty="0"/>
              <a:t>– ﻿Thai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r>
              <a:rPr lang="en-US" sz="3000" dirty="0">
                <a:solidFill>
                  <a:srgbClr val="FF0000"/>
                </a:solidFill>
              </a:rPr>
              <a:t>Registration Desk (Face to Face Events) </a:t>
            </a:r>
            <a:r>
              <a:rPr lang="en-US" sz="2625" dirty="0"/>
              <a:t>– Ballroom Foyer </a:t>
            </a:r>
            <a:r>
              <a:rPr lang="mr-IN" sz="2625" dirty="0"/>
              <a:t>–</a:t>
            </a:r>
            <a:r>
              <a:rPr lang="en-US" sz="2625" dirty="0"/>
              <a:t> 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  <a:endParaRPr lang="en-US" sz="3000" dirty="0"/>
          </a:p>
          <a:p>
            <a:r>
              <a:rPr lang="en-US" sz="3000" dirty="0"/>
              <a:t>Registration and Information Desk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endParaRPr lang="en-US" sz="2625" dirty="0"/>
          </a:p>
          <a:p>
            <a:pPr lvl="1"/>
            <a:r>
              <a:rPr lang="en-US" sz="2625" b="1" dirty="0"/>
              <a:t>Sunday                                     </a:t>
            </a:r>
            <a:r>
              <a:rPr lang="en-US" sz="2625" dirty="0"/>
              <a:t>5pm to 8pm	        Ballroom Foyer</a:t>
            </a:r>
          </a:p>
          <a:p>
            <a:pPr lvl="1"/>
            <a:r>
              <a:rPr lang="en-US" sz="2625" b="1" dirty="0"/>
              <a:t>Monday through Thursday  	</a:t>
            </a:r>
            <a:r>
              <a:rPr lang="en-US" sz="2625" dirty="0"/>
              <a:t>7:30am to 5pm        Ballroom Foyer</a:t>
            </a:r>
          </a:p>
          <a:p>
            <a:pPr lvl="1"/>
            <a:r>
              <a:rPr lang="en-US" sz="2625" b="1" dirty="0"/>
              <a:t>Friday                                       </a:t>
            </a:r>
            <a:r>
              <a:rPr lang="en-US" sz="2625" dirty="0"/>
              <a:t>7:30am to 12pm     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135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66424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03170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4800" dirty="0">
                <a:latin typeface="+mj-lt"/>
              </a:rPr>
              <a:t>2.</a:t>
            </a:r>
            <a:r>
              <a:rPr lang="fr-CA" sz="4800" b="1" dirty="0">
                <a:latin typeface="+mj-lt"/>
              </a:rPr>
              <a:t> Breaks Service</a:t>
            </a:r>
            <a:endParaRPr lang="fr-CA" sz="48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b="1" dirty="0">
                <a:latin typeface="+mj-lt"/>
              </a:rPr>
              <a:t>	</a:t>
            </a:r>
            <a:r>
              <a:rPr lang="x-none" sz="4800" dirty="0">
                <a:latin typeface="+mj-lt"/>
              </a:rPr>
              <a:t>Monday – Thursday </a:t>
            </a:r>
            <a:endParaRPr lang="en-CA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dirty="0">
                <a:latin typeface="+mj-lt"/>
              </a:rPr>
              <a:t>	Great Hall Pre Function Area (7</a:t>
            </a:r>
            <a:r>
              <a:rPr lang="en-CA" sz="4800" baseline="30000" dirty="0">
                <a:latin typeface="+mj-lt"/>
              </a:rPr>
              <a:t>th</a:t>
            </a:r>
            <a:r>
              <a:rPr lang="en-CA" sz="4800" dirty="0">
                <a:latin typeface="+mj-lt"/>
              </a:rPr>
              <a:t> Floor) &amp; Ballroom Foyer (2</a:t>
            </a:r>
            <a:r>
              <a:rPr lang="en-CA" sz="4800" baseline="30000" dirty="0">
                <a:latin typeface="+mj-lt"/>
              </a:rPr>
              <a:t>nd</a:t>
            </a:r>
            <a:r>
              <a:rPr lang="en-CA" sz="4800" dirty="0">
                <a:latin typeface="+mj-lt"/>
              </a:rPr>
              <a:t> Floor)</a:t>
            </a:r>
            <a:endParaRPr lang="en-US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Arrival Break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7:30 am – 8:30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Morning Coffee/Tea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10:00 am – 11:00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Lunch Service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12:00 pm – 1:30 pm</a:t>
            </a: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Afternoon Coffee/Tea/Sodas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3:00 pm – 4:00 pm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Please notify serving staff if you have any allergies.</a:t>
            </a:r>
            <a:endParaRPr lang="en-CA" sz="4800" dirty="0">
              <a:latin typeface="+mj-lt"/>
            </a:endParaRPr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99402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49" y="1447800"/>
            <a:ext cx="10972800" cy="474034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25" b="1" dirty="0">
                <a:latin typeface="+mj-lt"/>
              </a:rPr>
              <a:t>3. Lunch Options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>
                <a:solidFill>
                  <a:srgbClr val="FF0000"/>
                </a:solidFill>
              </a:rPr>
              <a:t>	</a:t>
            </a:r>
            <a:r>
              <a:rPr lang="en-US" sz="3000" b="1" dirty="0"/>
              <a:t>Lunch is included for all registered attendees.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Served in 2 locations, the menu will be the same.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Pagoda Restaurant (4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Sala Thai Ballroom (5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b="1" dirty="0"/>
              <a:t>	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525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053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248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300" b="1" dirty="0">
                <a:latin typeface="+mj-lt"/>
              </a:rPr>
              <a:t>4. Audio Visual &amp; Projectors</a:t>
            </a:r>
          </a:p>
          <a:p>
            <a:pPr marL="711209" lvl="1" indent="0">
              <a:buNone/>
            </a:pPr>
            <a:r>
              <a:rPr lang="en-CA" sz="2700" dirty="0"/>
              <a:t>The Marriott manages the LCD projectors/cables/switch boxes &amp; DA’s. audio &amp; screens</a:t>
            </a:r>
          </a:p>
          <a:p>
            <a:pPr marL="711209" lvl="1" indent="0">
              <a:buNone/>
            </a:pPr>
            <a:r>
              <a:rPr lang="en-CA" sz="2700" dirty="0"/>
              <a:t>If you have any difficulty kindly contact:</a:t>
            </a:r>
          </a:p>
          <a:p>
            <a:pPr marL="1422418" lvl="2" indent="0">
              <a:buNone/>
            </a:pPr>
            <a:r>
              <a:rPr lang="en-CA" sz="2700" dirty="0"/>
              <a:t>Email: </a:t>
            </a:r>
            <a:r>
              <a:rPr lang="en-CA" sz="2700" dirty="0">
                <a:hlinkClick r:id="rId2"/>
              </a:rPr>
              <a:t>dawns@facetoface-events.com</a:t>
            </a:r>
            <a:r>
              <a:rPr lang="en-CA" sz="2700" dirty="0"/>
              <a:t> or Skype: </a:t>
            </a:r>
            <a:r>
              <a:rPr lang="en-CA" sz="2700" dirty="0" err="1"/>
              <a:t>dslykhouse</a:t>
            </a:r>
            <a:endParaRPr lang="en-CA" sz="2700" dirty="0"/>
          </a:p>
          <a:p>
            <a:pPr marL="1422418" lvl="2" indent="0">
              <a:buNone/>
            </a:pPr>
            <a:endParaRPr lang="en-CA" sz="2700" dirty="0"/>
          </a:p>
          <a:p>
            <a:pPr marL="711209" lvl="1" indent="0">
              <a:buNone/>
            </a:pPr>
            <a:endParaRPr lang="en-CA" sz="1200" dirty="0">
              <a:solidFill>
                <a:srgbClr val="FF0000"/>
              </a:solidFill>
            </a:endParaRPr>
          </a:p>
          <a:p>
            <a:pPr marL="711209" lvl="1" indent="0">
              <a:buNone/>
            </a:pPr>
            <a:r>
              <a:rPr lang="en-CA" sz="2700" dirty="0"/>
              <a:t>IEEE 802 has a limited supply of adapters. </a:t>
            </a:r>
          </a:p>
          <a:p>
            <a:pPr marL="1422418" lvl="2" indent="0">
              <a:buNone/>
            </a:pPr>
            <a:r>
              <a:rPr lang="en-CA" dirty="0"/>
              <a:t>To borrow an adapter please go to IEEE 802 Registration/Information desk located in Ballroom Foyer on the 2</a:t>
            </a:r>
            <a:r>
              <a:rPr lang="en-CA" baseline="30000" dirty="0"/>
              <a:t>nd</a:t>
            </a:r>
            <a:r>
              <a:rPr lang="en-CA" dirty="0"/>
              <a:t> Floor</a:t>
            </a:r>
            <a:r>
              <a:rPr lang="en-CA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798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199"/>
            <a:ext cx="10972800" cy="57816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5. Schedule &amp; Meeting Map</a:t>
            </a:r>
          </a:p>
          <a:p>
            <a:r>
              <a:rPr lang="en-US" sz="3000" b="1" dirty="0">
                <a:latin typeface="+mj-lt"/>
                <a:hlinkClick r:id="rId2"/>
              </a:rPr>
              <a:t>http://schedule.802world.com</a:t>
            </a:r>
            <a:endParaRPr lang="en-US" sz="3000" b="1" dirty="0">
              <a:latin typeface="+mj-lt"/>
            </a:endParaRPr>
          </a:p>
          <a:p>
            <a:r>
              <a:rPr lang="en-US" sz="3000" b="1" dirty="0">
                <a:latin typeface="+mj-lt"/>
                <a:hlinkClick r:id="rId3"/>
              </a:rPr>
              <a:t>http://802world.org/plenary/meeting-map/</a:t>
            </a:r>
            <a:r>
              <a:rPr lang="en-US" sz="3000" b="1" dirty="0">
                <a:latin typeface="+mj-lt"/>
              </a:rPr>
              <a:t>	</a:t>
            </a:r>
          </a:p>
          <a:p>
            <a:pPr marL="0" indent="0">
              <a:buNone/>
            </a:pPr>
            <a:endParaRPr lang="en-US" sz="3000" b="1" dirty="0">
              <a:latin typeface="+mj-lt"/>
            </a:endParaRPr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6. Tutorials</a:t>
            </a:r>
          </a:p>
          <a:p>
            <a:pPr marL="0" indent="0">
              <a:buNone/>
            </a:pPr>
            <a:r>
              <a:rPr lang="en-CA" sz="2400" dirty="0"/>
              <a:t>Monday November 12, 2018 in the Thai </a:t>
            </a:r>
            <a:r>
              <a:rPr lang="en-CA" sz="2400" dirty="0" err="1"/>
              <a:t>Chitlada</a:t>
            </a:r>
            <a:r>
              <a:rPr lang="en-CA" sz="2400" dirty="0"/>
              <a:t> 1 	Ballroom.</a:t>
            </a:r>
          </a:p>
          <a:p>
            <a:r>
              <a:rPr lang="en-CA" sz="2400" dirty="0"/>
              <a:t>Session #1  6:00 PM – 7:20 </a:t>
            </a:r>
            <a:r>
              <a:rPr lang="en-CA" sz="2400" dirty="0" err="1"/>
              <a:t>PMThz</a:t>
            </a:r>
            <a:r>
              <a:rPr lang="en-CA" sz="2400" dirty="0"/>
              <a:t> Communications</a:t>
            </a:r>
          </a:p>
          <a:p>
            <a:r>
              <a:rPr lang="en-CA" sz="2400" dirty="0"/>
              <a:t>Session #2 7:30 PM – 9:00 </a:t>
            </a:r>
            <a:r>
              <a:rPr lang="en-CA" sz="2400" dirty="0" err="1"/>
              <a:t>PMThe</a:t>
            </a:r>
            <a:r>
              <a:rPr lang="en-CA" sz="2400" dirty="0"/>
              <a:t> new LMSC P&amp;P,WG P&amp;P &amp; how to take good minutes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Details: </a:t>
            </a:r>
            <a:r>
              <a:rPr lang="en-CA" sz="2400" dirty="0">
                <a:hlinkClick r:id="rId4"/>
              </a:rPr>
              <a:t>http://www.ieee802.org/Tutorials.shtml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062784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34723</TotalTime>
  <Words>1352</Words>
  <Application>Microsoft Office PowerPoint</Application>
  <PresentationFormat>Widescreen</PresentationFormat>
  <Paragraphs>308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 Unicode MS</vt:lpstr>
      <vt:lpstr>MS PGothic</vt:lpstr>
      <vt:lpstr>Arial</vt:lpstr>
      <vt:lpstr>Times New Roman</vt:lpstr>
      <vt:lpstr>Wingdings</vt:lpstr>
      <vt:lpstr>Title slide</vt:lpstr>
      <vt:lpstr>Executive Secretary Agenda Items  November 2018 Plenary</vt:lpstr>
      <vt:lpstr>802 Exec Sec Agenda Items</vt:lpstr>
      <vt:lpstr>6.02 Current and Future Venue Report</vt:lpstr>
      <vt:lpstr>Important Things to Know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Networking Social</vt:lpstr>
      <vt:lpstr>Required Information for Social</vt:lpstr>
      <vt:lpstr>2019 Future Venues</vt:lpstr>
      <vt:lpstr>2020 Future Venues</vt:lpstr>
      <vt:lpstr>Vendor Contract Status</vt:lpstr>
      <vt:lpstr>Thursday AdHoc Meetings</vt:lpstr>
      <vt:lpstr>Request for WG Straw Poll concerning this Venue</vt:lpstr>
      <vt:lpstr>Future Venue AdHocS  --</vt:lpstr>
      <vt:lpstr>Next Venue Meeting planning – Thurs 7:30 am</vt:lpstr>
      <vt:lpstr>Future Venues AdHoc – Thurs 8 am</vt:lpstr>
      <vt:lpstr>2021 Plenary – Open RFP  </vt:lpstr>
      <vt:lpstr>2022 Plenary – Open RFP  </vt:lpstr>
      <vt:lpstr>Bangkok Venue Straw Poll</vt:lpstr>
      <vt:lpstr>Friday Closing EC Plenary</vt:lpstr>
      <vt:lpstr>PowerPoint Presentation</vt:lpstr>
      <vt:lpstr>Straw Poll Results for Returning to This Venue</vt:lpstr>
      <vt:lpstr>Future Venue Insight</vt:lpstr>
      <vt:lpstr>802 Plenary March 2019</vt:lpstr>
      <vt:lpstr> *F8.045 Executive Secretary report LMSC 802 – P&amp;P list of major duties:</vt:lpstr>
      <vt:lpstr>F8.06 – Announcement of 802 EC Interim Telecon (Tuesday 5 Feb 2019, 1-3pm ET)</vt:lpstr>
      <vt:lpstr>*F8.07 – Call for Tutorials for March 2019 Plenary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November 2018 Plenary</dc:title>
  <dc:subject>IEEE 802 November 2018 Plenary</dc:subject>
  <dc:creator>Jon Rosdahl</dc:creator>
  <dc:description>Jon Rosdahl (Qualcomm)</dc:description>
  <cp:lastModifiedBy>Jon Rosdahl</cp:lastModifiedBy>
  <cp:revision>277</cp:revision>
  <dcterms:created xsi:type="dcterms:W3CDTF">2015-11-09T04:21:45Z</dcterms:created>
  <dcterms:modified xsi:type="dcterms:W3CDTF">2018-11-16T11:03:11Z</dcterms:modified>
</cp:coreProperties>
</file>