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41" r:id="rId3"/>
    <p:sldId id="266" r:id="rId4"/>
    <p:sldId id="417" r:id="rId5"/>
    <p:sldId id="419" r:id="rId6"/>
    <p:sldId id="509" r:id="rId7"/>
    <p:sldId id="418" r:id="rId8"/>
    <p:sldId id="510" r:id="rId9"/>
    <p:sldId id="492" r:id="rId10"/>
    <p:sldId id="508" r:id="rId11"/>
    <p:sldId id="505" r:id="rId12"/>
    <p:sldId id="493"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59" autoAdjust="0"/>
    <p:restoredTop sz="95501" autoAdjust="0"/>
  </p:normalViewPr>
  <p:slideViewPr>
    <p:cSldViewPr>
      <p:cViewPr varScale="1">
        <p:scale>
          <a:sx n="128" d="100"/>
          <a:sy n="128" d="100"/>
        </p:scale>
        <p:origin x="402" y="12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11-Nov-18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21986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6863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EC Opening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EC-18/0194r01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8/dcn/18/18-18-0134-00-0000-developing-a-sustainable-spectrum-strategy-for-america-s-future.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18/18-18-0133-01-0000-nprm-6ghz-et-18-295.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9-01-0000-fcc-18-295-ieee-802-comment.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EC Opening Report</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12 </a:t>
            </a:r>
            <a:r>
              <a:rPr lang="en-GB" sz="2000" b="0" dirty="0"/>
              <a:t>November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963004750"/>
              </p:ext>
            </p:extLst>
          </p:nvPr>
        </p:nvGraphicFramePr>
        <p:xfrm>
          <a:off x="527050" y="3608388"/>
          <a:ext cx="7993063" cy="2460625"/>
        </p:xfrm>
        <a:graphic>
          <a:graphicData uri="http://schemas.openxmlformats.org/presentationml/2006/ole">
            <mc:AlternateContent xmlns:mc="http://schemas.openxmlformats.org/markup-compatibility/2006">
              <mc:Choice xmlns:v="urn:schemas-microsoft-com:vml" Requires="v">
                <p:oleObj spid="_x0000_s1080" name="Document" r:id="rId4" imgW="8245941" imgH="2538755" progId="Word.Document.8">
                  <p:embed/>
                </p:oleObj>
              </mc:Choice>
              <mc:Fallback>
                <p:oleObj name="Document" r:id="rId4" imgW="8245941" imgH="2538755"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7050" y="3608388"/>
                        <a:ext cx="7993063" cy="24606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000" dirty="0"/>
              <a:t>6 GHz and single voice from IEEE 802 – Original option 1</a:t>
            </a:r>
            <a:r>
              <a:rPr lang="en-US" altLang="en-US" sz="1100" dirty="0"/>
              <a:t> </a:t>
            </a:r>
            <a:r>
              <a:rPr lang="en-US" altLang="en-US" sz="1200" dirty="0"/>
              <a:t>-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This is before we tweaked the approach to focus on our standards. </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lvl="3">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000" dirty="0"/>
              <a:t>6 GHz and single voice from IEEE 802 – Original option 1</a:t>
            </a:r>
            <a:r>
              <a:rPr lang="en-US" altLang="en-US" sz="1100" dirty="0"/>
              <a:t> </a:t>
            </a:r>
            <a:r>
              <a:rPr lang="en-US" altLang="en-US" sz="1200" dirty="0"/>
              <a:t>-  2 of 2</a:t>
            </a:r>
            <a:endParaRPr lang="en-US" sz="20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and other</a:t>
            </a:r>
            <a:endParaRPr lang="en-US" sz="1200" dirty="0"/>
          </a:p>
        </p:txBody>
      </p:sp>
      <p:sp>
        <p:nvSpPr>
          <p:cNvPr id="3" name="Content Placeholder 2"/>
          <p:cNvSpPr>
            <a:spLocks noGrp="1"/>
          </p:cNvSpPr>
          <p:nvPr>
            <p:ph idx="1"/>
          </p:nvPr>
        </p:nvSpPr>
        <p:spPr>
          <a:xfrm>
            <a:off x="712573" y="1000382"/>
            <a:ext cx="8229600" cy="5371307"/>
          </a:xfrm>
        </p:spPr>
        <p:txBody>
          <a:bodyPr/>
          <a:lstStyle/>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Options for IEEE 802</a:t>
            </a:r>
            <a:endParaRPr lang="en-US" sz="1800" dirty="0"/>
          </a:p>
          <a:p>
            <a:pPr lvl="1">
              <a:buFont typeface="Arial" panose="020B0604020202020204" pitchFamily="34" charset="0"/>
              <a:buChar char="•"/>
            </a:pPr>
            <a:r>
              <a:rPr lang="en-US" sz="1200" dirty="0"/>
              <a:t>Consensus</a:t>
            </a:r>
          </a:p>
          <a:p>
            <a:pPr lvl="1">
              <a:buFont typeface="Arial" panose="020B0604020202020204" pitchFamily="34" charset="0"/>
              <a:buChar char="•"/>
            </a:pPr>
            <a:r>
              <a:rPr lang="en-US" sz="1200" dirty="0"/>
              <a:t>Nothing from IEEE 802 at all</a:t>
            </a:r>
          </a:p>
          <a:p>
            <a:pPr lvl="2">
              <a:buFont typeface="Arial" panose="020B0604020202020204" pitchFamily="34" charset="0"/>
              <a:buChar char="•"/>
            </a:pPr>
            <a:r>
              <a:rPr lang="en-US" sz="1200" dirty="0"/>
              <a:t>Not ideal from an IEEE 802 view</a:t>
            </a:r>
          </a:p>
          <a:p>
            <a:pPr lvl="1">
              <a:buFont typeface="Arial" panose="020B0604020202020204" pitchFamily="34" charset="0"/>
              <a:buChar char="•"/>
            </a:pPr>
            <a:r>
              <a:rPr lang="en-US" sz="1200" dirty="0"/>
              <a:t>Stay with 2 filings to the FCC and other regulatory bodies</a:t>
            </a:r>
          </a:p>
          <a:p>
            <a:pPr lvl="2">
              <a:buFont typeface="Arial" panose="020B0604020202020204" pitchFamily="34" charset="0"/>
              <a:buChar char="•"/>
            </a:pPr>
            <a:r>
              <a:rPr lang="en-US" sz="1200" dirty="0"/>
              <a:t>Process allows for WG filings, so 802.11 and 802.15 both could file.</a:t>
            </a:r>
          </a:p>
          <a:p>
            <a:pPr lvl="3">
              <a:buFont typeface="Arial" panose="020B0604020202020204" pitchFamily="34" charset="0"/>
              <a:buChar char="•"/>
            </a:pPr>
            <a:r>
              <a:rPr lang="en-US" sz="1200" dirty="0"/>
              <a:t>Would still need from EC no one objects approval (5 day if not in a meeting)</a:t>
            </a:r>
          </a:p>
          <a:p>
            <a:pPr lvl="2">
              <a:buFont typeface="Arial" panose="020B0604020202020204" pitchFamily="34" charset="0"/>
              <a:buChar char="•"/>
            </a:pPr>
            <a:r>
              <a:rPr lang="en-US" sz="1200" dirty="0"/>
              <a:t>Not ideal from an IEEE 802 view.</a:t>
            </a:r>
          </a:p>
          <a:p>
            <a:pPr lvl="2">
              <a:buFont typeface="Arial" panose="020B0604020202020204" pitchFamily="34" charset="0"/>
              <a:buChar char="•"/>
            </a:pPr>
            <a:r>
              <a:rPr lang="en-US" sz="1200" dirty="0"/>
              <a:t>One opinion is this would give regulators both sides they can weigh with the other inputs they get.</a:t>
            </a:r>
          </a:p>
          <a:p>
            <a:pPr lvl="1">
              <a:buFont typeface="Arial" panose="020B0604020202020204" pitchFamily="34" charset="0"/>
              <a:buChar char="•"/>
            </a:pPr>
            <a:r>
              <a:rPr lang="en-US" sz="1200" dirty="0"/>
              <a:t>Respond from IEEE 802 with both views </a:t>
            </a:r>
            <a:r>
              <a:rPr lang="en-US" sz="1200" b="0" dirty="0"/>
              <a:t>(do different from before). </a:t>
            </a:r>
          </a:p>
          <a:p>
            <a:pPr lvl="1">
              <a:spcBef>
                <a:spcPts val="0"/>
              </a:spcBef>
              <a:buFont typeface="Arial" panose="020B0604020202020204" pitchFamily="34" charset="0"/>
              <a:buChar char="•"/>
            </a:pPr>
            <a:r>
              <a:rPr lang="en-US" altLang="en-US" sz="1200" dirty="0"/>
              <a:t>Have a view on spectrum management of the band from the NPRM, AFC</a:t>
            </a:r>
          </a:p>
          <a:p>
            <a:pPr lvl="1">
              <a:spcBef>
                <a:spcPts val="0"/>
              </a:spcBef>
              <a:buFont typeface="Arial" panose="020B0604020202020204" pitchFamily="34" charset="0"/>
              <a:buChar char="•"/>
            </a:pPr>
            <a:r>
              <a:rPr lang="en-US" altLang="en-US" sz="1200" dirty="0"/>
              <a:t>Comment on some of the seek comments we do have consensus on</a:t>
            </a:r>
          </a:p>
          <a:p>
            <a:pPr lvl="1">
              <a:spcBef>
                <a:spcPts val="0"/>
              </a:spcBef>
              <a:buFont typeface="Arial" panose="020B0604020202020204" pitchFamily="34" charset="0"/>
              <a:buChar char="•"/>
            </a:pPr>
            <a:endParaRPr lang="en-US" altLang="en-US" sz="1800" b="0" dirty="0"/>
          </a:p>
          <a:p>
            <a:pPr>
              <a:spcBef>
                <a:spcPts val="0"/>
              </a:spcBef>
              <a:buFont typeface="Arial" panose="020B0604020202020204" pitchFamily="34" charset="0"/>
              <a:buChar char="•"/>
            </a:pPr>
            <a:r>
              <a:rPr lang="en-US" altLang="en-US" sz="1600" dirty="0"/>
              <a:t>Some of the primary interest groups using the band today. </a:t>
            </a:r>
          </a:p>
          <a:p>
            <a:pPr lvl="1">
              <a:spcBef>
                <a:spcPts val="0"/>
              </a:spcBef>
              <a:buFont typeface="Arial" panose="020B0604020202020204" pitchFamily="34" charset="0"/>
              <a:buChar char="•"/>
            </a:pPr>
            <a:r>
              <a:rPr lang="en-US" altLang="en-US" sz="1200" dirty="0"/>
              <a:t>Broadcast</a:t>
            </a:r>
          </a:p>
          <a:p>
            <a:pPr lvl="1">
              <a:spcBef>
                <a:spcPts val="0"/>
              </a:spcBef>
              <a:buFont typeface="Arial" panose="020B0604020202020204" pitchFamily="34" charset="0"/>
              <a:buChar char="•"/>
            </a:pPr>
            <a:r>
              <a:rPr lang="en-US" altLang="en-US" sz="1200" dirty="0"/>
              <a:t>Satellite </a:t>
            </a:r>
          </a:p>
          <a:p>
            <a:pPr lvl="1">
              <a:spcBef>
                <a:spcPts val="0"/>
              </a:spcBef>
              <a:buFont typeface="Arial" panose="020B0604020202020204" pitchFamily="34" charset="0"/>
              <a:buChar char="•"/>
            </a:pPr>
            <a:r>
              <a:rPr lang="en-US" altLang="en-US" sz="1200" dirty="0"/>
              <a:t>Coordinator </a:t>
            </a:r>
          </a:p>
          <a:p>
            <a:pPr lvl="1">
              <a:spcBef>
                <a:spcPts val="0"/>
              </a:spcBef>
              <a:buFont typeface="Arial" panose="020B0604020202020204" pitchFamily="34" charset="0"/>
              <a:buChar char="•"/>
            </a:pPr>
            <a:r>
              <a:rPr lang="en-US" altLang="en-US" sz="1200" dirty="0"/>
              <a:t>Utilities </a:t>
            </a:r>
          </a:p>
          <a:p>
            <a:pPr lvl="1">
              <a:spcBef>
                <a:spcPts val="0"/>
              </a:spcBef>
              <a:buFont typeface="Arial" panose="020B0604020202020204" pitchFamily="34" charset="0"/>
              <a:buChar char="•"/>
            </a:pPr>
            <a:r>
              <a:rPr lang="en-US" altLang="en-US" sz="1200" dirty="0"/>
              <a:t>Public Safety</a:t>
            </a:r>
          </a:p>
          <a:p>
            <a:pPr lvl="1">
              <a:spcBef>
                <a:spcPts val="0"/>
              </a:spcBef>
              <a:buFont typeface="Arial" panose="020B0604020202020204" pitchFamily="34" charset="0"/>
              <a:buChar char="•"/>
            </a:pPr>
            <a:r>
              <a:rPr lang="en-US" altLang="en-US" sz="1200" dirty="0"/>
              <a:t>No federal government uses </a:t>
            </a:r>
          </a:p>
          <a:p>
            <a:pPr lvl="3">
              <a:spcBef>
                <a:spcPts val="0"/>
              </a:spcBef>
              <a:buFont typeface="Arial" panose="020B0604020202020204" pitchFamily="34" charset="0"/>
              <a:buChar char="•"/>
            </a:pPr>
            <a:endParaRPr lang="en-US" altLang="en-US" sz="900" dirty="0"/>
          </a:p>
          <a:p>
            <a:pPr>
              <a:spcBef>
                <a:spcPts val="0"/>
              </a:spcBef>
              <a:buFont typeface="Arial" panose="020B0604020202020204" pitchFamily="34" charset="0"/>
              <a:buChar char="•"/>
            </a:pPr>
            <a:r>
              <a:rPr lang="en-US" altLang="en-US" sz="1600" dirty="0"/>
              <a:t>Some additional notes. </a:t>
            </a:r>
          </a:p>
          <a:p>
            <a:pPr lvl="1">
              <a:spcBef>
                <a:spcPts val="0"/>
              </a:spcBef>
              <a:buFont typeface="Arial" panose="020B0604020202020204" pitchFamily="34" charset="0"/>
              <a:buChar char="•"/>
            </a:pPr>
            <a:r>
              <a:rPr lang="en-US" altLang="en-US" sz="1200" dirty="0"/>
              <a:t>This band with 9 sets of rules is a very unique band in that respect.</a:t>
            </a:r>
          </a:p>
          <a:p>
            <a:pPr>
              <a:spcBef>
                <a:spcPts val="0"/>
              </a:spcBef>
              <a:buFont typeface="Arial" panose="020B0604020202020204" pitchFamily="34" charset="0"/>
              <a:buChar char="•"/>
            </a:pPr>
            <a:endParaRPr lang="en-US" alt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12 November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67950" y="609601"/>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42 (9 on EC)</a:t>
            </a:r>
            <a:r>
              <a:rPr lang="en-US" altLang="en-US" sz="2000" dirty="0">
                <a:solidFill>
                  <a:schemeClr val="tx1"/>
                </a:solidFill>
              </a:rPr>
              <a:t>;  Aspirant members: 12</a:t>
            </a:r>
          </a:p>
          <a:p>
            <a:pPr lvl="1">
              <a:buFont typeface="Arial" panose="020B0604020202020204" pitchFamily="34" charset="0"/>
              <a:buChar char="•"/>
            </a:pPr>
            <a:r>
              <a:rPr lang="en-US" sz="1600" dirty="0">
                <a:solidFill>
                  <a:schemeClr val="bg1"/>
                </a:solidFill>
              </a:rPr>
              <a:t>A quorum is met since this meeting was announced more then 45 days ago.</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800" dirty="0"/>
              <a:t>Chair is Jay Holcomb (Itron) </a:t>
            </a:r>
          </a:p>
          <a:p>
            <a:pPr lvl="1">
              <a:defRPr/>
            </a:pPr>
            <a:r>
              <a:rPr lang="en-US" sz="1800" dirty="0"/>
              <a:t>Vice-chair is open</a:t>
            </a:r>
          </a:p>
          <a:p>
            <a:pPr lvl="1">
              <a:defRPr/>
            </a:pPr>
            <a:r>
              <a:rPr lang="en-US" sz="1800" dirty="0"/>
              <a:t>Secretary is Allan Zhu (Huawei)</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week, is the normal:</a:t>
            </a:r>
          </a:p>
          <a:p>
            <a:pPr marL="742950" lvl="2" indent="-342900">
              <a:spcBef>
                <a:spcPts val="600"/>
              </a:spcBef>
              <a:buFont typeface="Arial" panose="020B0604020202020204" pitchFamily="34" charset="0"/>
              <a:buChar char="•"/>
              <a:defRPr/>
            </a:pPr>
            <a:r>
              <a:rPr lang="en-US" dirty="0">
                <a:cs typeface="+mn-cs"/>
              </a:rPr>
              <a:t>Tuesday AM2 –  </a:t>
            </a:r>
            <a:r>
              <a:rPr lang="en-US" dirty="0"/>
              <a:t>Apartment 2 - 9th Floor</a:t>
            </a:r>
            <a:endParaRPr lang="en-US" dirty="0">
              <a:cs typeface="+mn-cs"/>
            </a:endParaRPr>
          </a:p>
          <a:p>
            <a:pPr marL="742950" lvl="2" indent="-342900">
              <a:spcBef>
                <a:spcPts val="600"/>
              </a:spcBef>
              <a:buFont typeface="Arial" panose="020B0604020202020204" pitchFamily="34" charset="0"/>
              <a:buChar char="•"/>
              <a:defRPr/>
            </a:pPr>
            <a:r>
              <a:rPr lang="en-US" dirty="0">
                <a:cs typeface="+mn-cs"/>
              </a:rPr>
              <a:t>Thursday AM1 –  </a:t>
            </a:r>
            <a:r>
              <a:rPr lang="en-US" dirty="0"/>
              <a:t>Pavilion 1/2 - 4th Floor</a:t>
            </a:r>
          </a:p>
          <a:p>
            <a:pPr marL="742950" lvl="2" indent="-342900">
              <a:spcBef>
                <a:spcPts val="600"/>
              </a:spcBef>
              <a:buFont typeface="Arial" panose="020B0604020202020204" pitchFamily="34" charset="0"/>
              <a:buChar char="•"/>
              <a:defRPr/>
            </a:pPr>
            <a:r>
              <a:rPr lang="en-US" dirty="0">
                <a:cs typeface="+mn-cs"/>
              </a:rPr>
              <a:t>Extra if needed, Thursday AM2 – </a:t>
            </a:r>
            <a:r>
              <a:rPr lang="en-US" dirty="0"/>
              <a:t>Pavilion 1/2 - 4th Floor</a:t>
            </a:r>
            <a:endParaRPr lang="en-US" sz="1600" dirty="0"/>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2587"/>
            <a:ext cx="7770813" cy="1065213"/>
          </a:xfrm>
        </p:spPr>
        <p:txBody>
          <a:bodyPr/>
          <a:lstStyle/>
          <a:p>
            <a:pPr eaLnBrk="1" hangingPunct="1"/>
            <a:r>
              <a:rPr lang="en-US" sz="2400" dirty="0">
                <a:latin typeface="Times New Roman" charset="0"/>
              </a:rPr>
              <a:t>Agenda - items</a:t>
            </a:r>
          </a:p>
        </p:txBody>
      </p:sp>
      <p:sp>
        <p:nvSpPr>
          <p:cNvPr id="31746" name="Content Placeholder 2"/>
          <p:cNvSpPr>
            <a:spLocks noGrp="1"/>
          </p:cNvSpPr>
          <p:nvPr>
            <p:ph idx="1"/>
          </p:nvPr>
        </p:nvSpPr>
        <p:spPr>
          <a:xfrm>
            <a:off x="674688" y="1143000"/>
            <a:ext cx="7989888" cy="4418015"/>
          </a:xfrm>
        </p:spPr>
        <p:txBody>
          <a:bodyPr/>
          <a:lstStyle/>
          <a:p>
            <a:pPr>
              <a:buFont typeface="Arial" panose="020B0604020202020204" pitchFamily="34" charset="0"/>
              <a:buChar char="•"/>
            </a:pPr>
            <a:r>
              <a:rPr lang="en-US" altLang="en-US" sz="2000" dirty="0"/>
              <a:t>802.18 meeting discussion items</a:t>
            </a:r>
          </a:p>
          <a:p>
            <a:pPr lvl="4">
              <a:spcBef>
                <a:spcPts val="0"/>
              </a:spcBef>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altLang="en-US" sz="2000" dirty="0">
                <a:solidFill>
                  <a:schemeClr val="tx1"/>
                </a:solidFill>
              </a:rPr>
              <a:t>Guest Presentation </a:t>
            </a:r>
          </a:p>
          <a:p>
            <a:pPr lvl="1">
              <a:buFont typeface="Arial" panose="020B0604020202020204" pitchFamily="34" charset="0"/>
              <a:buChar char="•"/>
            </a:pPr>
            <a:r>
              <a:rPr lang="en-US" sz="1800" dirty="0"/>
              <a:t>Mr. Masanori Kondo is Deputy Secretary General of Asia-Pacific </a:t>
            </a:r>
            <a:r>
              <a:rPr lang="en-US" sz="1800" dirty="0" err="1"/>
              <a:t>Telecommunity</a:t>
            </a:r>
            <a:r>
              <a:rPr lang="en-US" sz="1800" dirty="0"/>
              <a:t> (APT) – What is happening in ITU-Region 3</a:t>
            </a:r>
          </a:p>
          <a:p>
            <a:pPr lvl="1">
              <a:buFont typeface="Arial" panose="020B0604020202020204" pitchFamily="34" charset="0"/>
              <a:buChar char="•"/>
            </a:pPr>
            <a:r>
              <a:rPr lang="en-US" altLang="en-US" sz="1800" dirty="0">
                <a:solidFill>
                  <a:schemeClr val="tx1"/>
                </a:solidFill>
              </a:rPr>
              <a:t>Currently he is scheduled for Tuesday AM2, though asking if we can shift to Thursday AM1 in a larger room.  Watch for updates.  </a:t>
            </a:r>
          </a:p>
          <a:p>
            <a:pPr lvl="1">
              <a:buFont typeface="Arial" panose="020B0604020202020204" pitchFamily="34" charset="0"/>
              <a:buChar char="•"/>
            </a:pPr>
            <a:r>
              <a:rPr lang="en-US" sz="1800" dirty="0"/>
              <a:t>18-18/0136r00</a:t>
            </a:r>
            <a:endParaRPr lang="en-US" altLang="en-US" sz="1800" dirty="0">
              <a:solidFill>
                <a:schemeClr val="tx1"/>
              </a:solidFill>
            </a:endParaRPr>
          </a:p>
          <a:p>
            <a:pPr lvl="4">
              <a:spcBef>
                <a:spcPts val="0"/>
              </a:spcBef>
              <a:buFont typeface="Arial" panose="020B0604020202020204" pitchFamily="34" charset="0"/>
              <a:buChar char="•"/>
            </a:pPr>
            <a:endParaRPr lang="en-US" altLang="en-US" sz="1200" dirty="0">
              <a:solidFill>
                <a:schemeClr val="tx1"/>
              </a:solidFill>
            </a:endParaRPr>
          </a:p>
          <a:p>
            <a:pPr>
              <a:spcBef>
                <a:spcPts val="0"/>
              </a:spcBef>
              <a:buFont typeface="Arial" panose="020B0604020202020204" pitchFamily="34" charset="0"/>
              <a:buChar char="•"/>
            </a:pPr>
            <a:r>
              <a:rPr lang="en-US" sz="2000" dirty="0"/>
              <a:t>Presidential Memorandum on Developing a Sustainable Spectrum Strategy for America's Future </a:t>
            </a:r>
            <a:r>
              <a:rPr lang="en-US" sz="1600" b="0" dirty="0">
                <a:solidFill>
                  <a:schemeClr val="tx1"/>
                </a:solidFill>
              </a:rPr>
              <a:t>(Tuesday AM2)</a:t>
            </a:r>
          </a:p>
          <a:p>
            <a:pPr lvl="1">
              <a:spcBef>
                <a:spcPts val="0"/>
              </a:spcBef>
              <a:buFont typeface="Arial" panose="020B0604020202020204" pitchFamily="34" charset="0"/>
              <a:buChar char="•"/>
            </a:pPr>
            <a:r>
              <a:rPr lang="en-US" altLang="en-US" sz="1800" dirty="0"/>
              <a:t>Interest increased at Wireless Chairs meeting Sunday , will review what kind of support IEEE 802 has on it.</a:t>
            </a:r>
            <a:endParaRPr lang="en-US" sz="1800" dirty="0">
              <a:solidFill>
                <a:schemeClr val="tx1"/>
              </a:solidFill>
            </a:endParaRPr>
          </a:p>
          <a:p>
            <a:pPr lvl="1">
              <a:buFont typeface="Arial" panose="020B0604020202020204" pitchFamily="34" charset="0"/>
              <a:buChar char="•"/>
            </a:pPr>
            <a:r>
              <a:rPr lang="en-US" sz="1600" dirty="0">
                <a:hlinkClick r:id="rId2"/>
              </a:rPr>
              <a:t>https://mentor.ieee.org/802.18/dcn/18/18-18-0134-00-0000-developing-a-sustainable-spectrum-strategy-for-america-s-future.docx</a:t>
            </a:r>
            <a:r>
              <a:rPr lang="en-US" sz="1600" dirty="0"/>
              <a:t> </a:t>
            </a:r>
            <a:endParaRPr lang="en-US" altLang="en-US" sz="1600" dirty="0">
              <a:solidFill>
                <a:schemeClr val="tx1"/>
              </a:solidFill>
            </a:endParaRPr>
          </a:p>
          <a:p>
            <a:pPr marL="1828800" lvl="4" indent="0"/>
            <a:endParaRPr lang="en-US" sz="1200" dirty="0"/>
          </a:p>
          <a:p>
            <a:pPr>
              <a:buFont typeface="Arial" panose="020B0604020202020204" pitchFamily="34" charset="0"/>
              <a:buChar char="•"/>
            </a:pPr>
            <a:r>
              <a:rPr lang="en-US" sz="2000" dirty="0"/>
              <a:t>6 GHz NPRM and single voice from IEEE 802 comments</a:t>
            </a:r>
          </a:p>
          <a:p>
            <a:pPr>
              <a:spcBef>
                <a:spcPts val="0"/>
              </a:spcBef>
              <a:buFont typeface="Arial" panose="020B0604020202020204" pitchFamily="34" charset="0"/>
              <a:buChar char="•"/>
            </a:pPr>
            <a:endParaRPr lang="en-US" altLang="en-US" sz="1800" dirty="0">
              <a:solidFill>
                <a:srgbClr val="00B0F0"/>
              </a:solidFill>
            </a:endParaRPr>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947103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1000"/>
            <a:ext cx="7770813" cy="838200"/>
          </a:xfrm>
        </p:spPr>
        <p:txBody>
          <a:bodyPr/>
          <a:lstStyle/>
          <a:p>
            <a:pPr eaLnBrk="1" hangingPunct="1"/>
            <a:r>
              <a:rPr lang="en-US" sz="2400" dirty="0">
                <a:latin typeface="Times New Roman" charset="0"/>
              </a:rPr>
              <a:t>Agenda – items </a:t>
            </a:r>
          </a:p>
        </p:txBody>
      </p:sp>
      <p:sp>
        <p:nvSpPr>
          <p:cNvPr id="31746" name="Content Placeholder 2"/>
          <p:cNvSpPr>
            <a:spLocks noGrp="1"/>
          </p:cNvSpPr>
          <p:nvPr>
            <p:ph idx="1"/>
          </p:nvPr>
        </p:nvSpPr>
        <p:spPr>
          <a:xfrm>
            <a:off x="696912" y="1066800"/>
            <a:ext cx="7989888" cy="4418015"/>
          </a:xfrm>
        </p:spPr>
        <p:txBody>
          <a:bodyPr/>
          <a:lstStyle/>
          <a:p>
            <a:pPr>
              <a:buFont typeface="Arial" panose="020B0604020202020204" pitchFamily="34" charset="0"/>
              <a:buChar char="•"/>
            </a:pPr>
            <a:r>
              <a:rPr lang="en-US" altLang="en-US" sz="2000" dirty="0"/>
              <a:t>802.18 meeting discussion item</a:t>
            </a:r>
            <a:r>
              <a:rPr lang="en-US" altLang="en-US" sz="1800" dirty="0">
                <a:solidFill>
                  <a:schemeClr val="tx1"/>
                </a:solidFill>
              </a:rPr>
              <a:t>s, cont.</a:t>
            </a:r>
          </a:p>
          <a:p>
            <a:pPr lvl="4">
              <a:buFont typeface="Arial" panose="020B0604020202020204" pitchFamily="34" charset="0"/>
              <a:buChar char="•"/>
            </a:pPr>
            <a:endParaRPr lang="en-US" sz="1000" dirty="0"/>
          </a:p>
          <a:p>
            <a:pPr>
              <a:spcBef>
                <a:spcPts val="0"/>
              </a:spcBef>
              <a:buFont typeface="Arial" panose="020B0604020202020204" pitchFamily="34" charset="0"/>
              <a:buChar char="•"/>
            </a:pPr>
            <a:r>
              <a:rPr lang="en-US" altLang="en-US" sz="2000" b="0" dirty="0"/>
              <a:t>General discussion items, as of due date for Opening Report </a:t>
            </a:r>
          </a:p>
          <a:p>
            <a:pPr marL="0" indent="0">
              <a:spcBef>
                <a:spcPts val="0"/>
              </a:spcBef>
            </a:pPr>
            <a:r>
              <a:rPr lang="en-US" altLang="en-US" sz="2000" b="0" dirty="0"/>
              <a:t>										</a:t>
            </a:r>
            <a:r>
              <a:rPr lang="en-US" altLang="en-US" sz="1800" b="0" dirty="0"/>
              <a:t>(new topics continue to come in)</a:t>
            </a:r>
          </a:p>
          <a:p>
            <a:pPr lvl="1">
              <a:spcBef>
                <a:spcPts val="0"/>
              </a:spcBef>
              <a:buFont typeface="Arial" panose="020B0604020202020204" pitchFamily="34" charset="0"/>
              <a:buChar char="•"/>
            </a:pPr>
            <a:r>
              <a:rPr lang="en-US" altLang="en-US" sz="1800" dirty="0">
                <a:solidFill>
                  <a:schemeClr val="tx1"/>
                </a:solidFill>
              </a:rPr>
              <a:t>EU items, what is the latest </a:t>
            </a:r>
          </a:p>
          <a:p>
            <a:pPr lvl="1">
              <a:spcBef>
                <a:spcPts val="0"/>
              </a:spcBef>
              <a:buFont typeface="Arial" panose="020B0604020202020204" pitchFamily="34" charset="0"/>
              <a:buChar char="•"/>
            </a:pPr>
            <a:r>
              <a:rPr lang="en-US" altLang="en-US" sz="1800" u="sng" dirty="0"/>
              <a:t>From teleconferences in the past weeks for Plenary attendees. </a:t>
            </a:r>
          </a:p>
          <a:p>
            <a:pPr marL="1314450" lvl="2">
              <a:spcBef>
                <a:spcPts val="600"/>
              </a:spcBef>
              <a:buFont typeface="Arial" panose="020B0604020202020204" pitchFamily="34" charset="0"/>
              <a:buChar char="•"/>
            </a:pPr>
            <a:r>
              <a:rPr lang="en-US" dirty="0">
                <a:solidFill>
                  <a:schemeClr val="tx1"/>
                </a:solidFill>
              </a:rPr>
              <a:t>IEEE SA intelligent spectrum allocation and management statement is out</a:t>
            </a:r>
          </a:p>
          <a:p>
            <a:pPr marL="1314450" lvl="2">
              <a:spcBef>
                <a:spcPts val="600"/>
              </a:spcBef>
              <a:buFont typeface="Arial" panose="020B0604020202020204" pitchFamily="34" charset="0"/>
              <a:buChar char="•"/>
            </a:pPr>
            <a:r>
              <a:rPr lang="en-US" dirty="0"/>
              <a:t>India licenses not required at 5GHz and UWB rules including 6GHz</a:t>
            </a:r>
          </a:p>
          <a:p>
            <a:pPr marL="1314450" lvl="2">
              <a:spcBef>
                <a:spcPts val="600"/>
              </a:spcBef>
              <a:buFont typeface="Arial" panose="020B0604020202020204" pitchFamily="34" charset="0"/>
              <a:buChar char="•"/>
            </a:pPr>
            <a:r>
              <a:rPr lang="en-US" altLang="en-US" dirty="0"/>
              <a:t>NCTA 5.9 GHz letter</a:t>
            </a:r>
            <a:endParaRPr lang="en-US" dirty="0"/>
          </a:p>
          <a:p>
            <a:pPr marL="1314450" lvl="2">
              <a:spcBef>
                <a:spcPts val="600"/>
              </a:spcBef>
              <a:buFont typeface="Arial" panose="020B0604020202020204" pitchFamily="34" charset="0"/>
              <a:buChar char="•"/>
            </a:pPr>
            <a:r>
              <a:rPr lang="en-US" dirty="0"/>
              <a:t>Phase I testing </a:t>
            </a:r>
            <a:r>
              <a:rPr lang="en-US" sz="1600" dirty="0"/>
              <a:t>of prototype U-NII-4 devices</a:t>
            </a:r>
          </a:p>
          <a:p>
            <a:pPr marL="1314450" lvl="2">
              <a:spcBef>
                <a:spcPts val="600"/>
              </a:spcBef>
              <a:buFont typeface="Arial" panose="020B0604020202020204" pitchFamily="34" charset="0"/>
              <a:buChar char="•"/>
            </a:pPr>
            <a:r>
              <a:rPr lang="en-US" sz="1600" dirty="0"/>
              <a:t>Net  Neutrality is sort of back</a:t>
            </a:r>
          </a:p>
          <a:p>
            <a:pPr marL="1314450" lvl="2">
              <a:spcBef>
                <a:spcPts val="600"/>
              </a:spcBef>
              <a:buFont typeface="Arial" panose="020B0604020202020204" pitchFamily="34" charset="0"/>
              <a:buChar char="•"/>
            </a:pPr>
            <a:r>
              <a:rPr lang="en-US" sz="1600" dirty="0"/>
              <a:t>TVWS ex </a:t>
            </a:r>
            <a:r>
              <a:rPr lang="en-US" sz="1600" dirty="0" err="1"/>
              <a:t>parte</a:t>
            </a:r>
            <a:r>
              <a:rPr lang="en-US" sz="1600" dirty="0"/>
              <a:t> from 44 companies,  rules for rural areas. </a:t>
            </a:r>
            <a:endParaRPr lang="en-US" sz="1800" dirty="0"/>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b="0" dirty="0"/>
              <a:t>Teleconferences moving forward</a:t>
            </a:r>
          </a:p>
          <a:p>
            <a:pPr>
              <a:spcBef>
                <a:spcPts val="0"/>
              </a:spcBef>
              <a:buFont typeface="Arial" panose="020B0604020202020204" pitchFamily="34" charset="0"/>
              <a:buChar char="•"/>
            </a:pPr>
            <a:r>
              <a:rPr lang="en-US" altLang="en-US" sz="1800" b="0" dirty="0"/>
              <a:t>Normal Actions Required, AOB and adjourn </a:t>
            </a:r>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2" y="1143000"/>
            <a:ext cx="8305007" cy="5142707"/>
          </a:xfrm>
        </p:spPr>
        <p:txBody>
          <a:bodyPr/>
          <a:lstStyle/>
          <a:p>
            <a:pPr>
              <a:buFont typeface="Arial" panose="020B0604020202020204" pitchFamily="34" charset="0"/>
              <a:buChar char="•"/>
            </a:pPr>
            <a:r>
              <a:rPr lang="en-US" sz="2000" dirty="0"/>
              <a:t>FCC NPRM on 6GHz additional unlicensed use did come out.</a:t>
            </a:r>
          </a:p>
          <a:p>
            <a:pPr lvl="1">
              <a:buFont typeface="Arial" panose="020B0604020202020204" pitchFamily="34" charset="0"/>
              <a:buChar char="•"/>
            </a:pPr>
            <a:r>
              <a:rPr lang="en-US" sz="1800" dirty="0"/>
              <a:t>Draft on 06 Oct. and Final on 24 Oct. </a:t>
            </a:r>
          </a:p>
          <a:p>
            <a:pPr lvl="1">
              <a:buFont typeface="Arial" panose="020B0604020202020204" pitchFamily="34" charset="0"/>
              <a:buChar char="•"/>
            </a:pPr>
            <a:r>
              <a:rPr lang="en-US" sz="1600" dirty="0">
                <a:hlinkClick r:id="rId2"/>
              </a:rPr>
              <a:t>https://mentor.ieee.org/802.18/dcn/18/18-18-0133-01-0000-nprm-6ghz-et-18-295.docx</a:t>
            </a:r>
            <a:r>
              <a:rPr lang="en-US" sz="1600" dirty="0"/>
              <a:t> </a:t>
            </a:r>
          </a:p>
          <a:p>
            <a:pPr>
              <a:buFont typeface="Arial" panose="020B0604020202020204" pitchFamily="34" charset="0"/>
              <a:buChar char="•"/>
            </a:pPr>
            <a:r>
              <a:rPr lang="en-US" sz="2000" dirty="0"/>
              <a:t>Has not been posted in the Federal Register, though speculation is mid-November, making comments due mid-January.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In July several possible options were on the table on how to respond with one voice from IEEE 802, and a couple added since.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There was a suggestion from a few on the EC to start with the option:  one filing with all views/concerns/etc.</a:t>
            </a:r>
            <a:r>
              <a:rPr lang="en-US" sz="1600" dirty="0"/>
              <a:t>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After we started into review of the NPRM we tweaked the approach.  To not dive deep into all the low level details and all the different technical aspects of the NPRM,  we would not get to comments in time.  Let the industries do that </a:t>
            </a:r>
            <a:r>
              <a:rPr lang="en-US" sz="2000" i="1" u="sng" dirty="0"/>
              <a:t>and we focus on the standards.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12 November 2018</a:t>
            </a:r>
            <a:endParaRPr lang="en-GB" dirty="0"/>
          </a:p>
        </p:txBody>
      </p:sp>
      <p:sp>
        <p:nvSpPr>
          <p:cNvPr id="10" name="Title 1">
            <a:extLst>
              <a:ext uri="{FF2B5EF4-FFF2-40B4-BE49-F238E27FC236}">
                <a16:creationId xmlns:a16="http://schemas.microsoft.com/office/drawing/2014/main" id="{7348A45C-1B2F-4A2A-B2DF-CBA6F342E6D9}"/>
              </a:ext>
            </a:extLst>
          </p:cNvPr>
          <p:cNvSpPr txBox="1">
            <a:spLocks/>
          </p:cNvSpPr>
          <p:nvPr/>
        </p:nvSpPr>
        <p:spPr bwMode="auto">
          <a:xfrm>
            <a:off x="686593" y="406844"/>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t>IEEE 802 – Single Voice on 6GHz </a:t>
            </a:r>
            <a:r>
              <a:rPr lang="en-US" altLang="en-US" sz="1400" kern="0" dirty="0"/>
              <a:t>-1 of 3</a:t>
            </a:r>
            <a:endParaRPr lang="en-US" sz="2400" kern="0" dirty="0"/>
          </a:p>
        </p:txBody>
      </p:sp>
    </p:spTree>
    <p:extLst>
      <p:ext uri="{BB962C8B-B14F-4D97-AF65-F5344CB8AC3E}">
        <p14:creationId xmlns:p14="http://schemas.microsoft.com/office/powerpoint/2010/main" val="399964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Single Voice on 6GHz </a:t>
            </a:r>
            <a:r>
              <a:rPr lang="en-US" altLang="en-US" sz="1400" dirty="0"/>
              <a:t>-2 of 3</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258093"/>
            <a:ext cx="8142288" cy="5142707"/>
          </a:xfrm>
        </p:spPr>
        <p:txBody>
          <a:bodyPr/>
          <a:lstStyle/>
          <a:p>
            <a:pPr>
              <a:buFont typeface="Arial" panose="020B0604020202020204" pitchFamily="34" charset="0"/>
              <a:buChar char="•"/>
            </a:pPr>
            <a:r>
              <a:rPr lang="en-US" sz="2000" dirty="0"/>
              <a:t>802.18 has started comments with the approach from previous slide. </a:t>
            </a:r>
          </a:p>
          <a:p>
            <a:pPr lvl="1">
              <a:buFont typeface="Arial" panose="020B0604020202020204" pitchFamily="34" charset="0"/>
              <a:buChar char="•"/>
            </a:pPr>
            <a:r>
              <a:rPr lang="en-US" sz="1600" dirty="0">
                <a:hlinkClick r:id="rId2"/>
              </a:rPr>
              <a:t>https://mentor.ieee.org/802.18/dcn/18/18-18-0139-01-0000-fcc-18-295-ieee-802-comment.docx</a:t>
            </a:r>
            <a:r>
              <a:rPr lang="en-US" sz="1600" dirty="0"/>
              <a:t>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It is focusing on where IEEE 802 is going with standards for the band and adding what IEEE 802 currently has for standards in the band.   </a:t>
            </a:r>
          </a:p>
          <a:p>
            <a:pPr lvl="1">
              <a:buFont typeface="Arial" panose="020B0604020202020204" pitchFamily="34" charset="0"/>
              <a:buChar char="•"/>
            </a:pPr>
            <a:r>
              <a:rPr lang="en-US" sz="1600" dirty="0"/>
              <a:t>e.g. mentioning 802.11ax, 802.15.4 today and 802.15.4z.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There will be much focus this week on these comments and it is </a:t>
            </a:r>
            <a:r>
              <a:rPr lang="en-US" sz="2000" i="1" u="sng" dirty="0"/>
              <a:t>possible we could have something for EC review this week. </a:t>
            </a:r>
          </a:p>
          <a:p>
            <a:pPr lvl="1">
              <a:buFont typeface="Arial" panose="020B0604020202020204" pitchFamily="34" charset="0"/>
              <a:buChar char="•"/>
            </a:pPr>
            <a:r>
              <a:rPr lang="en-US" sz="1600" dirty="0"/>
              <a:t>802.11’s portion is good shape,  802.15 working this week to fill in info there. </a:t>
            </a:r>
          </a:p>
          <a:p>
            <a:pPr lvl="1">
              <a:buFont typeface="Arial" panose="020B0604020202020204" pitchFamily="34" charset="0"/>
              <a:buChar char="•"/>
            </a:pPr>
            <a:r>
              <a:rPr lang="en-US" sz="1600" dirty="0"/>
              <a:t>We expect the FCC is looking for how we feel our standards will coexist in the band, and we don’t know today.  So working on what to put in comments now.  </a:t>
            </a:r>
          </a:p>
          <a:p>
            <a:pPr lvl="3">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878857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686593" y="1066800"/>
            <a:ext cx="7770813"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sz="2000" dirty="0"/>
              <a:t>Depending on outcome of the TAG’s Tuesday and Thursday meetings watch for updates, on what will be available Friday.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We understand we may learn more later, e.g. more on what the coexistence will be between 802.11ax and 802.15.4 UWB,  we will have opportunity to do more comments, reply-comments and ex </a:t>
            </a:r>
            <a:r>
              <a:rPr lang="en-US" sz="2000" dirty="0" err="1"/>
              <a:t>partes</a:t>
            </a:r>
            <a:r>
              <a:rPr lang="en-US" sz="2000" dirty="0"/>
              <a:t>, as desired. </a:t>
            </a:r>
          </a:p>
          <a:p>
            <a:endParaRPr lang="en-US" sz="2000" dirty="0"/>
          </a:p>
          <a:p>
            <a:endParaRPr lang="en-US" dirty="0"/>
          </a:p>
          <a:p>
            <a:r>
              <a:rPr lang="en-US" dirty="0"/>
              <a:t>Thank You</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696912" y="333375"/>
            <a:ext cx="2655888" cy="273050"/>
          </a:xfrm>
        </p:spPr>
        <p:txBody>
          <a:bodyPr/>
          <a:lstStyle/>
          <a:p>
            <a:r>
              <a:rPr lang="en-US"/>
              <a:t>12 November 2018</a:t>
            </a:r>
            <a:endParaRPr lang="en-GB" dirty="0"/>
          </a:p>
        </p:txBody>
      </p:sp>
      <p:sp>
        <p:nvSpPr>
          <p:cNvPr id="7" name="Title 1">
            <a:extLst>
              <a:ext uri="{FF2B5EF4-FFF2-40B4-BE49-F238E27FC236}">
                <a16:creationId xmlns:a16="http://schemas.microsoft.com/office/drawing/2014/main" id="{449AE8A8-2D66-44E5-AA48-9C0038C4BB90}"/>
              </a:ext>
            </a:extLst>
          </p:cNvPr>
          <p:cNvSpPr>
            <a:spLocks noGrp="1"/>
          </p:cNvSpPr>
          <p:nvPr>
            <p:ph type="title"/>
          </p:nvPr>
        </p:nvSpPr>
        <p:spPr>
          <a:xfrm>
            <a:off x="686593" y="406844"/>
            <a:ext cx="7770813" cy="1065213"/>
          </a:xfrm>
        </p:spPr>
        <p:txBody>
          <a:bodyPr/>
          <a:lstStyle/>
          <a:p>
            <a:r>
              <a:rPr lang="en-US" altLang="en-US" sz="2400" dirty="0"/>
              <a:t>IEEE 802 – Single Voice on 6GHz </a:t>
            </a:r>
            <a:r>
              <a:rPr lang="en-US" altLang="en-US" sz="1400" dirty="0"/>
              <a:t>-3 of 3</a:t>
            </a:r>
            <a:endParaRPr lang="en-US" sz="2400" dirty="0"/>
          </a:p>
        </p:txBody>
      </p:sp>
    </p:spTree>
    <p:extLst>
      <p:ext uri="{BB962C8B-B14F-4D97-AF65-F5344CB8AC3E}">
        <p14:creationId xmlns:p14="http://schemas.microsoft.com/office/powerpoint/2010/main" val="2995327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p:txBody>
          <a:bodyPr/>
          <a:lstStyle/>
          <a:p>
            <a:r>
              <a:rPr lang="en-US" dirty="0"/>
              <a:t>A few backup slides to follow</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696912" y="333375"/>
            <a:ext cx="2655888" cy="273050"/>
          </a:xfrm>
        </p:spPr>
        <p:txBody>
          <a:bodyPr/>
          <a:lstStyle/>
          <a:p>
            <a:r>
              <a:rPr lang="en-US"/>
              <a:t>12 November 2018</a:t>
            </a:r>
            <a:endParaRPr lang="en-GB" dirty="0"/>
          </a:p>
        </p:txBody>
      </p:sp>
    </p:spTree>
    <p:extLst>
      <p:ext uri="{BB962C8B-B14F-4D97-AF65-F5344CB8AC3E}">
        <p14:creationId xmlns:p14="http://schemas.microsoft.com/office/powerpoint/2010/main" val="9648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274888" cy="273050"/>
          </a:xfrm>
        </p:spPr>
        <p:txBody>
          <a:bodyPr/>
          <a:lstStyle/>
          <a:p>
            <a:r>
              <a:rPr lang="en-US"/>
              <a:t>12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67201</TotalTime>
  <Words>1288</Words>
  <Application>Microsoft Office PowerPoint</Application>
  <PresentationFormat>On-screen Show (4:3)</PresentationFormat>
  <Paragraphs>210</Paragraphs>
  <Slides>12</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IEEE 802.18 RR-TAG EC Opening Report</vt:lpstr>
      <vt:lpstr>802.18 Radio Regulatory Advisory Group – RR-TAG</vt:lpstr>
      <vt:lpstr>Agenda - items</vt:lpstr>
      <vt:lpstr>Agenda – items </vt:lpstr>
      <vt:lpstr>PowerPoint Presentation</vt:lpstr>
      <vt:lpstr>IEEE 802 – Single Voice on 6GHz -2 of 3</vt:lpstr>
      <vt:lpstr>IEEE 802 – Single Voice on 6GHz -3 of 3</vt:lpstr>
      <vt:lpstr>PowerPoint Presentation</vt:lpstr>
      <vt:lpstr>6 GHz and single voice from IEEE 802 - reference</vt:lpstr>
      <vt:lpstr>6 GHz and single voice from IEEE 802 – Original option 1 -  1 of 2</vt:lpstr>
      <vt:lpstr>6 GHz and single voice from IEEE 802 – Original option 1 -  2 of 2</vt:lpstr>
      <vt:lpstr>6 GHz and single voice from IEEE 802 – options and other</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438</cp:revision>
  <cp:lastPrinted>2017-08-03T16:59:47Z</cp:lastPrinted>
  <dcterms:created xsi:type="dcterms:W3CDTF">2016-03-03T14:54:45Z</dcterms:created>
  <dcterms:modified xsi:type="dcterms:W3CDTF">2018-11-12T02:51:10Z</dcterms:modified>
</cp:coreProperties>
</file>