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6"/>
  </p:notesMasterIdLst>
  <p:handoutMasterIdLst>
    <p:handoutMasterId r:id="rId37"/>
  </p:handoutMasterIdLst>
  <p:sldIdLst>
    <p:sldId id="455" r:id="rId2"/>
    <p:sldId id="344" r:id="rId3"/>
    <p:sldId id="384" r:id="rId4"/>
    <p:sldId id="471" r:id="rId5"/>
    <p:sldId id="472" r:id="rId6"/>
    <p:sldId id="473" r:id="rId7"/>
    <p:sldId id="474" r:id="rId8"/>
    <p:sldId id="475" r:id="rId9"/>
    <p:sldId id="476" r:id="rId10"/>
    <p:sldId id="480" r:id="rId11"/>
    <p:sldId id="481" r:id="rId12"/>
    <p:sldId id="477" r:id="rId13"/>
    <p:sldId id="478" r:id="rId14"/>
    <p:sldId id="482" r:id="rId15"/>
    <p:sldId id="479" r:id="rId16"/>
    <p:sldId id="365" r:id="rId17"/>
    <p:sldId id="437" r:id="rId18"/>
    <p:sldId id="483" r:id="rId19"/>
    <p:sldId id="458" r:id="rId20"/>
    <p:sldId id="438" r:id="rId21"/>
    <p:sldId id="459" r:id="rId22"/>
    <p:sldId id="422" r:id="rId23"/>
    <p:sldId id="404" r:id="rId24"/>
    <p:sldId id="405" r:id="rId25"/>
    <p:sldId id="441" r:id="rId26"/>
    <p:sldId id="484" r:id="rId27"/>
    <p:sldId id="352" r:id="rId28"/>
    <p:sldId id="452" r:id="rId29"/>
    <p:sldId id="354" r:id="rId30"/>
    <p:sldId id="355" r:id="rId31"/>
    <p:sldId id="357" r:id="rId32"/>
    <p:sldId id="358" r:id="rId33"/>
    <p:sldId id="359" r:id="rId34"/>
    <p:sldId id="456" r:id="rId35"/>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extLst>
    <p:ext uri="{521415D9-36F7-43E2-AB2F-B90AF26B5E84}">
      <p14:sectionLst xmlns:p14="http://schemas.microsoft.com/office/powerpoint/2010/main">
        <p14:section name="Monday Slides" id="{75BF587E-94C1-4D71-A505-2581139456C3}">
          <p14:sldIdLst>
            <p14:sldId id="455"/>
            <p14:sldId id="344"/>
            <p14:sldId id="384"/>
            <p14:sldId id="471"/>
            <p14:sldId id="472"/>
            <p14:sldId id="473"/>
            <p14:sldId id="474"/>
            <p14:sldId id="475"/>
            <p14:sldId id="476"/>
            <p14:sldId id="480"/>
            <p14:sldId id="481"/>
            <p14:sldId id="477"/>
            <p14:sldId id="478"/>
            <p14:sldId id="482"/>
            <p14:sldId id="479"/>
            <p14:sldId id="365"/>
            <p14:sldId id="437"/>
            <p14:sldId id="483"/>
            <p14:sldId id="458"/>
            <p14:sldId id="438"/>
            <p14:sldId id="459"/>
          </p14:sldIdLst>
        </p14:section>
        <p14:section name="Future Venue Adhoc Slides" id="{C5B4BB7D-20FD-45C1-B4FA-4A6AD2022DA5}">
          <p14:sldIdLst>
            <p14:sldId id="422"/>
            <p14:sldId id="404"/>
            <p14:sldId id="405"/>
            <p14:sldId id="441"/>
            <p14:sldId id="484"/>
          </p14:sldIdLst>
        </p14:section>
        <p14:section name="Friday Closing EC Plenary" id="{9A894BCA-3D2E-4B8E-B697-9FBAA04878E1}">
          <p14:sldIdLst>
            <p14:sldId id="352"/>
            <p14:sldId id="452"/>
            <p14:sldId id="354"/>
            <p14:sldId id="355"/>
            <p14:sldId id="357"/>
            <p14:sldId id="358"/>
            <p14:sldId id="359"/>
            <p14:sldId id="45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32" autoAdjust="0"/>
    <p:restoredTop sz="87925" autoAdjust="0"/>
  </p:normalViewPr>
  <p:slideViewPr>
    <p:cSldViewPr>
      <p:cViewPr varScale="1">
        <p:scale>
          <a:sx n="62" d="100"/>
          <a:sy n="62" d="100"/>
        </p:scale>
        <p:origin x="144" y="72"/>
      </p:cViewPr>
      <p:guideLst>
        <p:guide orient="horz" pos="2160"/>
        <p:guide pos="3840"/>
      </p:guideLst>
    </p:cSldViewPr>
  </p:slideViewPr>
  <p:outlineViewPr>
    <p:cViewPr>
      <p:scale>
        <a:sx n="33" d="100"/>
        <a:sy n="33" d="100"/>
      </p:scale>
      <p:origin x="0" y="-16140"/>
    </p:cViewPr>
  </p:outlineViewPr>
  <p:notesTextViewPr>
    <p:cViewPr>
      <p:scale>
        <a:sx n="1" d="1"/>
        <a:sy n="1" d="1"/>
      </p:scale>
      <p:origin x="0" y="0"/>
    </p:cViewPr>
  </p:notesTextViewPr>
  <p:sorterViewPr>
    <p:cViewPr varScale="1">
      <p:scale>
        <a:sx n="100" d="100"/>
        <a:sy n="100" d="100"/>
      </p:scale>
      <p:origin x="0" y="-5490"/>
    </p:cViewPr>
  </p:sorterViewPr>
  <p:notesViewPr>
    <p:cSldViewPr>
      <p:cViewPr varScale="1">
        <p:scale>
          <a:sx n="61" d="100"/>
          <a:sy n="61" d="100"/>
        </p:scale>
        <p:origin x="17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595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595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F71A4CD-0D87-4A45-B658-1EB64FE0DB10}" type="slidenum">
              <a:rPr lang="en-US"/>
              <a:pPr>
                <a:defRPr/>
              </a:pPr>
              <a:t>‹#›</a:t>
            </a:fld>
            <a:endParaRPr lang="en-US"/>
          </a:p>
        </p:txBody>
      </p:sp>
    </p:spTree>
    <p:extLst>
      <p:ext uri="{BB962C8B-B14F-4D97-AF65-F5344CB8AC3E}">
        <p14:creationId xmlns:p14="http://schemas.microsoft.com/office/powerpoint/2010/main" val="12382137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r>
              <a:rPr lang="en-US"/>
              <a:t>doc: 802 EC-18/0130r0</a:t>
            </a:r>
          </a:p>
        </p:txBody>
      </p:sp>
      <p:sp>
        <p:nvSpPr>
          <p:cNvPr id="1075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r>
              <a:rPr lang="en-US"/>
              <a:t>July 2018</a:t>
            </a:r>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r>
              <a:rPr lang="en-US"/>
              <a:t>IEEE 802 July 2018 Plenary</a:t>
            </a:r>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085DBE2-7BE2-4311-BFEF-2C4DE65685A4}" type="slidenum">
              <a:rPr lang="en-US"/>
              <a:pPr>
                <a:defRPr/>
              </a:pPr>
              <a:t>‹#›</a:t>
            </a:fld>
            <a:endParaRPr lang="en-US"/>
          </a:p>
        </p:txBody>
      </p:sp>
    </p:spTree>
    <p:extLst>
      <p:ext uri="{BB962C8B-B14F-4D97-AF65-F5344CB8AC3E}">
        <p14:creationId xmlns:p14="http://schemas.microsoft.com/office/powerpoint/2010/main" val="3577025314"/>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fld id="{1C200997-BC96-452E-9D07-4FA388D50BB0}" type="slidenum">
              <a:rPr lang="en-US" altLang="en-US" sz="1200"/>
              <a:pPr/>
              <a:t>1</a:t>
            </a:fld>
            <a:endParaRPr lang="en-US" altLang="en-US" sz="1200" dirty="0"/>
          </a:p>
        </p:txBody>
      </p:sp>
      <p:sp>
        <p:nvSpPr>
          <p:cNvPr id="8195" name="Rectangle 2"/>
          <p:cNvSpPr>
            <a:spLocks noGrp="1" noRot="1" noChangeAspect="1" noChangeArrowheads="1" noTextEdit="1"/>
          </p:cNvSpPr>
          <p:nvPr>
            <p:ph type="sldImg"/>
          </p:nvPr>
        </p:nvSpPr>
        <p:spPr>
          <a:xfrm>
            <a:off x="381000" y="685800"/>
            <a:ext cx="6096000" cy="3429000"/>
          </a:xfrm>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2" name="Date Placeholder 1"/>
          <p:cNvSpPr>
            <a:spLocks noGrp="1"/>
          </p:cNvSpPr>
          <p:nvPr>
            <p:ph type="dt" idx="10"/>
          </p:nvPr>
        </p:nvSpPr>
        <p:spPr/>
        <p:txBody>
          <a:bodyPr/>
          <a:lstStyle/>
          <a:p>
            <a:pPr>
              <a:defRPr/>
            </a:pPr>
            <a:r>
              <a:rPr lang="en-US"/>
              <a:t>July 2018</a:t>
            </a:r>
            <a:endParaRPr lang="en-US" dirty="0"/>
          </a:p>
        </p:txBody>
      </p:sp>
      <p:sp>
        <p:nvSpPr>
          <p:cNvPr id="3" name="Footer Placeholder 2"/>
          <p:cNvSpPr>
            <a:spLocks noGrp="1"/>
          </p:cNvSpPr>
          <p:nvPr>
            <p:ph type="ftr" sz="quarter" idx="11"/>
          </p:nvPr>
        </p:nvSpPr>
        <p:spPr/>
        <p:txBody>
          <a:bodyPr/>
          <a:lstStyle/>
          <a:p>
            <a:pPr>
              <a:defRPr/>
            </a:pPr>
            <a:r>
              <a:rPr lang="en-US"/>
              <a:t>IEEE 802 July 2018 Plenary</a:t>
            </a:r>
            <a:endParaRPr lang="en-US" dirty="0"/>
          </a:p>
        </p:txBody>
      </p:sp>
      <p:sp>
        <p:nvSpPr>
          <p:cNvPr id="4" name="Header Placeholder 3"/>
          <p:cNvSpPr>
            <a:spLocks noGrp="1"/>
          </p:cNvSpPr>
          <p:nvPr>
            <p:ph type="hdr" sz="quarter" idx="12"/>
          </p:nvPr>
        </p:nvSpPr>
        <p:spPr/>
        <p:txBody>
          <a:bodyPr/>
          <a:lstStyle/>
          <a:p>
            <a:pPr>
              <a:defRPr/>
            </a:pPr>
            <a:r>
              <a:rPr lang="en-US"/>
              <a:t>doc: 802 EC-18/0130r0</a:t>
            </a:r>
          </a:p>
        </p:txBody>
      </p:sp>
    </p:spTree>
    <p:extLst>
      <p:ext uri="{BB962C8B-B14F-4D97-AF65-F5344CB8AC3E}">
        <p14:creationId xmlns:p14="http://schemas.microsoft.com/office/powerpoint/2010/main" val="2837157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questions asked -- </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21</a:t>
            </a:fld>
            <a:endParaRPr lang="en-US"/>
          </a:p>
        </p:txBody>
      </p:sp>
    </p:spTree>
    <p:extLst>
      <p:ext uri="{BB962C8B-B14F-4D97-AF65-F5344CB8AC3E}">
        <p14:creationId xmlns:p14="http://schemas.microsoft.com/office/powerpoint/2010/main" val="302177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r>
              <a:rPr lang="en-US"/>
              <a:t>July 2018</a:t>
            </a:r>
          </a:p>
        </p:txBody>
      </p:sp>
      <p:sp>
        <p:nvSpPr>
          <p:cNvPr id="5" name="Footer Placeholder 4"/>
          <p:cNvSpPr>
            <a:spLocks noGrp="1"/>
          </p:cNvSpPr>
          <p:nvPr>
            <p:ph type="ftr" sz="quarter" idx="11"/>
          </p:nvPr>
        </p:nvSpPr>
        <p:spPr/>
        <p:txBody>
          <a:bodyPr/>
          <a:lstStyle/>
          <a:p>
            <a:pPr>
              <a:defRPr/>
            </a:pPr>
            <a:r>
              <a:rPr lang="en-US"/>
              <a:t>IEEE 802 July 2018 Plenary</a:t>
            </a:r>
          </a:p>
        </p:txBody>
      </p:sp>
      <p:sp>
        <p:nvSpPr>
          <p:cNvPr id="6" name="Slide Number Placeholder 5"/>
          <p:cNvSpPr>
            <a:spLocks noGrp="1"/>
          </p:cNvSpPr>
          <p:nvPr>
            <p:ph type="sldNum" sz="quarter" idx="12"/>
          </p:nvPr>
        </p:nvSpPr>
        <p:spPr/>
        <p:txBody>
          <a:bodyPr/>
          <a:lstStyle/>
          <a:p>
            <a:pPr>
              <a:defRPr/>
            </a:pPr>
            <a:fld id="{C085DBE2-7BE2-4311-BFEF-2C4DE65685A4}" type="slidenum">
              <a:rPr lang="en-US" smtClean="0"/>
              <a:pPr>
                <a:defRPr/>
              </a:pPr>
              <a:t>27</a:t>
            </a:fld>
            <a:endParaRPr lang="en-US"/>
          </a:p>
        </p:txBody>
      </p:sp>
      <p:sp>
        <p:nvSpPr>
          <p:cNvPr id="7" name="Header Placeholder 6"/>
          <p:cNvSpPr>
            <a:spLocks noGrp="1"/>
          </p:cNvSpPr>
          <p:nvPr>
            <p:ph type="hdr" sz="quarter" idx="13"/>
          </p:nvPr>
        </p:nvSpPr>
        <p:spPr/>
        <p:txBody>
          <a:bodyPr/>
          <a:lstStyle/>
          <a:p>
            <a:pPr>
              <a:defRPr/>
            </a:pPr>
            <a:r>
              <a:rPr lang="en-US"/>
              <a:t>doc: 802 EC-18/0130r0</a:t>
            </a:r>
          </a:p>
        </p:txBody>
      </p:sp>
    </p:spTree>
    <p:extLst>
      <p:ext uri="{BB962C8B-B14F-4D97-AF65-F5344CB8AC3E}">
        <p14:creationId xmlns:p14="http://schemas.microsoft.com/office/powerpoint/2010/main" val="39947878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items to be emailed to Jon</a:t>
            </a:r>
          </a:p>
        </p:txBody>
      </p:sp>
      <p:sp>
        <p:nvSpPr>
          <p:cNvPr id="4" name="Header Placeholder 3"/>
          <p:cNvSpPr>
            <a:spLocks noGrp="1"/>
          </p:cNvSpPr>
          <p:nvPr>
            <p:ph type="hdr" sz="quarter" idx="10"/>
          </p:nvPr>
        </p:nvSpPr>
        <p:spPr/>
        <p:txBody>
          <a:bodyPr/>
          <a:lstStyle/>
          <a:p>
            <a:pPr>
              <a:defRPr/>
            </a:pPr>
            <a:r>
              <a:rPr lang="en-US"/>
              <a:t>doc: 802 EC-18/0130r0</a:t>
            </a:r>
          </a:p>
        </p:txBody>
      </p:sp>
      <p:sp>
        <p:nvSpPr>
          <p:cNvPr id="5" name="Date Placeholder 4"/>
          <p:cNvSpPr>
            <a:spLocks noGrp="1"/>
          </p:cNvSpPr>
          <p:nvPr>
            <p:ph type="dt" idx="11"/>
          </p:nvPr>
        </p:nvSpPr>
        <p:spPr/>
        <p:txBody>
          <a:bodyPr/>
          <a:lstStyle/>
          <a:p>
            <a:pPr>
              <a:defRPr/>
            </a:pPr>
            <a:r>
              <a:rPr lang="en-US"/>
              <a:t>July 2018</a:t>
            </a:r>
          </a:p>
        </p:txBody>
      </p:sp>
      <p:sp>
        <p:nvSpPr>
          <p:cNvPr id="6" name="Footer Placeholder 5"/>
          <p:cNvSpPr>
            <a:spLocks noGrp="1"/>
          </p:cNvSpPr>
          <p:nvPr>
            <p:ph type="ftr" sz="quarter" idx="12"/>
          </p:nvPr>
        </p:nvSpPr>
        <p:spPr/>
        <p:txBody>
          <a:bodyPr/>
          <a:lstStyle/>
          <a:p>
            <a:pPr>
              <a:defRPr/>
            </a:pPr>
            <a:r>
              <a:rPr lang="en-US"/>
              <a:t>IEEE 802 July 2018 Plenary</a:t>
            </a:r>
          </a:p>
        </p:txBody>
      </p:sp>
      <p:sp>
        <p:nvSpPr>
          <p:cNvPr id="7" name="Slide Number Placeholder 6"/>
          <p:cNvSpPr>
            <a:spLocks noGrp="1"/>
          </p:cNvSpPr>
          <p:nvPr>
            <p:ph type="sldNum" sz="quarter" idx="13"/>
          </p:nvPr>
        </p:nvSpPr>
        <p:spPr/>
        <p:txBody>
          <a:bodyPr/>
          <a:lstStyle/>
          <a:p>
            <a:pPr>
              <a:defRPr/>
            </a:pPr>
            <a:fld id="{C085DBE2-7BE2-4311-BFEF-2C4DE65685A4}" type="slidenum">
              <a:rPr lang="en-US" smtClean="0"/>
              <a:pPr>
                <a:defRPr/>
              </a:pPr>
              <a:t>32</a:t>
            </a:fld>
            <a:endParaRPr lang="en-US"/>
          </a:p>
        </p:txBody>
      </p:sp>
    </p:spTree>
    <p:extLst>
      <p:ext uri="{BB962C8B-B14F-4D97-AF65-F5344CB8AC3E}">
        <p14:creationId xmlns:p14="http://schemas.microsoft.com/office/powerpoint/2010/main" val="80029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14 days in advance of the Plenary Session.</a:t>
            </a:r>
          </a:p>
          <a:p>
            <a:endParaRPr lang="en-US" dirty="0"/>
          </a:p>
        </p:txBody>
      </p:sp>
      <p:sp>
        <p:nvSpPr>
          <p:cNvPr id="4" name="Header Placeholder 3"/>
          <p:cNvSpPr>
            <a:spLocks noGrp="1"/>
          </p:cNvSpPr>
          <p:nvPr>
            <p:ph type="hdr" idx="10"/>
          </p:nvPr>
        </p:nvSpPr>
        <p:spPr/>
        <p:txBody>
          <a:bodyPr/>
          <a:lstStyle/>
          <a:p>
            <a:pPr>
              <a:defRPr/>
            </a:pPr>
            <a:r>
              <a:rPr lang="en-US"/>
              <a:t>doc: 802 EC-18/0130r0</a:t>
            </a:r>
            <a:endParaRPr lang="en-US" dirty="0"/>
          </a:p>
        </p:txBody>
      </p:sp>
      <p:sp>
        <p:nvSpPr>
          <p:cNvPr id="5" name="Date Placeholder 4"/>
          <p:cNvSpPr>
            <a:spLocks noGrp="1"/>
          </p:cNvSpPr>
          <p:nvPr>
            <p:ph type="dt" idx="11"/>
          </p:nvPr>
        </p:nvSpPr>
        <p:spPr/>
        <p:txBody>
          <a:bodyPr/>
          <a:lstStyle/>
          <a:p>
            <a:pPr>
              <a:defRPr/>
            </a:pPr>
            <a:r>
              <a:rPr lang="en-US"/>
              <a:t>July 2018</a:t>
            </a:r>
            <a:endParaRPr lang="en-US" dirty="0"/>
          </a:p>
        </p:txBody>
      </p:sp>
      <p:sp>
        <p:nvSpPr>
          <p:cNvPr id="6" name="Footer Placeholder 5"/>
          <p:cNvSpPr>
            <a:spLocks noGrp="1"/>
          </p:cNvSpPr>
          <p:nvPr>
            <p:ph type="ftr" idx="12"/>
          </p:nvPr>
        </p:nvSpPr>
        <p:spPr/>
        <p:txBody>
          <a:bodyPr/>
          <a:lstStyle/>
          <a:p>
            <a:pPr>
              <a:defRPr/>
            </a:pPr>
            <a:r>
              <a:rPr lang="en-US"/>
              <a:t>IEEE 802 July 2018 Plenary</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33</a:t>
            </a:fld>
            <a:endParaRPr lang="en-US"/>
          </a:p>
        </p:txBody>
      </p:sp>
    </p:spTree>
    <p:extLst>
      <p:ext uri="{BB962C8B-B14F-4D97-AF65-F5344CB8AC3E}">
        <p14:creationId xmlns:p14="http://schemas.microsoft.com/office/powerpoint/2010/main" val="42558404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9051" y="6586539"/>
            <a:ext cx="12172949" cy="260350"/>
          </a:xfrm>
          <a:prstGeom prst="rect">
            <a:avLst/>
          </a:prstGeom>
          <a:solidFill>
            <a:srgbClr val="2FADDF"/>
          </a:solidFill>
          <a:ln w="9525">
            <a:solidFill>
              <a:srgbClr val="2FADDF"/>
            </a:solidFill>
            <a:miter lim="800000"/>
            <a:headEnd/>
            <a:tailEnd/>
          </a:ln>
          <a:effectLst/>
        </p:spPr>
        <p:txBody>
          <a:bodyPr wrap="none" anchor="ctr"/>
          <a:lstStyle/>
          <a:p>
            <a:pPr algn="ctr">
              <a:defRPr/>
            </a:pPr>
            <a:endParaRPr lang="en-US" sz="2400" dirty="0"/>
          </a:p>
        </p:txBody>
      </p:sp>
      <p:sp>
        <p:nvSpPr>
          <p:cNvPr id="5" name="Rectangle 3"/>
          <p:cNvSpPr>
            <a:spLocks noChangeArrowheads="1"/>
          </p:cNvSpPr>
          <p:nvPr/>
        </p:nvSpPr>
        <p:spPr bwMode="auto">
          <a:xfrm>
            <a:off x="4234" y="3174"/>
            <a:ext cx="12181417" cy="349510"/>
          </a:xfrm>
          <a:prstGeom prst="rect">
            <a:avLst/>
          </a:prstGeom>
          <a:solidFill>
            <a:srgbClr val="2FADDF"/>
          </a:solidFill>
          <a:ln w="9525">
            <a:solidFill>
              <a:srgbClr val="2FADDF"/>
            </a:solidFill>
            <a:miter lim="800000"/>
            <a:headEnd/>
            <a:tailEnd/>
          </a:ln>
          <a:effectLst/>
        </p:spPr>
        <p:txBody>
          <a:bodyPr wrap="none" anchor="ctr"/>
          <a:lstStyle/>
          <a:p>
            <a:pPr>
              <a:defRPr/>
            </a:pPr>
            <a:endParaRPr lang="en-US" sz="2400"/>
          </a:p>
        </p:txBody>
      </p:sp>
      <p:sp>
        <p:nvSpPr>
          <p:cNvPr id="6" name="Text Box 6"/>
          <p:cNvSpPr txBox="1">
            <a:spLocks noChangeArrowheads="1"/>
          </p:cNvSpPr>
          <p:nvPr/>
        </p:nvSpPr>
        <p:spPr bwMode="auto">
          <a:xfrm>
            <a:off x="10610851" y="6589714"/>
            <a:ext cx="1534583" cy="274637"/>
          </a:xfrm>
          <a:prstGeom prst="rect">
            <a:avLst/>
          </a:prstGeom>
          <a:noFill/>
          <a:ln w="9525">
            <a:noFill/>
            <a:miter lim="800000"/>
            <a:headEnd/>
            <a:tailEnd/>
          </a:ln>
          <a:effectLst/>
        </p:spPr>
        <p:txBody>
          <a:bodyPr>
            <a:spAutoFit/>
          </a:bodyPr>
          <a:lstStyle/>
          <a:p>
            <a:pPr algn="r" eaLnBrk="1" hangingPunct="1">
              <a:spcBef>
                <a:spcPct val="50000"/>
              </a:spcBef>
              <a:defRPr/>
            </a:pPr>
            <a:r>
              <a:rPr lang="en-US" sz="1200" dirty="0">
                <a:solidFill>
                  <a:schemeClr val="bg1"/>
                </a:solidFill>
              </a:rPr>
              <a:t>Page </a:t>
            </a:r>
            <a:fld id="{D270FFEB-A996-435C-AE88-AB0EB3CE66AF}" type="slidenum">
              <a:rPr lang="en-US" sz="1200">
                <a:solidFill>
                  <a:schemeClr val="bg1"/>
                </a:solidFill>
              </a:rPr>
              <a:pPr algn="r" eaLnBrk="1" hangingPunct="1">
                <a:spcBef>
                  <a:spcPct val="50000"/>
                </a:spcBef>
                <a:defRPr/>
              </a:pPr>
              <a:t>‹#›</a:t>
            </a:fld>
            <a:endParaRPr lang="en-US" sz="1200" dirty="0">
              <a:solidFill>
                <a:schemeClr val="bg1"/>
              </a:solidFill>
            </a:endParaRPr>
          </a:p>
        </p:txBody>
      </p:sp>
      <p:grpSp>
        <p:nvGrpSpPr>
          <p:cNvPr id="9" name="Group 9"/>
          <p:cNvGrpSpPr>
            <a:grpSpLocks/>
          </p:cNvGrpSpPr>
          <p:nvPr/>
        </p:nvGrpSpPr>
        <p:grpSpPr bwMode="auto">
          <a:xfrm>
            <a:off x="11089218" y="5876926"/>
            <a:ext cx="1058333" cy="709613"/>
            <a:chOff x="3288" y="3482"/>
            <a:chExt cx="500" cy="447"/>
          </a:xfrm>
        </p:grpSpPr>
        <p:sp>
          <p:nvSpPr>
            <p:cNvPr id="10" name="Rectangle 10"/>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11" name="Text Box 11"/>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12" name="Line 12"/>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13" name="Text Box 13"/>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330756" name="Rectangle 4"/>
          <p:cNvSpPr>
            <a:spLocks noGrp="1" noChangeArrowheads="1"/>
          </p:cNvSpPr>
          <p:nvPr>
            <p:ph type="ctrTitle"/>
          </p:nvPr>
        </p:nvSpPr>
        <p:spPr>
          <a:xfrm>
            <a:off x="914400" y="2130426"/>
            <a:ext cx="10363200" cy="1470025"/>
          </a:xfrm>
        </p:spPr>
        <p:txBody>
          <a:bodyPr/>
          <a:lstStyle>
            <a:lvl1pPr>
              <a:defRPr/>
            </a:lvl1pPr>
          </a:lstStyle>
          <a:p>
            <a:r>
              <a:rPr lang="en-US"/>
              <a:t>Click to edit Master title style</a:t>
            </a:r>
          </a:p>
        </p:txBody>
      </p:sp>
      <p:sp>
        <p:nvSpPr>
          <p:cNvPr id="330757" name="Rectangle 5"/>
          <p:cNvSpPr>
            <a:spLocks noGrp="1" noChangeArrowheads="1"/>
          </p:cNvSpPr>
          <p:nvPr>
            <p:ph type="subTitle" idx="1"/>
          </p:nvPr>
        </p:nvSpPr>
        <p:spPr>
          <a:xfrm>
            <a:off x="1828800" y="3886200"/>
            <a:ext cx="8534400" cy="1752600"/>
          </a:xfrm>
        </p:spPr>
        <p:txBody>
          <a:bodyPr/>
          <a:lstStyle>
            <a:lvl1pPr marL="0" indent="0" algn="ctr">
              <a:buFontTx/>
              <a:buNone/>
              <a:defRPr/>
            </a:lvl1pPr>
          </a:lstStyle>
          <a:p>
            <a:r>
              <a:rPr lang="en-US"/>
              <a:t>Click to edit Master subtitle style</a:t>
            </a:r>
          </a:p>
        </p:txBody>
      </p:sp>
      <p:sp>
        <p:nvSpPr>
          <p:cNvPr id="16" name="Text Box 8"/>
          <p:cNvSpPr txBox="1">
            <a:spLocks noChangeArrowheads="1"/>
          </p:cNvSpPr>
          <p:nvPr userDrawn="1"/>
        </p:nvSpPr>
        <p:spPr bwMode="auto">
          <a:xfrm>
            <a:off x="0" y="6589714"/>
            <a:ext cx="644728" cy="276999"/>
          </a:xfrm>
          <a:prstGeom prst="rect">
            <a:avLst/>
          </a:prstGeom>
          <a:noFill/>
          <a:ln w="9525" algn="ctr">
            <a:noFill/>
            <a:miter lim="800000"/>
            <a:headEnd/>
            <a:tailEnd/>
          </a:ln>
          <a:effectLst/>
        </p:spPr>
        <p:txBody>
          <a:bodyPr wrap="none">
            <a:spAutoFit/>
          </a:bodyPr>
          <a:lstStyle/>
          <a:p>
            <a:pPr eaLnBrk="1" hangingPunct="1">
              <a:defRPr/>
            </a:pPr>
            <a:r>
              <a:rPr lang="en-US" sz="1200" dirty="0">
                <a:solidFill>
                  <a:schemeClr val="bg1"/>
                </a:solidFill>
              </a:rPr>
              <a:t>Report</a:t>
            </a:r>
          </a:p>
        </p:txBody>
      </p:sp>
      <p:sp>
        <p:nvSpPr>
          <p:cNvPr id="15" name="TextBox 14"/>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
        <p:nvSpPr>
          <p:cNvPr id="18" name="TextBox 17">
            <a:extLst>
              <a:ext uri="{FF2B5EF4-FFF2-40B4-BE49-F238E27FC236}">
                <a16:creationId xmlns:a16="http://schemas.microsoft.com/office/drawing/2014/main" id="{4E5422D4-5502-4CDC-B7BF-725A29F07A14}"/>
              </a:ext>
            </a:extLst>
          </p:cNvPr>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EC-18/0130r0</a:t>
            </a:r>
            <a:endParaRPr lang="en-US" sz="1600" b="1" dirty="0">
              <a:solidFill>
                <a:schemeClr val="bg1"/>
              </a:solidFill>
            </a:endParaRPr>
          </a:p>
        </p:txBody>
      </p:sp>
    </p:spTree>
    <p:extLst>
      <p:ext uri="{BB962C8B-B14F-4D97-AF65-F5344CB8AC3E}">
        <p14:creationId xmlns:p14="http://schemas.microsoft.com/office/powerpoint/2010/main" val="475975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5393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58705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415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80123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4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22433" y="1341438"/>
            <a:ext cx="53848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74068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89051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00819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8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70324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82713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12185651" cy="260350"/>
          </a:xfrm>
          <a:prstGeom prst="rect">
            <a:avLst/>
          </a:prstGeom>
          <a:solidFill>
            <a:srgbClr val="2FB1DF"/>
          </a:solidFill>
          <a:ln w="9525">
            <a:solidFill>
              <a:srgbClr val="2FB1DF"/>
            </a:solidFill>
            <a:miter lim="800000"/>
            <a:headEnd/>
            <a:tailEnd/>
          </a:ln>
          <a:effectLst/>
        </p:spPr>
        <p:txBody>
          <a:bodyPr wrap="none" anchor="ctr"/>
          <a:lstStyle/>
          <a:p>
            <a:pPr>
              <a:defRPr/>
            </a:pPr>
            <a:endParaRPr lang="en-US" sz="2400"/>
          </a:p>
        </p:txBody>
      </p:sp>
      <p:sp>
        <p:nvSpPr>
          <p:cNvPr id="329731" name="Rectangle 3"/>
          <p:cNvSpPr>
            <a:spLocks noChangeArrowheads="1"/>
          </p:cNvSpPr>
          <p:nvPr/>
        </p:nvSpPr>
        <p:spPr bwMode="auto">
          <a:xfrm>
            <a:off x="4234" y="3175"/>
            <a:ext cx="12181417" cy="327026"/>
          </a:xfrm>
          <a:prstGeom prst="rect">
            <a:avLst/>
          </a:prstGeom>
          <a:solidFill>
            <a:srgbClr val="2FB1DF"/>
          </a:solidFill>
          <a:ln w="9525">
            <a:solidFill>
              <a:srgbClr val="2FADDF"/>
            </a:solidFill>
            <a:miter lim="800000"/>
            <a:headEnd/>
            <a:tailEnd/>
          </a:ln>
          <a:effectLst/>
        </p:spPr>
        <p:txBody>
          <a:bodyPr wrap="none" anchor="ctr"/>
          <a:lstStyle/>
          <a:p>
            <a:pPr algn="just">
              <a:defRPr/>
            </a:pPr>
            <a:endParaRPr lang="en-US" sz="2400" dirty="0"/>
          </a:p>
        </p:txBody>
      </p:sp>
      <p:sp>
        <p:nvSpPr>
          <p:cNvPr id="1028" name="Rectangle 4"/>
          <p:cNvSpPr>
            <a:spLocks noGrp="1" noChangeArrowheads="1"/>
          </p:cNvSpPr>
          <p:nvPr>
            <p:ph type="title"/>
          </p:nvPr>
        </p:nvSpPr>
        <p:spPr bwMode="auto">
          <a:xfrm>
            <a:off x="609600" y="404813"/>
            <a:ext cx="109728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Rectangle 5"/>
          <p:cNvSpPr>
            <a:spLocks noGrp="1" noChangeArrowheads="1"/>
          </p:cNvSpPr>
          <p:nvPr>
            <p:ph type="body" idx="1"/>
          </p:nvPr>
        </p:nvSpPr>
        <p:spPr bwMode="auto">
          <a:xfrm>
            <a:off x="334433" y="1341438"/>
            <a:ext cx="10972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p:cNvSpPr>
            <a:spLocks noChangeShapeType="1"/>
          </p:cNvSpPr>
          <p:nvPr/>
        </p:nvSpPr>
        <p:spPr bwMode="auto">
          <a:xfrm>
            <a:off x="527051" y="1268413"/>
            <a:ext cx="11137900" cy="0"/>
          </a:xfrm>
          <a:prstGeom prst="line">
            <a:avLst/>
          </a:prstGeom>
          <a:noFill/>
          <a:ln w="9525">
            <a:solidFill>
              <a:srgbClr val="2FADDF"/>
            </a:solidFill>
            <a:round/>
            <a:headEnd/>
            <a:tailEnd/>
          </a:ln>
          <a:effectLst/>
        </p:spPr>
        <p:txBody>
          <a:bodyPr/>
          <a:lstStyle/>
          <a:p>
            <a:pPr>
              <a:defRPr/>
            </a:pPr>
            <a:endParaRPr lang="en-US" sz="2400"/>
          </a:p>
        </p:txBody>
      </p:sp>
      <p:sp>
        <p:nvSpPr>
          <p:cNvPr id="329735" name="Text Box 7"/>
          <p:cNvSpPr txBox="1">
            <a:spLocks noChangeArrowheads="1"/>
          </p:cNvSpPr>
          <p:nvPr/>
        </p:nvSpPr>
        <p:spPr bwMode="auto">
          <a:xfrm>
            <a:off x="10610851" y="6589714"/>
            <a:ext cx="1534583" cy="338554"/>
          </a:xfrm>
          <a:prstGeom prst="rect">
            <a:avLst/>
          </a:prstGeom>
          <a:noFill/>
          <a:ln w="9525">
            <a:noFill/>
            <a:miter lim="800000"/>
            <a:headEnd/>
            <a:tailEnd/>
          </a:ln>
          <a:effectLst/>
        </p:spPr>
        <p:txBody>
          <a:bodyPr>
            <a:spAutoFit/>
          </a:bodyPr>
          <a:lstStyle/>
          <a:p>
            <a:pPr algn="r" eaLnBrk="1" hangingPunct="1">
              <a:spcBef>
                <a:spcPct val="50000"/>
              </a:spcBef>
              <a:defRPr/>
            </a:pPr>
            <a:r>
              <a:rPr lang="en-US" sz="1600" dirty="0">
                <a:solidFill>
                  <a:schemeClr val="bg1"/>
                </a:solidFill>
              </a:rPr>
              <a:t>Page</a:t>
            </a:r>
            <a:r>
              <a:rPr lang="en-US" sz="1200" dirty="0">
                <a:solidFill>
                  <a:schemeClr val="bg1"/>
                </a:solidFill>
              </a:rPr>
              <a:t> </a:t>
            </a:r>
            <a:fld id="{D3216283-4E45-4288-8E07-8B1A41FF8132}" type="slidenum">
              <a:rPr lang="en-US" sz="1200">
                <a:solidFill>
                  <a:schemeClr val="bg1"/>
                </a:solidFill>
              </a:rPr>
              <a:pPr algn="r" eaLnBrk="1" hangingPunct="1">
                <a:spcBef>
                  <a:spcPct val="50000"/>
                </a:spcBef>
                <a:defRPr/>
              </a:pPr>
              <a:t>‹#›</a:t>
            </a:fld>
            <a:endParaRPr lang="en-US" sz="1200" dirty="0">
              <a:solidFill>
                <a:schemeClr val="bg1"/>
              </a:solidFill>
            </a:endParaRPr>
          </a:p>
        </p:txBody>
      </p:sp>
      <p:sp>
        <p:nvSpPr>
          <p:cNvPr id="329736" name="Text Box 8"/>
          <p:cNvSpPr txBox="1">
            <a:spLocks noChangeArrowheads="1"/>
          </p:cNvSpPr>
          <p:nvPr/>
        </p:nvSpPr>
        <p:spPr bwMode="auto">
          <a:xfrm>
            <a:off x="0" y="6589714"/>
            <a:ext cx="800219" cy="338554"/>
          </a:xfrm>
          <a:prstGeom prst="rect">
            <a:avLst/>
          </a:prstGeom>
          <a:noFill/>
          <a:ln w="9525" algn="ctr">
            <a:noFill/>
            <a:miter lim="800000"/>
            <a:headEnd/>
            <a:tailEnd/>
          </a:ln>
          <a:effectLst/>
        </p:spPr>
        <p:txBody>
          <a:bodyPr wrap="none">
            <a:spAutoFit/>
          </a:bodyPr>
          <a:lstStyle/>
          <a:p>
            <a:pPr eaLnBrk="1" hangingPunct="1">
              <a:defRPr/>
            </a:pPr>
            <a:r>
              <a:rPr lang="en-US" sz="1600" dirty="0">
                <a:solidFill>
                  <a:schemeClr val="bg1"/>
                </a:solidFill>
              </a:rPr>
              <a:t>Report</a:t>
            </a:r>
            <a:endParaRPr lang="en-US" sz="1200" dirty="0">
              <a:solidFill>
                <a:schemeClr val="bg1"/>
              </a:solidFill>
            </a:endParaRPr>
          </a:p>
        </p:txBody>
      </p:sp>
      <p:sp>
        <p:nvSpPr>
          <p:cNvPr id="329737" name="Text Box 9"/>
          <p:cNvSpPr txBox="1">
            <a:spLocks noChangeArrowheads="1"/>
          </p:cNvSpPr>
          <p:nvPr/>
        </p:nvSpPr>
        <p:spPr bwMode="auto">
          <a:xfrm>
            <a:off x="4114799" y="6601637"/>
            <a:ext cx="4419601" cy="338554"/>
          </a:xfrm>
          <a:prstGeom prst="rect">
            <a:avLst/>
          </a:prstGeom>
          <a:noFill/>
          <a:ln w="9525">
            <a:noFill/>
            <a:miter lim="800000"/>
            <a:headEnd/>
            <a:tailEnd/>
          </a:ln>
          <a:effectLst/>
        </p:spPr>
        <p:txBody>
          <a:bodyPr wrap="square">
            <a:spAutoFit/>
          </a:bodyPr>
          <a:lstStyle/>
          <a:p>
            <a:pPr algn="ctr" eaLnBrk="1" hangingPunct="1">
              <a:defRPr/>
            </a:pPr>
            <a:r>
              <a:rPr lang="en-US" sz="1600" dirty="0">
                <a:solidFill>
                  <a:schemeClr val="bg1"/>
                </a:solidFill>
              </a:rPr>
              <a:t>IEEE 802 July 2018 Plenary</a:t>
            </a:r>
          </a:p>
        </p:txBody>
      </p:sp>
      <p:grpSp>
        <p:nvGrpSpPr>
          <p:cNvPr id="1034" name="Group 20"/>
          <p:cNvGrpSpPr>
            <a:grpSpLocks/>
          </p:cNvGrpSpPr>
          <p:nvPr/>
        </p:nvGrpSpPr>
        <p:grpSpPr bwMode="auto">
          <a:xfrm>
            <a:off x="11089218" y="5876926"/>
            <a:ext cx="1058333" cy="709613"/>
            <a:chOff x="3288" y="3482"/>
            <a:chExt cx="500" cy="447"/>
          </a:xfrm>
        </p:grpSpPr>
        <p:sp>
          <p:nvSpPr>
            <p:cNvPr id="329746" name="Rectangle 18"/>
            <p:cNvSpPr>
              <a:spLocks noChangeArrowheads="1"/>
            </p:cNvSpPr>
            <p:nvPr/>
          </p:nvSpPr>
          <p:spPr bwMode="auto">
            <a:xfrm>
              <a:off x="3288" y="3521"/>
              <a:ext cx="454" cy="363"/>
            </a:xfrm>
            <a:prstGeom prst="rect">
              <a:avLst/>
            </a:prstGeom>
            <a:solidFill>
              <a:srgbClr val="2FB1DF"/>
            </a:solidFill>
            <a:ln w="9525" algn="ctr">
              <a:noFill/>
              <a:miter lim="800000"/>
              <a:headEnd/>
              <a:tailEnd/>
            </a:ln>
            <a:effectLst/>
          </p:spPr>
          <p:txBody>
            <a:bodyPr wrap="none" anchor="ctr"/>
            <a:lstStyle/>
            <a:p>
              <a:pPr>
                <a:defRPr/>
              </a:pPr>
              <a:endParaRPr lang="en-US" sz="2400"/>
            </a:p>
          </p:txBody>
        </p:sp>
        <p:sp>
          <p:nvSpPr>
            <p:cNvPr id="329743" name="Text Box 15"/>
            <p:cNvSpPr txBox="1">
              <a:spLocks noChangeArrowheads="1"/>
            </p:cNvSpPr>
            <p:nvPr/>
          </p:nvSpPr>
          <p:spPr bwMode="auto">
            <a:xfrm>
              <a:off x="3297" y="3482"/>
              <a:ext cx="367" cy="281"/>
            </a:xfrm>
            <a:prstGeom prst="rect">
              <a:avLst/>
            </a:prstGeom>
            <a:noFill/>
            <a:ln w="9525" algn="ctr">
              <a:noFill/>
              <a:miter lim="800000"/>
              <a:headEnd/>
              <a:tailEnd/>
            </a:ln>
            <a:effectLst/>
          </p:spPr>
          <p:txBody>
            <a:bodyPr wrap="none">
              <a:spAutoFit/>
            </a:bodyPr>
            <a:lstStyle/>
            <a:p>
              <a:pPr>
                <a:defRPr/>
              </a:pPr>
              <a:r>
                <a:rPr lang="en-US" sz="2300" b="1">
                  <a:solidFill>
                    <a:schemeClr val="bg1"/>
                  </a:solidFill>
                </a:rPr>
                <a:t>EEE</a:t>
              </a:r>
            </a:p>
          </p:txBody>
        </p:sp>
        <p:sp>
          <p:nvSpPr>
            <p:cNvPr id="329745" name="Line 17"/>
            <p:cNvSpPr>
              <a:spLocks noChangeShapeType="1"/>
            </p:cNvSpPr>
            <p:nvPr/>
          </p:nvSpPr>
          <p:spPr bwMode="auto">
            <a:xfrm>
              <a:off x="3331" y="3542"/>
              <a:ext cx="0" cy="317"/>
            </a:xfrm>
            <a:prstGeom prst="line">
              <a:avLst/>
            </a:prstGeom>
            <a:noFill/>
            <a:ln w="38100">
              <a:solidFill>
                <a:schemeClr val="accent2"/>
              </a:solidFill>
              <a:round/>
              <a:headEnd/>
              <a:tailEnd/>
            </a:ln>
            <a:effectLst/>
          </p:spPr>
          <p:txBody>
            <a:bodyPr/>
            <a:lstStyle/>
            <a:p>
              <a:pPr>
                <a:defRPr/>
              </a:pPr>
              <a:endParaRPr lang="en-US" sz="2400"/>
            </a:p>
          </p:txBody>
        </p:sp>
        <p:sp>
          <p:nvSpPr>
            <p:cNvPr id="329747" name="Text Box 19"/>
            <p:cNvSpPr txBox="1">
              <a:spLocks noChangeArrowheads="1"/>
            </p:cNvSpPr>
            <p:nvPr/>
          </p:nvSpPr>
          <p:spPr bwMode="auto">
            <a:xfrm>
              <a:off x="3303" y="3641"/>
              <a:ext cx="485" cy="288"/>
            </a:xfrm>
            <a:prstGeom prst="rect">
              <a:avLst/>
            </a:prstGeom>
            <a:noFill/>
            <a:ln w="9525" algn="ctr">
              <a:noFill/>
              <a:miter lim="800000"/>
              <a:headEnd/>
              <a:tailEnd/>
            </a:ln>
            <a:effectLst/>
          </p:spPr>
          <p:txBody>
            <a:bodyPr wrap="none"/>
            <a:lstStyle/>
            <a:p>
              <a:pPr>
                <a:defRPr/>
              </a:pPr>
              <a:r>
                <a:rPr lang="en-US" sz="2400" b="1">
                  <a:solidFill>
                    <a:schemeClr val="bg1"/>
                  </a:solidFill>
                </a:rPr>
                <a:t>802</a:t>
              </a:r>
            </a:p>
          </p:txBody>
        </p:sp>
      </p:grpSp>
      <p:sp>
        <p:nvSpPr>
          <p:cNvPr id="2" name="TextBox 1"/>
          <p:cNvSpPr txBox="1"/>
          <p:nvPr userDrawn="1"/>
        </p:nvSpPr>
        <p:spPr>
          <a:xfrm>
            <a:off x="9144000" y="17305"/>
            <a:ext cx="2787653" cy="338554"/>
          </a:xfrm>
          <a:prstGeom prst="rect">
            <a:avLst/>
          </a:prstGeom>
          <a:noFill/>
        </p:spPr>
        <p:txBody>
          <a:bodyPr wrap="squar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1600" b="1" dirty="0">
                <a:solidFill>
                  <a:schemeClr val="bg1"/>
                </a:solidFill>
              </a:rPr>
              <a:t>doc:802</a:t>
            </a:r>
            <a:r>
              <a:rPr lang="en-US" sz="1600" b="1" baseline="0" dirty="0">
                <a:solidFill>
                  <a:schemeClr val="bg1"/>
                </a:solidFill>
              </a:rPr>
              <a:t> EC-18/0130r0</a:t>
            </a:r>
            <a:endParaRPr lang="en-US" sz="1600" b="1" dirty="0">
              <a:solidFill>
                <a:schemeClr val="bg1"/>
              </a:solidFill>
            </a:endParaRPr>
          </a:p>
        </p:txBody>
      </p:sp>
      <p:sp>
        <p:nvSpPr>
          <p:cNvPr id="3" name="TextBox 2"/>
          <p:cNvSpPr txBox="1"/>
          <p:nvPr userDrawn="1"/>
        </p:nvSpPr>
        <p:spPr>
          <a:xfrm>
            <a:off x="228600" y="14130"/>
            <a:ext cx="1905000" cy="338554"/>
          </a:xfrm>
          <a:prstGeom prst="rect">
            <a:avLst/>
          </a:prstGeom>
          <a:noFill/>
        </p:spPr>
        <p:txBody>
          <a:bodyPr wrap="square" rtlCol="0">
            <a:spAutoFit/>
          </a:bodyPr>
          <a:lstStyle/>
          <a:p>
            <a:r>
              <a:rPr lang="en-US" sz="1600" dirty="0">
                <a:solidFill>
                  <a:schemeClr val="bg1"/>
                </a:solidFill>
              </a:rPr>
              <a:t>July 2018</a:t>
            </a:r>
          </a:p>
        </p:txBody>
      </p:sp>
    </p:spTree>
  </p:cSld>
  <p:clrMap bg1="lt1" tx1="dk1" bg2="lt2" tx2="dk2" accent1="accent1" accent2="accent2" accent3="accent3" accent4="accent4" accent5="accent5" accent6="accent6" hlink="hlink" folHlink="folHlink"/>
  <p:sldLayoutIdLst>
    <p:sldLayoutId id="2147483703"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sldNum="0"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charset="0"/>
        </a:defRPr>
      </a:lvl2pPr>
      <a:lvl3pPr algn="ctr" rtl="0" eaLnBrk="1" fontAlgn="base" hangingPunct="1">
        <a:spcBef>
          <a:spcPct val="0"/>
        </a:spcBef>
        <a:spcAft>
          <a:spcPct val="0"/>
        </a:spcAft>
        <a:defRPr sz="3600">
          <a:solidFill>
            <a:schemeClr val="tx2"/>
          </a:solidFill>
          <a:latin typeface="Arial" charset="0"/>
        </a:defRPr>
      </a:lvl3pPr>
      <a:lvl4pPr algn="ctr" rtl="0" eaLnBrk="1" fontAlgn="base" hangingPunct="1">
        <a:spcBef>
          <a:spcPct val="0"/>
        </a:spcBef>
        <a:spcAft>
          <a:spcPct val="0"/>
        </a:spcAft>
        <a:defRPr sz="3600">
          <a:solidFill>
            <a:schemeClr val="tx2"/>
          </a:solidFill>
          <a:latin typeface="Arial" charset="0"/>
        </a:defRPr>
      </a:lvl4pPr>
      <a:lvl5pPr algn="ctr" rtl="0" eaLnBrk="1" fontAlgn="base" hangingPunct="1">
        <a:spcBef>
          <a:spcPct val="0"/>
        </a:spcBef>
        <a:spcAft>
          <a:spcPct val="0"/>
        </a:spcAft>
        <a:defRPr sz="3600">
          <a:solidFill>
            <a:schemeClr val="tx2"/>
          </a:solidFill>
          <a:latin typeface="Arial" charset="0"/>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sandiego.or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ec/dcn/16/ec-16-0066-03-00EC-802-plenary-future-venue-contract-status.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802_tutorials/802_Tutorial_Request_Form.do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802world.org/plenary/onsite-information/" TargetMode="External"/><Relationship Id="rId1" Type="http://schemas.openxmlformats.org/officeDocument/2006/relationships/slideLayout" Target="../slideLayouts/slideLayout2.xml"/><Relationship Id="rId4" Type="http://schemas.openxmlformats.org/officeDocument/2006/relationships/hyperlink" Target="http://schedule.802world.com/schedule/schedule/sho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andiego.org/explore/things-to-do/food-drink/restaurants.aspx" TargetMode="External"/><Relationship Id="rId2" Type="http://schemas.openxmlformats.org/officeDocument/2006/relationships/hyperlink" Target="https://manchester.grand.hyatt.com/en/hotel/dining.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eidkells@gmail.com" TargetMode="External"/><Relationship Id="rId2" Type="http://schemas.openxmlformats.org/officeDocument/2006/relationships/hyperlink" Target="mailto:darcel@facetoface-events.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802world.org/plenary/meeting-map/" TargetMode="External"/><Relationship Id="rId2" Type="http://schemas.openxmlformats.org/officeDocument/2006/relationships/hyperlink" Target="http://schedule.802world.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ctrTitle"/>
          </p:nvPr>
        </p:nvSpPr>
        <p:spPr/>
        <p:txBody>
          <a:bodyPr/>
          <a:lstStyle/>
          <a:p>
            <a:r>
              <a:rPr lang="en-US" dirty="0"/>
              <a:t>Executive Secretary Agenda Items </a:t>
            </a:r>
            <a:br>
              <a:rPr lang="en-US" dirty="0"/>
            </a:br>
            <a:r>
              <a:rPr lang="en-US" dirty="0"/>
              <a:t>July 2018 Plenary</a:t>
            </a:r>
            <a:endParaRPr lang="en-US" altLang="en-US" dirty="0"/>
          </a:p>
        </p:txBody>
      </p:sp>
      <p:sp>
        <p:nvSpPr>
          <p:cNvPr id="4099" name="Rectangle 5"/>
          <p:cNvSpPr>
            <a:spLocks noGrp="1" noChangeArrowheads="1"/>
          </p:cNvSpPr>
          <p:nvPr>
            <p:ph type="subTitle" idx="1"/>
          </p:nvPr>
        </p:nvSpPr>
        <p:spPr/>
        <p:txBody>
          <a:bodyPr/>
          <a:lstStyle/>
          <a:p>
            <a:r>
              <a:rPr lang="en-US" altLang="en-US"/>
              <a:t>Jon Rosdahl</a:t>
            </a:r>
            <a:br>
              <a:rPr lang="en-US" altLang="en-US"/>
            </a:br>
            <a:r>
              <a:rPr lang="en-US" altLang="en-US"/>
              <a:t>IEEE 802 Executive Secretary</a:t>
            </a:r>
            <a:br>
              <a:rPr lang="en-US" altLang="en-US"/>
            </a:br>
            <a:r>
              <a:rPr lang="en-US" altLang="en-US"/>
              <a:t>jrosdahl@ieee.org</a:t>
            </a:r>
            <a:endParaRPr lang="en-US" altLang="en-US" dirty="0"/>
          </a:p>
        </p:txBody>
      </p:sp>
    </p:spTree>
    <p:extLst>
      <p:ext uri="{BB962C8B-B14F-4D97-AF65-F5344CB8AC3E}">
        <p14:creationId xmlns:p14="http://schemas.microsoft.com/office/powerpoint/2010/main" val="4154223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DFF74-6E5F-4EDA-9BE2-D8B370325802}"/>
              </a:ext>
            </a:extLst>
          </p:cNvPr>
          <p:cNvSpPr>
            <a:spLocks noGrp="1"/>
          </p:cNvSpPr>
          <p:nvPr>
            <p:ph type="title"/>
          </p:nvPr>
        </p:nvSpPr>
        <p:spPr/>
        <p:txBody>
          <a:bodyPr/>
          <a:lstStyle/>
          <a:p>
            <a:r>
              <a:rPr lang="en-US" b="1" dirty="0"/>
              <a:t>6. Special Meeting</a:t>
            </a:r>
            <a:endParaRPr lang="en-US" dirty="0"/>
          </a:p>
        </p:txBody>
      </p:sp>
      <p:sp>
        <p:nvSpPr>
          <p:cNvPr id="3" name="Content Placeholder 2">
            <a:extLst>
              <a:ext uri="{FF2B5EF4-FFF2-40B4-BE49-F238E27FC236}">
                <a16:creationId xmlns:a16="http://schemas.microsoft.com/office/drawing/2014/main" id="{41B60ADF-85F1-43CF-8392-E161319ECDBB}"/>
              </a:ext>
            </a:extLst>
          </p:cNvPr>
          <p:cNvSpPr>
            <a:spLocks noGrp="1"/>
          </p:cNvSpPr>
          <p:nvPr>
            <p:ph idx="1"/>
          </p:nvPr>
        </p:nvSpPr>
        <p:spPr/>
        <p:txBody>
          <a:bodyPr/>
          <a:lstStyle/>
          <a:p>
            <a:pPr marL="0" indent="0">
              <a:buNone/>
            </a:pPr>
            <a:r>
              <a:rPr lang="en-CA" sz="2400" dirty="0"/>
              <a:t>	</a:t>
            </a:r>
            <a:r>
              <a:rPr lang="en-CA" dirty="0"/>
              <a:t>Q&amp;A with new IEEE Executive Director, Steve </a:t>
            </a:r>
            <a:r>
              <a:rPr lang="en-CA" dirty="0" err="1"/>
              <a:t>Welby</a:t>
            </a:r>
            <a:endParaRPr lang="en-CA" dirty="0"/>
          </a:p>
          <a:p>
            <a:pPr marL="0" indent="0">
              <a:buNone/>
            </a:pPr>
            <a:r>
              <a:rPr lang="en-CA" dirty="0"/>
              <a:t>	Monday, July 9 at 6:30pm to 7:30pm</a:t>
            </a:r>
          </a:p>
          <a:p>
            <a:pPr marL="0" indent="0">
              <a:buNone/>
            </a:pPr>
            <a:r>
              <a:rPr lang="en-CA" dirty="0"/>
              <a:t>	Harbor G, 2</a:t>
            </a:r>
            <a:r>
              <a:rPr lang="en-CA" baseline="30000" dirty="0"/>
              <a:t>nd</a:t>
            </a:r>
            <a:r>
              <a:rPr lang="en-CA" dirty="0"/>
              <a:t> Level</a:t>
            </a:r>
            <a:endParaRPr lang="en-US" dirty="0"/>
          </a:p>
          <a:p>
            <a:endParaRPr lang="en-US" dirty="0"/>
          </a:p>
        </p:txBody>
      </p:sp>
      <p:pic>
        <p:nvPicPr>
          <p:cNvPr id="4" name="Picture 3">
            <a:extLst>
              <a:ext uri="{FF2B5EF4-FFF2-40B4-BE49-F238E27FC236}">
                <a16:creationId xmlns:a16="http://schemas.microsoft.com/office/drawing/2014/main" id="{FEED1AEE-4644-4F47-A713-8B7067F032A0}"/>
              </a:ext>
            </a:extLst>
          </p:cNvPr>
          <p:cNvPicPr>
            <a:picLocks noChangeAspect="1"/>
          </p:cNvPicPr>
          <p:nvPr/>
        </p:nvPicPr>
        <p:blipFill>
          <a:blip r:embed="rId2"/>
          <a:stretch>
            <a:fillRect/>
          </a:stretch>
        </p:blipFill>
        <p:spPr>
          <a:xfrm>
            <a:off x="8229600" y="2133600"/>
            <a:ext cx="2705100" cy="4057650"/>
          </a:xfrm>
          <a:prstGeom prst="rect">
            <a:avLst/>
          </a:prstGeom>
        </p:spPr>
      </p:pic>
    </p:spTree>
    <p:extLst>
      <p:ext uri="{BB962C8B-B14F-4D97-AF65-F5344CB8AC3E}">
        <p14:creationId xmlns:p14="http://schemas.microsoft.com/office/powerpoint/2010/main" val="27286769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B6CA2-0080-419D-8C24-2811E2AC50BC}"/>
              </a:ext>
            </a:extLst>
          </p:cNvPr>
          <p:cNvSpPr>
            <a:spLocks noGrp="1"/>
          </p:cNvSpPr>
          <p:nvPr>
            <p:ph type="title"/>
          </p:nvPr>
        </p:nvSpPr>
        <p:spPr/>
        <p:txBody>
          <a:bodyPr/>
          <a:lstStyle/>
          <a:p>
            <a:r>
              <a:rPr lang="en-US" dirty="0"/>
              <a:t>Stephen </a:t>
            </a:r>
            <a:r>
              <a:rPr lang="en-US" dirty="0" err="1"/>
              <a:t>Welby</a:t>
            </a:r>
            <a:endParaRPr lang="en-US" dirty="0"/>
          </a:p>
        </p:txBody>
      </p:sp>
      <p:sp>
        <p:nvSpPr>
          <p:cNvPr id="4" name="Content Placeholder 3">
            <a:extLst>
              <a:ext uri="{FF2B5EF4-FFF2-40B4-BE49-F238E27FC236}">
                <a16:creationId xmlns:a16="http://schemas.microsoft.com/office/drawing/2014/main" id="{C0A2B0E2-33B6-45C5-8CCD-C80E73330A7F}"/>
              </a:ext>
            </a:extLst>
          </p:cNvPr>
          <p:cNvSpPr txBox="1">
            <a:spLocks noGrp="1"/>
          </p:cNvSpPr>
          <p:nvPr>
            <p:ph idx="1"/>
          </p:nvPr>
        </p:nvSpPr>
        <p:spPr>
          <a:xfrm>
            <a:off x="334432" y="1341438"/>
            <a:ext cx="11247967" cy="4573560"/>
          </a:xfrm>
          <a:prstGeom prst="rect">
            <a:avLst/>
          </a:prstGeom>
          <a:noFill/>
        </p:spPr>
        <p:txBody>
          <a:bodyPr wrap="square" rtlCol="0">
            <a:spAutoFit/>
          </a:bodyPr>
          <a:lstStyle/>
          <a:p>
            <a:r>
              <a:rPr lang="en-US" sz="2800" dirty="0"/>
              <a:t>IEEE Executive director and Chief Operating Officer</a:t>
            </a:r>
          </a:p>
          <a:p>
            <a:r>
              <a:rPr lang="en-US" sz="2800" dirty="0"/>
              <a:t>An IEEE senior member, </a:t>
            </a:r>
            <a:r>
              <a:rPr lang="en-US" sz="2800" dirty="0" err="1"/>
              <a:t>Welby</a:t>
            </a:r>
            <a:r>
              <a:rPr lang="en-US" sz="2800" dirty="0"/>
              <a:t> previously served as U.S. assistant sec­retary of defense for research and engineering. As the Department of Defense’s chief technology officer, he led the largest research, development, and engineering organization in the world and oversaw an annual technology investment budget of US $12.5 billion. He also held senior leadership positions at the Defense Advanced Research Projects Agency.</a:t>
            </a:r>
          </a:p>
          <a:p>
            <a:r>
              <a:rPr lang="en-US" sz="2800" dirty="0"/>
              <a:t>His areas of technical expertise include space systems, robotics, machine learning, high-performance software, and sensor systems.</a:t>
            </a:r>
            <a:endParaRPr lang="en-US" sz="2800" dirty="0">
              <a:effectLst/>
            </a:endParaRPr>
          </a:p>
        </p:txBody>
      </p:sp>
    </p:spTree>
    <p:extLst>
      <p:ext uri="{BB962C8B-B14F-4D97-AF65-F5344CB8AC3E}">
        <p14:creationId xmlns:p14="http://schemas.microsoft.com/office/powerpoint/2010/main" val="91918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62DA-4578-4CBE-82EE-B98FFC51813F}"/>
              </a:ext>
            </a:extLst>
          </p:cNvPr>
          <p:cNvSpPr>
            <a:spLocks noGrp="1"/>
          </p:cNvSpPr>
          <p:nvPr>
            <p:ph type="title"/>
          </p:nvPr>
        </p:nvSpPr>
        <p:spPr/>
        <p:txBody>
          <a:bodyPr/>
          <a:lstStyle/>
          <a:p>
            <a:r>
              <a:rPr lang="en-CA" b="1" dirty="0"/>
              <a:t>7. Internet:</a:t>
            </a:r>
            <a:endParaRPr lang="en-US" dirty="0"/>
          </a:p>
        </p:txBody>
      </p:sp>
      <p:sp>
        <p:nvSpPr>
          <p:cNvPr id="3" name="Content Placeholder 2">
            <a:extLst>
              <a:ext uri="{FF2B5EF4-FFF2-40B4-BE49-F238E27FC236}">
                <a16:creationId xmlns:a16="http://schemas.microsoft.com/office/drawing/2014/main" id="{0E069338-E4CE-4CE4-A7E6-699BBC611C81}"/>
              </a:ext>
            </a:extLst>
          </p:cNvPr>
          <p:cNvSpPr>
            <a:spLocks noGrp="1"/>
          </p:cNvSpPr>
          <p:nvPr>
            <p:ph idx="1"/>
          </p:nvPr>
        </p:nvSpPr>
        <p:spPr/>
        <p:txBody>
          <a:bodyPr>
            <a:normAutofit fontScale="85000" lnSpcReduction="20000"/>
          </a:bodyPr>
          <a:lstStyle/>
          <a:p>
            <a:pPr marL="0" indent="0">
              <a:spcBef>
                <a:spcPts val="0"/>
              </a:spcBef>
              <a:buNone/>
            </a:pPr>
            <a:r>
              <a:rPr lang="en-CA" sz="2400" b="1" dirty="0"/>
              <a:t> </a:t>
            </a:r>
            <a:r>
              <a:rPr lang="en-CA" b="1" dirty="0"/>
              <a:t>Hyatt Guestroom Network: </a:t>
            </a:r>
          </a:p>
          <a:p>
            <a:pPr marL="1450993" lvl="1" indent="-428625">
              <a:spcBef>
                <a:spcPts val="0"/>
              </a:spcBef>
              <a:buFont typeface="Arial" panose="020B0604020202020204" pitchFamily="34" charset="0"/>
              <a:buChar char="•"/>
            </a:pPr>
            <a:r>
              <a:rPr lang="en-CA" sz="3100" b="1" dirty="0"/>
              <a:t>SSID: </a:t>
            </a:r>
            <a:r>
              <a:rPr lang="en-CA" dirty="0"/>
              <a:t>@</a:t>
            </a:r>
            <a:r>
              <a:rPr lang="en-CA" dirty="0" err="1"/>
              <a:t>Hyatt_WIFI</a:t>
            </a:r>
            <a:endParaRPr lang="en-CA" dirty="0"/>
          </a:p>
          <a:p>
            <a:pPr marL="1365268" lvl="1" indent="-342900">
              <a:spcBef>
                <a:spcPts val="0"/>
              </a:spcBef>
              <a:buFont typeface="Arial" panose="020B0604020202020204" pitchFamily="34" charset="0"/>
              <a:buChar char="•"/>
            </a:pPr>
            <a:r>
              <a:rPr lang="en-CA" dirty="0"/>
              <a:t> Sign in with First </a:t>
            </a:r>
            <a:r>
              <a:rPr lang="en-CA" dirty="0" err="1"/>
              <a:t>Name,Lastname</a:t>
            </a:r>
            <a:r>
              <a:rPr lang="en-CA" dirty="0"/>
              <a:t> / Email Address</a:t>
            </a:r>
          </a:p>
          <a:p>
            <a:pPr marL="2120928" lvl="2" indent="-342900">
              <a:spcBef>
                <a:spcPts val="0"/>
              </a:spcBef>
              <a:buFont typeface="Arial" panose="020B0604020202020204" pitchFamily="34" charset="0"/>
              <a:buChar char="•"/>
            </a:pPr>
            <a:r>
              <a:rPr lang="en-CA" sz="2800" dirty="0"/>
              <a:t>When you sign into the Hyatt guestroom Wi-Fi you may use the premium network. Premium is included in the guestroom rate in our contract and should be removed from your bill if charged.</a:t>
            </a:r>
          </a:p>
          <a:p>
            <a:pPr marL="2120928" lvl="2" indent="-342900">
              <a:spcBef>
                <a:spcPts val="0"/>
              </a:spcBef>
              <a:buFont typeface="Arial" panose="020B0604020202020204" pitchFamily="34" charset="0"/>
              <a:buChar char="•"/>
            </a:pPr>
            <a:endParaRPr lang="en-CA" sz="2800" dirty="0"/>
          </a:p>
          <a:p>
            <a:pPr marL="0" indent="0">
              <a:spcBef>
                <a:spcPts val="0"/>
              </a:spcBef>
              <a:buNone/>
            </a:pPr>
            <a:r>
              <a:rPr lang="en-US" b="1" dirty="0"/>
              <a:t>Meeting Network:</a:t>
            </a:r>
          </a:p>
          <a:p>
            <a:pPr lvl="1">
              <a:spcBef>
                <a:spcPts val="0"/>
              </a:spcBef>
              <a:buFont typeface="Arial" panose="020B0604020202020204" pitchFamily="34" charset="0"/>
              <a:buChar char="•"/>
            </a:pPr>
            <a:r>
              <a:rPr lang="en-US" sz="2700" b="1" dirty="0"/>
              <a:t>SSID:</a:t>
            </a:r>
            <a:r>
              <a:rPr lang="en-US" sz="2700" dirty="0"/>
              <a:t> </a:t>
            </a:r>
            <a:r>
              <a:rPr lang="en-US" sz="2700" dirty="0" err="1"/>
              <a:t>verilan</a:t>
            </a:r>
            <a:r>
              <a:rPr lang="en-US" sz="2700" dirty="0"/>
              <a:t>-secure</a:t>
            </a:r>
          </a:p>
          <a:p>
            <a:pPr lvl="1">
              <a:spcBef>
                <a:spcPts val="0"/>
              </a:spcBef>
              <a:buFont typeface="Arial" panose="020B0604020202020204" pitchFamily="34" charset="0"/>
              <a:buChar char="•"/>
            </a:pPr>
            <a:r>
              <a:rPr lang="en-US" sz="2700" b="1" dirty="0"/>
              <a:t>Password:</a:t>
            </a:r>
            <a:r>
              <a:rPr lang="en-US" sz="2700" dirty="0"/>
              <a:t> </a:t>
            </a:r>
            <a:r>
              <a:rPr lang="en-US" sz="2700" dirty="0" err="1"/>
              <a:t>ieeeieee</a:t>
            </a:r>
            <a:endParaRPr lang="en-US" sz="2700" dirty="0"/>
          </a:p>
          <a:p>
            <a:pPr lvl="1">
              <a:spcBef>
                <a:spcPts val="0"/>
              </a:spcBef>
              <a:buFont typeface="Arial" panose="020B0604020202020204" pitchFamily="34" charset="0"/>
              <a:buChar char="•"/>
            </a:pPr>
            <a:r>
              <a:rPr lang="en-US" sz="2700" b="1" dirty="0"/>
              <a:t>Wireless Encryption Protocol:</a:t>
            </a:r>
            <a:r>
              <a:rPr lang="en-US" sz="2700" dirty="0"/>
              <a:t>     WPA2 Pre-Shared-Key</a:t>
            </a:r>
          </a:p>
          <a:p>
            <a:pPr marL="457200" lvl="1" indent="0">
              <a:spcBef>
                <a:spcPts val="0"/>
              </a:spcBef>
              <a:buNone/>
            </a:pPr>
            <a:endParaRPr lang="en-US" sz="2700" dirty="0"/>
          </a:p>
          <a:p>
            <a:pPr marL="91440" lvl="2" indent="0">
              <a:spcBef>
                <a:spcPts val="0"/>
              </a:spcBef>
              <a:buNone/>
            </a:pPr>
            <a:r>
              <a:rPr lang="en-US" sz="2700" dirty="0"/>
              <a:t>Please report any disruption of service to a Verilan staff member at the Network Help Desk. </a:t>
            </a:r>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US" dirty="0"/>
          </a:p>
        </p:txBody>
      </p:sp>
    </p:spTree>
    <p:extLst>
      <p:ext uri="{BB962C8B-B14F-4D97-AF65-F5344CB8AC3E}">
        <p14:creationId xmlns:p14="http://schemas.microsoft.com/office/powerpoint/2010/main" val="2986138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239233"/>
            <a:ext cx="10972800" cy="6380642"/>
          </a:xfrm>
        </p:spPr>
        <p:txBody>
          <a:bodyPr>
            <a:normAutofit/>
          </a:bodyPr>
          <a:lstStyle/>
          <a:p>
            <a:pPr marL="0" indent="0">
              <a:buNone/>
            </a:pPr>
            <a:endParaRPr lang="en-US" sz="2250" dirty="0"/>
          </a:p>
          <a:p>
            <a:pPr marL="0" indent="0" algn="ctr">
              <a:buNone/>
            </a:pPr>
            <a:r>
              <a:rPr lang="en-US" sz="3600" b="1" dirty="0">
                <a:latin typeface="+mj-lt"/>
              </a:rPr>
              <a:t>8. Tourism San Diego</a:t>
            </a:r>
          </a:p>
          <a:p>
            <a:pPr marL="711209" lvl="1" indent="0">
              <a:buNone/>
            </a:pPr>
            <a:r>
              <a:rPr lang="en-US" sz="3000" dirty="0"/>
              <a:t>There are a number of entertainment and dining options near the hotel. Please check with the Hotel Concierge or Front Desk personal for a map and information.</a:t>
            </a:r>
          </a:p>
          <a:p>
            <a:pPr marL="711209" lvl="1" indent="0">
              <a:buNone/>
            </a:pPr>
            <a:r>
              <a:rPr lang="en-US" sz="3000" dirty="0">
                <a:hlinkClick r:id="rId2"/>
              </a:rPr>
              <a:t>https://</a:t>
            </a:r>
            <a:r>
              <a:rPr lang="en-US" sz="3000" dirty="0" err="1">
                <a:hlinkClick r:id="rId2"/>
              </a:rPr>
              <a:t>www.sandiego.org</a:t>
            </a:r>
            <a:r>
              <a:rPr lang="en-US" sz="3000" dirty="0">
                <a:hlinkClick r:id="rId2"/>
              </a:rPr>
              <a:t>/</a:t>
            </a:r>
            <a:endParaRPr lang="en-US" sz="3000" dirty="0"/>
          </a:p>
          <a:p>
            <a:pPr marL="0" indent="0">
              <a:buNone/>
            </a:pPr>
            <a:endParaRPr lang="en-US" sz="2250" dirty="0"/>
          </a:p>
          <a:p>
            <a:pPr marL="0" indent="0">
              <a:buNone/>
            </a:pPr>
            <a:endParaRPr lang="en-CA" sz="3000" dirty="0"/>
          </a:p>
          <a:p>
            <a:pPr marL="0" indent="0">
              <a:buNone/>
            </a:pPr>
            <a:endParaRPr lang="en-CA" sz="1650" dirty="0"/>
          </a:p>
          <a:p>
            <a:pPr marL="0" indent="0">
              <a:buNone/>
            </a:pPr>
            <a:endParaRPr lang="en-CA" sz="3000" dirty="0"/>
          </a:p>
          <a:p>
            <a:pPr marL="0" indent="0">
              <a:buNone/>
            </a:pPr>
            <a:endParaRPr lang="en-CA" sz="2400" dirty="0"/>
          </a:p>
          <a:p>
            <a:pPr marL="711209" lvl="2" indent="-711209">
              <a:buAutoNum type="arabicPeriod" startAt="5"/>
            </a:pPr>
            <a:endParaRPr lang="en-CA" sz="1350" dirty="0"/>
          </a:p>
          <a:p>
            <a:pPr marL="812810" indent="-812810">
              <a:buAutoNum type="arabicPeriod" startAt="5"/>
            </a:pPr>
            <a:endParaRPr lang="en-CA" sz="1350" dirty="0"/>
          </a:p>
          <a:p>
            <a:pPr marL="914411" indent="-914411">
              <a:buAutoNum type="arabicPeriod" startAt="5"/>
            </a:pPr>
            <a:endParaRPr lang="en-CA" sz="1350" dirty="0"/>
          </a:p>
          <a:p>
            <a:endParaRPr lang="en-CA" sz="1350" dirty="0"/>
          </a:p>
        </p:txBody>
      </p:sp>
    </p:spTree>
    <p:extLst>
      <p:ext uri="{BB962C8B-B14F-4D97-AF65-F5344CB8AC3E}">
        <p14:creationId xmlns:p14="http://schemas.microsoft.com/office/powerpoint/2010/main" val="1676149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46149-AAA4-491B-BEDD-876BA0C13184}"/>
              </a:ext>
            </a:extLst>
          </p:cNvPr>
          <p:cNvSpPr>
            <a:spLocks noGrp="1"/>
          </p:cNvSpPr>
          <p:nvPr>
            <p:ph type="title"/>
          </p:nvPr>
        </p:nvSpPr>
        <p:spPr/>
        <p:txBody>
          <a:bodyPr/>
          <a:lstStyle/>
          <a:p>
            <a:r>
              <a:rPr lang="en-US" b="1" dirty="0"/>
              <a:t>9. </a:t>
            </a:r>
            <a:r>
              <a:rPr lang="en-CA" b="1" dirty="0"/>
              <a:t>Next IEEE 802 Plenary Session</a:t>
            </a:r>
            <a:endParaRPr lang="en-US" dirty="0"/>
          </a:p>
        </p:txBody>
      </p:sp>
      <p:sp>
        <p:nvSpPr>
          <p:cNvPr id="3" name="Content Placeholder 2">
            <a:extLst>
              <a:ext uri="{FF2B5EF4-FFF2-40B4-BE49-F238E27FC236}">
                <a16:creationId xmlns:a16="http://schemas.microsoft.com/office/drawing/2014/main" id="{221ACB77-196B-4E78-BB50-A32816ADB6BB}"/>
              </a:ext>
            </a:extLst>
          </p:cNvPr>
          <p:cNvSpPr>
            <a:spLocks noGrp="1"/>
          </p:cNvSpPr>
          <p:nvPr>
            <p:ph idx="1"/>
          </p:nvPr>
        </p:nvSpPr>
        <p:spPr/>
        <p:txBody>
          <a:bodyPr/>
          <a:lstStyle/>
          <a:p>
            <a:pPr marL="711209" lvl="1" indent="0">
              <a:buNone/>
            </a:pPr>
            <a:r>
              <a:rPr lang="en-CA" sz="3000" dirty="0">
                <a:solidFill>
                  <a:srgbClr val="FF0000"/>
                </a:solidFill>
              </a:rPr>
              <a:t>November 11-16, 2018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a:p>
            <a:pPr marL="711209" lvl="1" indent="0">
              <a:buNone/>
            </a:pPr>
            <a:r>
              <a:rPr lang="en-CA" sz="3000" dirty="0"/>
              <a:t>Registration open Late August/Early September</a:t>
            </a:r>
          </a:p>
          <a:p>
            <a:pPr marL="711209" lvl="1" indent="0">
              <a:buNone/>
            </a:pPr>
            <a:endParaRPr lang="en-CA" sz="3000" dirty="0"/>
          </a:p>
          <a:p>
            <a:endParaRPr lang="en-US" dirty="0"/>
          </a:p>
        </p:txBody>
      </p:sp>
    </p:spTree>
    <p:extLst>
      <p:ext uri="{BB962C8B-B14F-4D97-AF65-F5344CB8AC3E}">
        <p14:creationId xmlns:p14="http://schemas.microsoft.com/office/powerpoint/2010/main" val="3106106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554B9-2D99-0841-94FE-708FF5DE7A92}"/>
              </a:ext>
            </a:extLst>
          </p:cNvPr>
          <p:cNvSpPr>
            <a:spLocks noGrp="1"/>
          </p:cNvSpPr>
          <p:nvPr>
            <p:ph type="title"/>
          </p:nvPr>
        </p:nvSpPr>
        <p:spPr/>
        <p:txBody>
          <a:bodyPr>
            <a:normAutofit/>
          </a:bodyPr>
          <a:lstStyle/>
          <a:p>
            <a:r>
              <a:rPr lang="en-US" b="1" dirty="0"/>
              <a:t>10. Networking Social</a:t>
            </a:r>
          </a:p>
        </p:txBody>
      </p:sp>
      <p:sp>
        <p:nvSpPr>
          <p:cNvPr id="3" name="Content Placeholder 2">
            <a:extLst>
              <a:ext uri="{FF2B5EF4-FFF2-40B4-BE49-F238E27FC236}">
                <a16:creationId xmlns:a16="http://schemas.microsoft.com/office/drawing/2014/main" id="{A288A015-6439-A244-94A2-7B651996DC2B}"/>
              </a:ext>
            </a:extLst>
          </p:cNvPr>
          <p:cNvSpPr>
            <a:spLocks noGrp="1"/>
          </p:cNvSpPr>
          <p:nvPr>
            <p:ph idx="1"/>
          </p:nvPr>
        </p:nvSpPr>
        <p:spPr>
          <a:xfrm>
            <a:off x="334433" y="1341438"/>
            <a:ext cx="10972800" cy="4754562"/>
          </a:xfrm>
        </p:spPr>
        <p:txBody>
          <a:bodyPr>
            <a:normAutofit fontScale="70000" lnSpcReduction="20000"/>
          </a:bodyPr>
          <a:lstStyle/>
          <a:p>
            <a:pPr marL="0" indent="0" algn="ctr">
              <a:buNone/>
            </a:pPr>
            <a:r>
              <a:rPr lang="en-US" sz="4600" dirty="0"/>
              <a:t>Wednesday July 11</a:t>
            </a:r>
            <a:r>
              <a:rPr lang="en-US" sz="4600" baseline="30000" dirty="0"/>
              <a:t>th</a:t>
            </a:r>
            <a:endParaRPr lang="en-US" sz="4600" dirty="0"/>
          </a:p>
          <a:p>
            <a:pPr marL="0" indent="0" algn="ctr">
              <a:buNone/>
            </a:pPr>
            <a:r>
              <a:rPr lang="en-US" sz="4600" dirty="0"/>
              <a:t>6:30 PM – 8:30 PM</a:t>
            </a:r>
          </a:p>
          <a:p>
            <a:pPr marL="0" indent="0" algn="ctr">
              <a:buNone/>
            </a:pPr>
            <a:r>
              <a:rPr lang="en-US" sz="4600" dirty="0"/>
              <a:t>4</a:t>
            </a:r>
            <a:r>
              <a:rPr lang="en-US" sz="4600" baseline="30000" dirty="0"/>
              <a:t>th</a:t>
            </a:r>
            <a:r>
              <a:rPr lang="en-US" sz="4600" dirty="0"/>
              <a:t> Floor Pool Deck</a:t>
            </a:r>
          </a:p>
          <a:p>
            <a:r>
              <a:rPr lang="en-US" b="1" dirty="0"/>
              <a:t>Refreshments </a:t>
            </a:r>
          </a:p>
          <a:p>
            <a:pPr lvl="1"/>
            <a:r>
              <a:rPr lang="en-US" dirty="0"/>
              <a:t>Street Tacos, Spud Bar, Salad Bar, Dim Sum, Fruit</a:t>
            </a:r>
          </a:p>
          <a:p>
            <a:r>
              <a:rPr lang="en-US" b="1" dirty="0"/>
              <a:t>Cash Bar Services</a:t>
            </a:r>
          </a:p>
          <a:p>
            <a:r>
              <a:rPr lang="en-US" b="1" dirty="0"/>
              <a:t>Complimentary Drink Coupon</a:t>
            </a:r>
            <a:r>
              <a:rPr lang="en-US" dirty="0"/>
              <a:t> </a:t>
            </a:r>
          </a:p>
          <a:p>
            <a:pPr lvl="1"/>
            <a:r>
              <a:rPr lang="en-US" dirty="0"/>
              <a:t>Included with Name Badge Handout</a:t>
            </a:r>
          </a:p>
          <a:p>
            <a:pPr lvl="1"/>
            <a:r>
              <a:rPr lang="en-US" dirty="0"/>
              <a:t>Beer, Wine, Soft Drinks, Water</a:t>
            </a:r>
          </a:p>
          <a:p>
            <a:r>
              <a:rPr lang="en-US" b="1" dirty="0"/>
              <a:t>Musical Entertainment</a:t>
            </a:r>
          </a:p>
          <a:p>
            <a:pPr lvl="1"/>
            <a:r>
              <a:rPr lang="en-US" dirty="0"/>
              <a:t>Tricia Freeman Trio</a:t>
            </a:r>
          </a:p>
          <a:p>
            <a:r>
              <a:rPr lang="en-US" b="1" dirty="0"/>
              <a:t>Guests Welcome</a:t>
            </a:r>
            <a:r>
              <a:rPr lang="en-US" dirty="0"/>
              <a:t> </a:t>
            </a:r>
          </a:p>
          <a:p>
            <a:pPr lvl="1"/>
            <a:r>
              <a:rPr lang="en-US" dirty="0"/>
              <a:t>Badges available at Registration Desk until 5PM Tuesday</a:t>
            </a:r>
          </a:p>
        </p:txBody>
      </p:sp>
    </p:spTree>
    <p:extLst>
      <p:ext uri="{BB962C8B-B14F-4D97-AF65-F5344CB8AC3E}">
        <p14:creationId xmlns:p14="http://schemas.microsoft.com/office/powerpoint/2010/main" val="1262319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1" dirty="0"/>
              <a:t>Network and Wired Cafe </a:t>
            </a:r>
            <a:endParaRPr lang="en-US" sz="4400" b="1" dirty="0"/>
          </a:p>
        </p:txBody>
      </p:sp>
      <p:sp>
        <p:nvSpPr>
          <p:cNvPr id="3" name="Content Placeholder 2"/>
          <p:cNvSpPr>
            <a:spLocks noGrp="1"/>
          </p:cNvSpPr>
          <p:nvPr>
            <p:ph idx="1"/>
          </p:nvPr>
        </p:nvSpPr>
        <p:spPr>
          <a:xfrm>
            <a:off x="334433" y="1341438"/>
            <a:ext cx="10972800" cy="5059362"/>
          </a:xfrm>
        </p:spPr>
        <p:txBody>
          <a:bodyPr/>
          <a:lstStyle/>
          <a:p>
            <a:r>
              <a:rPr lang="en-US" sz="2800" b="1" dirty="0"/>
              <a:t>WIRED CAFÉ</a:t>
            </a:r>
            <a:endParaRPr lang="en-US" sz="2800" dirty="0"/>
          </a:p>
          <a:p>
            <a:pPr lvl="2"/>
            <a:r>
              <a:rPr lang="en-US" sz="2800" dirty="0"/>
              <a:t>Please report any disruption of service in the café to </a:t>
            </a:r>
            <a:r>
              <a:rPr lang="en-US" sz="2800" dirty="0" err="1"/>
              <a:t>VeriLAN</a:t>
            </a:r>
            <a:r>
              <a:rPr lang="en-US" sz="2800" dirty="0"/>
              <a:t> staff.</a:t>
            </a:r>
          </a:p>
          <a:p>
            <a:endParaRPr lang="en-US" sz="2800" dirty="0"/>
          </a:p>
          <a:p>
            <a:r>
              <a:rPr lang="en-US" sz="2800" b="1" dirty="0"/>
              <a:t>NETWORK HELP DESK</a:t>
            </a:r>
            <a:endParaRPr lang="en-US" sz="2800" dirty="0"/>
          </a:p>
          <a:p>
            <a:pPr lvl="2"/>
            <a:r>
              <a:rPr lang="en-US" sz="2800" dirty="0"/>
              <a:t>Network Help is available for attendees experiencing difficulties accessing the meeting network.</a:t>
            </a:r>
          </a:p>
          <a:p>
            <a:pPr lvl="2"/>
            <a:endParaRPr lang="en-US" dirty="0"/>
          </a:p>
          <a:p>
            <a:r>
              <a:rPr lang="en-US" dirty="0"/>
              <a:t>Located near the Registration Desk </a:t>
            </a:r>
          </a:p>
        </p:txBody>
      </p:sp>
    </p:spTree>
    <p:extLst>
      <p:ext uri="{BB962C8B-B14F-4D97-AF65-F5344CB8AC3E}">
        <p14:creationId xmlns:p14="http://schemas.microsoft.com/office/powerpoint/2010/main" val="9750247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2019 Future Venues</a:t>
            </a:r>
          </a:p>
        </p:txBody>
      </p:sp>
      <p:sp>
        <p:nvSpPr>
          <p:cNvPr id="3" name="Content Placeholder 2"/>
          <p:cNvSpPr>
            <a:spLocks noGrp="1"/>
          </p:cNvSpPr>
          <p:nvPr>
            <p:ph idx="1"/>
          </p:nvPr>
        </p:nvSpPr>
        <p:spPr/>
        <p:txBody>
          <a:bodyPr/>
          <a:lstStyle/>
          <a:p>
            <a:r>
              <a:rPr lang="en-GB" dirty="0"/>
              <a:t>March 10-15, Hyatt Regency Vancouver and Fairmont Hotel Vancouver, Vancouver, Canada</a:t>
            </a:r>
          </a:p>
          <a:p>
            <a:endParaRPr lang="en-GB" dirty="0"/>
          </a:p>
          <a:p>
            <a:r>
              <a:rPr lang="en-GB" dirty="0"/>
              <a:t>July 14-19, Austria Congress Centre, Vienna, Austria</a:t>
            </a:r>
          </a:p>
          <a:p>
            <a:pPr marL="457200" lvl="1" indent="0">
              <a:buNone/>
            </a:pPr>
            <a:endParaRPr lang="en-GB" dirty="0"/>
          </a:p>
          <a:p>
            <a:r>
              <a:rPr lang="en-GB" dirty="0"/>
              <a:t>November 10-15, Hilton Waikoloa Village, Kona, HI, USA</a:t>
            </a:r>
            <a:endParaRPr lang="en-US" dirty="0"/>
          </a:p>
        </p:txBody>
      </p:sp>
    </p:spTree>
    <p:extLst>
      <p:ext uri="{BB962C8B-B14F-4D97-AF65-F5344CB8AC3E}">
        <p14:creationId xmlns:p14="http://schemas.microsoft.com/office/powerpoint/2010/main" val="2249011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838200"/>
          </a:xfrm>
        </p:spPr>
        <p:txBody>
          <a:bodyPr/>
          <a:lstStyle/>
          <a:p>
            <a:r>
              <a:rPr lang="en-US" dirty="0"/>
              <a:t>2020 Future Venues</a:t>
            </a:r>
          </a:p>
        </p:txBody>
      </p:sp>
      <p:sp>
        <p:nvSpPr>
          <p:cNvPr id="4" name="Text Placeholder 3"/>
          <p:cNvSpPr>
            <a:spLocks noGrp="1"/>
          </p:cNvSpPr>
          <p:nvPr>
            <p:ph type="body" idx="1"/>
          </p:nvPr>
        </p:nvSpPr>
        <p:spPr>
          <a:xfrm>
            <a:off x="609601" y="1535113"/>
            <a:ext cx="3352800" cy="639762"/>
          </a:xfrm>
        </p:spPr>
        <p:txBody>
          <a:bodyPr/>
          <a:lstStyle/>
          <a:p>
            <a:r>
              <a:rPr lang="en-US" sz="2000" dirty="0"/>
              <a:t>March 2020</a:t>
            </a:r>
          </a:p>
        </p:txBody>
      </p:sp>
      <p:sp>
        <p:nvSpPr>
          <p:cNvPr id="5" name="Content Placeholder 4"/>
          <p:cNvSpPr>
            <a:spLocks noGrp="1"/>
          </p:cNvSpPr>
          <p:nvPr>
            <p:ph sz="half" idx="2"/>
          </p:nvPr>
        </p:nvSpPr>
        <p:spPr>
          <a:xfrm>
            <a:off x="173183" y="2174875"/>
            <a:ext cx="3789217" cy="949325"/>
          </a:xfrm>
        </p:spPr>
        <p:txBody>
          <a:bodyPr/>
          <a:lstStyle/>
          <a:p>
            <a:pPr fontAlgn="b"/>
            <a:r>
              <a:rPr lang="en-US" dirty="0">
                <a:solidFill>
                  <a:srgbClr val="00B050"/>
                </a:solidFill>
              </a:rPr>
              <a:t>Hilton Atlanta, Atlanta, GA, USA</a:t>
            </a:r>
          </a:p>
        </p:txBody>
      </p:sp>
      <p:sp>
        <p:nvSpPr>
          <p:cNvPr id="6" name="Text Placeholder 5"/>
          <p:cNvSpPr>
            <a:spLocks noGrp="1"/>
          </p:cNvSpPr>
          <p:nvPr>
            <p:ph type="body" sz="quarter" idx="3"/>
          </p:nvPr>
        </p:nvSpPr>
        <p:spPr>
          <a:xfrm>
            <a:off x="4648200" y="1535113"/>
            <a:ext cx="2493432" cy="639762"/>
          </a:xfrm>
        </p:spPr>
        <p:txBody>
          <a:bodyPr/>
          <a:lstStyle/>
          <a:p>
            <a:r>
              <a:rPr lang="en-US" sz="2000" dirty="0"/>
              <a:t>July 2020</a:t>
            </a:r>
          </a:p>
        </p:txBody>
      </p:sp>
      <p:sp>
        <p:nvSpPr>
          <p:cNvPr id="7" name="Content Placeholder 6"/>
          <p:cNvSpPr>
            <a:spLocks noGrp="1"/>
          </p:cNvSpPr>
          <p:nvPr>
            <p:ph sz="quarter" idx="4"/>
          </p:nvPr>
        </p:nvSpPr>
        <p:spPr>
          <a:xfrm>
            <a:off x="4017624" y="2198686"/>
            <a:ext cx="3799415" cy="925514"/>
          </a:xfrm>
        </p:spPr>
        <p:txBody>
          <a:bodyPr/>
          <a:lstStyle/>
          <a:p>
            <a:r>
              <a:rPr lang="en-US" dirty="0">
                <a:solidFill>
                  <a:srgbClr val="00B050"/>
                </a:solidFill>
              </a:rPr>
              <a:t>Sheraton Centre Montreal, Montreal, Canada</a:t>
            </a:r>
          </a:p>
        </p:txBody>
      </p:sp>
      <p:sp>
        <p:nvSpPr>
          <p:cNvPr id="8" name="Text Placeholder 5"/>
          <p:cNvSpPr txBox="1">
            <a:spLocks/>
          </p:cNvSpPr>
          <p:nvPr/>
        </p:nvSpPr>
        <p:spPr bwMode="auto">
          <a:xfrm>
            <a:off x="8360248" y="1558924"/>
            <a:ext cx="249343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marL="0" indent="0" algn="l" rtl="0" eaLnBrk="1" fontAlgn="base" hangingPunct="1">
              <a:spcBef>
                <a:spcPct val="20000"/>
              </a:spcBef>
              <a:spcAft>
                <a:spcPct val="0"/>
              </a:spcAft>
              <a:buNone/>
              <a:defRPr sz="2400" b="1">
                <a:solidFill>
                  <a:schemeClr val="tx1"/>
                </a:solidFill>
                <a:latin typeface="+mn-lt"/>
                <a:ea typeface="+mn-ea"/>
                <a:cs typeface="+mn-cs"/>
              </a:defRPr>
            </a:lvl1pPr>
            <a:lvl2pPr marL="457200" indent="0" algn="l" rtl="0" eaLnBrk="1" fontAlgn="base" hangingPunct="1">
              <a:spcBef>
                <a:spcPct val="20000"/>
              </a:spcBef>
              <a:spcAft>
                <a:spcPct val="0"/>
              </a:spcAft>
              <a:buNone/>
              <a:defRPr sz="2000" b="1">
                <a:solidFill>
                  <a:schemeClr val="tx1"/>
                </a:solidFill>
                <a:latin typeface="+mn-lt"/>
              </a:defRPr>
            </a:lvl2pPr>
            <a:lvl3pPr marL="914400" indent="0" algn="l" rtl="0" eaLnBrk="1" fontAlgn="base" hangingPunct="1">
              <a:spcBef>
                <a:spcPct val="20000"/>
              </a:spcBef>
              <a:spcAft>
                <a:spcPct val="0"/>
              </a:spcAft>
              <a:buNone/>
              <a:defRPr sz="1800" b="1">
                <a:solidFill>
                  <a:schemeClr val="tx1"/>
                </a:solidFill>
                <a:latin typeface="+mn-lt"/>
              </a:defRPr>
            </a:lvl3pPr>
            <a:lvl4pPr marL="1371600" indent="0" algn="l" rtl="0" eaLnBrk="1" fontAlgn="base" hangingPunct="1">
              <a:spcBef>
                <a:spcPct val="20000"/>
              </a:spcBef>
              <a:spcAft>
                <a:spcPct val="0"/>
              </a:spcAft>
              <a:buNone/>
              <a:defRPr sz="1600" b="1">
                <a:solidFill>
                  <a:schemeClr val="tx1"/>
                </a:solidFill>
                <a:latin typeface="+mn-lt"/>
              </a:defRPr>
            </a:lvl4pPr>
            <a:lvl5pPr marL="1828800" indent="0" algn="l" rtl="0" eaLnBrk="1" fontAlgn="base" hangingPunct="1">
              <a:spcBef>
                <a:spcPct val="20000"/>
              </a:spcBef>
              <a:spcAft>
                <a:spcPct val="0"/>
              </a:spcAft>
              <a:buNone/>
              <a:defRPr sz="1600" b="1">
                <a:solidFill>
                  <a:schemeClr val="tx1"/>
                </a:solidFill>
                <a:latin typeface="+mn-lt"/>
              </a:defRPr>
            </a:lvl5pPr>
            <a:lvl6pPr marL="2286000" indent="0" algn="l" rtl="0" eaLnBrk="1" fontAlgn="base" hangingPunct="1">
              <a:spcBef>
                <a:spcPct val="20000"/>
              </a:spcBef>
              <a:spcAft>
                <a:spcPct val="0"/>
              </a:spcAft>
              <a:buNone/>
              <a:defRPr sz="1600" b="1">
                <a:solidFill>
                  <a:schemeClr val="tx1"/>
                </a:solidFill>
                <a:latin typeface="+mn-lt"/>
              </a:defRPr>
            </a:lvl6pPr>
            <a:lvl7pPr marL="2743200" indent="0" algn="l" rtl="0" eaLnBrk="1" fontAlgn="base" hangingPunct="1">
              <a:spcBef>
                <a:spcPct val="20000"/>
              </a:spcBef>
              <a:spcAft>
                <a:spcPct val="0"/>
              </a:spcAft>
              <a:buNone/>
              <a:defRPr sz="1600" b="1">
                <a:solidFill>
                  <a:schemeClr val="tx1"/>
                </a:solidFill>
                <a:latin typeface="+mn-lt"/>
              </a:defRPr>
            </a:lvl7pPr>
            <a:lvl8pPr marL="3200400" indent="0" algn="l" rtl="0" eaLnBrk="1" fontAlgn="base" hangingPunct="1">
              <a:spcBef>
                <a:spcPct val="20000"/>
              </a:spcBef>
              <a:spcAft>
                <a:spcPct val="0"/>
              </a:spcAft>
              <a:buNone/>
              <a:defRPr sz="1600" b="1">
                <a:solidFill>
                  <a:schemeClr val="tx1"/>
                </a:solidFill>
                <a:latin typeface="+mn-lt"/>
              </a:defRPr>
            </a:lvl8pPr>
            <a:lvl9pPr marL="3657600" indent="0" algn="l" rtl="0" eaLnBrk="1" fontAlgn="base" hangingPunct="1">
              <a:spcBef>
                <a:spcPct val="20000"/>
              </a:spcBef>
              <a:spcAft>
                <a:spcPct val="0"/>
              </a:spcAft>
              <a:buNone/>
              <a:defRPr sz="1600" b="1">
                <a:solidFill>
                  <a:schemeClr val="tx1"/>
                </a:solidFill>
                <a:latin typeface="+mn-lt"/>
              </a:defRPr>
            </a:lvl9pPr>
          </a:lstStyle>
          <a:p>
            <a:r>
              <a:rPr lang="en-US" sz="2000" kern="0" dirty="0"/>
              <a:t>November 2020</a:t>
            </a:r>
          </a:p>
        </p:txBody>
      </p:sp>
      <p:sp>
        <p:nvSpPr>
          <p:cNvPr id="9" name="Content Placeholder 6"/>
          <p:cNvSpPr txBox="1">
            <a:spLocks/>
          </p:cNvSpPr>
          <p:nvPr/>
        </p:nvSpPr>
        <p:spPr bwMode="auto">
          <a:xfrm>
            <a:off x="7872263" y="2198687"/>
            <a:ext cx="4191000" cy="9255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18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a:lstStyle>
          <a:p>
            <a:r>
              <a:rPr lang="en-US" dirty="0">
                <a:solidFill>
                  <a:srgbClr val="00B050"/>
                </a:solidFill>
              </a:rPr>
              <a:t>Marriott Marquis Queen’s Park, Bangkok, Thailand</a:t>
            </a:r>
          </a:p>
          <a:p>
            <a:pPr marL="0" indent="0">
              <a:buNone/>
            </a:pPr>
            <a:endParaRPr lang="en-US" sz="2000" kern="0" dirty="0">
              <a:solidFill>
                <a:srgbClr val="FF0000"/>
              </a:solidFill>
            </a:endParaRPr>
          </a:p>
          <a:p>
            <a:endParaRPr lang="en-US" sz="2000" kern="0" dirty="0"/>
          </a:p>
        </p:txBody>
      </p:sp>
      <p:sp>
        <p:nvSpPr>
          <p:cNvPr id="10" name="TextBox 9"/>
          <p:cNvSpPr txBox="1"/>
          <p:nvPr/>
        </p:nvSpPr>
        <p:spPr>
          <a:xfrm>
            <a:off x="381000" y="3479708"/>
            <a:ext cx="3200400" cy="461665"/>
          </a:xfrm>
          <a:prstGeom prst="rect">
            <a:avLst/>
          </a:prstGeom>
          <a:noFill/>
        </p:spPr>
        <p:txBody>
          <a:bodyPr wrap="square" rtlCol="0">
            <a:spAutoFit/>
          </a:bodyPr>
          <a:lstStyle/>
          <a:p>
            <a:r>
              <a:rPr lang="en-US" dirty="0"/>
              <a:t>Contract Executed</a:t>
            </a:r>
          </a:p>
        </p:txBody>
      </p:sp>
      <p:sp>
        <p:nvSpPr>
          <p:cNvPr id="11" name="TextBox 10">
            <a:extLst>
              <a:ext uri="{FF2B5EF4-FFF2-40B4-BE49-F238E27FC236}">
                <a16:creationId xmlns:a16="http://schemas.microsoft.com/office/drawing/2014/main" id="{7FFDCE1E-FE20-43A0-882D-7C8DFB4125DA}"/>
              </a:ext>
            </a:extLst>
          </p:cNvPr>
          <p:cNvSpPr txBox="1"/>
          <p:nvPr/>
        </p:nvSpPr>
        <p:spPr>
          <a:xfrm>
            <a:off x="8534400" y="3479709"/>
            <a:ext cx="3276600" cy="461665"/>
          </a:xfrm>
          <a:prstGeom prst="rect">
            <a:avLst/>
          </a:prstGeom>
          <a:noFill/>
        </p:spPr>
        <p:txBody>
          <a:bodyPr wrap="square" rtlCol="0">
            <a:spAutoFit/>
          </a:bodyPr>
          <a:lstStyle/>
          <a:p>
            <a:r>
              <a:rPr lang="en-US" dirty="0"/>
              <a:t>Contract executed</a:t>
            </a:r>
          </a:p>
        </p:txBody>
      </p:sp>
      <p:sp>
        <p:nvSpPr>
          <p:cNvPr id="13" name="TextBox 12">
            <a:extLst>
              <a:ext uri="{FF2B5EF4-FFF2-40B4-BE49-F238E27FC236}">
                <a16:creationId xmlns:a16="http://schemas.microsoft.com/office/drawing/2014/main" id="{B3B9A491-7AC3-4CE9-BD4B-360306515272}"/>
              </a:ext>
            </a:extLst>
          </p:cNvPr>
          <p:cNvSpPr txBox="1"/>
          <p:nvPr/>
        </p:nvSpPr>
        <p:spPr>
          <a:xfrm>
            <a:off x="4191000" y="3479710"/>
            <a:ext cx="3886200" cy="461665"/>
          </a:xfrm>
          <a:prstGeom prst="rect">
            <a:avLst/>
          </a:prstGeom>
          <a:noFill/>
        </p:spPr>
        <p:txBody>
          <a:bodyPr wrap="square" rtlCol="0">
            <a:spAutoFit/>
          </a:bodyPr>
          <a:lstStyle/>
          <a:p>
            <a:r>
              <a:rPr lang="en-US" dirty="0"/>
              <a:t>Contract Executed</a:t>
            </a:r>
          </a:p>
        </p:txBody>
      </p:sp>
    </p:spTree>
    <p:extLst>
      <p:ext uri="{BB962C8B-B14F-4D97-AF65-F5344CB8AC3E}">
        <p14:creationId xmlns:p14="http://schemas.microsoft.com/office/powerpoint/2010/main" val="11979965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60587-E4C6-49F3-A4E0-8B0454183809}"/>
              </a:ext>
            </a:extLst>
          </p:cNvPr>
          <p:cNvSpPr>
            <a:spLocks noGrp="1"/>
          </p:cNvSpPr>
          <p:nvPr>
            <p:ph type="title"/>
          </p:nvPr>
        </p:nvSpPr>
        <p:spPr/>
        <p:txBody>
          <a:bodyPr/>
          <a:lstStyle/>
          <a:p>
            <a:r>
              <a:rPr lang="en-US" dirty="0"/>
              <a:t>Vendor Contract Status</a:t>
            </a:r>
          </a:p>
        </p:txBody>
      </p:sp>
      <p:sp>
        <p:nvSpPr>
          <p:cNvPr id="3" name="Content Placeholder 2">
            <a:extLst>
              <a:ext uri="{FF2B5EF4-FFF2-40B4-BE49-F238E27FC236}">
                <a16:creationId xmlns:a16="http://schemas.microsoft.com/office/drawing/2014/main" id="{0D57EE4E-622F-456C-B1C3-13A7DF7CDBF9}"/>
              </a:ext>
            </a:extLst>
          </p:cNvPr>
          <p:cNvSpPr>
            <a:spLocks noGrp="1"/>
          </p:cNvSpPr>
          <p:nvPr>
            <p:ph idx="1"/>
          </p:nvPr>
        </p:nvSpPr>
        <p:spPr/>
        <p:txBody>
          <a:bodyPr/>
          <a:lstStyle/>
          <a:p>
            <a:r>
              <a:rPr lang="en-US" dirty="0"/>
              <a:t>Face to Face Events – </a:t>
            </a:r>
          </a:p>
          <a:p>
            <a:pPr lvl="1"/>
            <a:r>
              <a:rPr lang="en-US" dirty="0"/>
              <a:t>in process – New MSA being prepared. – </a:t>
            </a:r>
          </a:p>
          <a:p>
            <a:pPr lvl="1"/>
            <a:r>
              <a:rPr lang="en-US" dirty="0"/>
              <a:t>EC Motion to extend contract was passed Nov 2017.</a:t>
            </a:r>
          </a:p>
          <a:p>
            <a:r>
              <a:rPr lang="en-US" dirty="0" err="1"/>
              <a:t>Verilan</a:t>
            </a:r>
            <a:r>
              <a:rPr lang="en-US" dirty="0"/>
              <a:t> – Contract expires Nov 2018</a:t>
            </a:r>
          </a:p>
          <a:p>
            <a:pPr lvl="1"/>
            <a:r>
              <a:rPr lang="en-US" dirty="0" err="1"/>
              <a:t>Linespeed</a:t>
            </a:r>
            <a:r>
              <a:rPr lang="en-US" dirty="0"/>
              <a:t> providing network for IETF and ICSOC in Bangkok the week prior, thus it makes sense to use </a:t>
            </a:r>
            <a:r>
              <a:rPr lang="en-US" dirty="0" err="1"/>
              <a:t>Linespeed</a:t>
            </a:r>
            <a:r>
              <a:rPr lang="en-US" dirty="0"/>
              <a:t> for our meeting in the middle to reduce costs.</a:t>
            </a:r>
          </a:p>
          <a:p>
            <a:pPr lvl="2"/>
            <a:r>
              <a:rPr lang="en-US" dirty="0"/>
              <a:t>(Already setup and ready to use from the week prior)</a:t>
            </a:r>
          </a:p>
          <a:p>
            <a:pPr lvl="1"/>
            <a:r>
              <a:rPr lang="en-US" dirty="0"/>
              <a:t>Legal update – 802 Task Force meeting (Exec Session)</a:t>
            </a:r>
          </a:p>
          <a:p>
            <a:endParaRPr lang="en-US" dirty="0"/>
          </a:p>
        </p:txBody>
      </p:sp>
    </p:spTree>
    <p:extLst>
      <p:ext uri="{BB962C8B-B14F-4D97-AF65-F5344CB8AC3E}">
        <p14:creationId xmlns:p14="http://schemas.microsoft.com/office/powerpoint/2010/main" val="1573359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802 Exec Sec Agenda Items</a:t>
            </a:r>
            <a:endParaRPr lang="en-US" dirty="0"/>
          </a:p>
        </p:txBody>
      </p:sp>
      <p:sp>
        <p:nvSpPr>
          <p:cNvPr id="3" name="Content Placeholder 2"/>
          <p:cNvSpPr>
            <a:spLocks noGrp="1"/>
          </p:cNvSpPr>
          <p:nvPr>
            <p:ph idx="1"/>
          </p:nvPr>
        </p:nvSpPr>
        <p:spPr/>
        <p:txBody>
          <a:bodyPr/>
          <a:lstStyle/>
          <a:p>
            <a:r>
              <a:rPr lang="en-US" dirty="0"/>
              <a:t>6.02  II  Current and Future Venue Report</a:t>
            </a:r>
          </a:p>
        </p:txBody>
      </p:sp>
    </p:spTree>
    <p:extLst>
      <p:ext uri="{BB962C8B-B14F-4D97-AF65-F5344CB8AC3E}">
        <p14:creationId xmlns:p14="http://schemas.microsoft.com/office/powerpoint/2010/main" val="3501020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Thursday </a:t>
            </a:r>
            <a:r>
              <a:rPr lang="en-US" dirty="0" err="1"/>
              <a:t>AdHoc</a:t>
            </a:r>
            <a:r>
              <a:rPr lang="en-US" dirty="0"/>
              <a:t> Meetings</a:t>
            </a:r>
          </a:p>
        </p:txBody>
      </p:sp>
      <p:sp>
        <p:nvSpPr>
          <p:cNvPr id="3" name="Content Placeholder 2"/>
          <p:cNvSpPr>
            <a:spLocks noGrp="1"/>
          </p:cNvSpPr>
          <p:nvPr>
            <p:ph idx="1"/>
          </p:nvPr>
        </p:nvSpPr>
        <p:spPr/>
        <p:txBody>
          <a:bodyPr/>
          <a:lstStyle/>
          <a:p>
            <a:r>
              <a:rPr lang="en-US" dirty="0"/>
              <a:t>Next Venue Meeting planning – Thurs 7:30am</a:t>
            </a:r>
          </a:p>
          <a:p>
            <a:pPr lvl="1"/>
            <a:r>
              <a:rPr lang="en-US" dirty="0"/>
              <a:t>Review meeting space plan for Nov 2018 Plenary</a:t>
            </a:r>
          </a:p>
          <a:p>
            <a:pPr marL="457200" lvl="1" indent="0">
              <a:buNone/>
            </a:pPr>
            <a:endParaRPr lang="en-US" dirty="0"/>
          </a:p>
          <a:p>
            <a:r>
              <a:rPr lang="en-US" dirty="0"/>
              <a:t>Future Venues </a:t>
            </a:r>
            <a:r>
              <a:rPr lang="en-US" dirty="0" err="1"/>
              <a:t>AdHoc</a:t>
            </a:r>
            <a:r>
              <a:rPr lang="en-US" dirty="0"/>
              <a:t> – Thurs 8:00am</a:t>
            </a:r>
          </a:p>
          <a:p>
            <a:pPr lvl="1"/>
            <a:r>
              <a:rPr lang="en-US" dirty="0"/>
              <a:t>Review options and discuss choices and issues for 2021 and 2022.</a:t>
            </a:r>
          </a:p>
          <a:p>
            <a:endParaRPr lang="en-US" dirty="0"/>
          </a:p>
        </p:txBody>
      </p:sp>
    </p:spTree>
    <p:extLst>
      <p:ext uri="{BB962C8B-B14F-4D97-AF65-F5344CB8AC3E}">
        <p14:creationId xmlns:p14="http://schemas.microsoft.com/office/powerpoint/2010/main" val="37074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Request for WG Straw Poll concerning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p:txBody>
          <a:bodyPr/>
          <a:lstStyle/>
          <a:p>
            <a:r>
              <a:rPr lang="en-US" dirty="0"/>
              <a:t>Would you like to return to this venue?</a:t>
            </a:r>
          </a:p>
          <a:p>
            <a:pPr marL="457200" lvl="1" indent="0">
              <a:buNone/>
            </a:pPr>
            <a:br>
              <a:rPr lang="en-US" dirty="0"/>
            </a:br>
            <a:endParaRPr lang="en-US" dirty="0"/>
          </a:p>
          <a:p>
            <a:r>
              <a:rPr lang="en-US" dirty="0"/>
              <a:t>Did you enjoy the social?</a:t>
            </a:r>
          </a:p>
          <a:p>
            <a:pPr marL="457200" lvl="1" indent="0">
              <a:buNone/>
            </a:pPr>
            <a:r>
              <a:rPr lang="en-US" sz="2400" dirty="0"/>
              <a:t>  </a:t>
            </a:r>
            <a:br>
              <a:rPr lang="en-US" sz="2400" dirty="0"/>
            </a:br>
            <a:endParaRPr lang="en-US" sz="2400" dirty="0"/>
          </a:p>
        </p:txBody>
      </p:sp>
    </p:spTree>
    <p:extLst>
      <p:ext uri="{BB962C8B-B14F-4D97-AF65-F5344CB8AC3E}">
        <p14:creationId xmlns:p14="http://schemas.microsoft.com/office/powerpoint/2010/main" val="888629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Agenda:</a:t>
            </a:r>
          </a:p>
          <a:p>
            <a:pPr lvl="1"/>
            <a:r>
              <a:rPr lang="en-US" dirty="0"/>
              <a:t>Start time 7:30 am</a:t>
            </a:r>
          </a:p>
          <a:p>
            <a:pPr lvl="1"/>
            <a:r>
              <a:rPr lang="en-US" dirty="0"/>
              <a:t>Review meeting space plan for </a:t>
            </a:r>
            <a:r>
              <a:rPr lang="en-GB" dirty="0"/>
              <a:t>2018 November Plenary</a:t>
            </a:r>
          </a:p>
          <a:p>
            <a:pPr lvl="2"/>
            <a:r>
              <a:rPr lang="en-GB" dirty="0"/>
              <a:t>Marriott Marquis Queen's Park,  Bangkok, Thailand</a:t>
            </a:r>
          </a:p>
          <a:p>
            <a:pPr lvl="1"/>
            <a:r>
              <a:rPr lang="en-GB" dirty="0"/>
              <a:t>Adjourn 8:00am</a:t>
            </a:r>
          </a:p>
        </p:txBody>
      </p:sp>
    </p:spTree>
    <p:extLst>
      <p:ext uri="{BB962C8B-B14F-4D97-AF65-F5344CB8AC3E}">
        <p14:creationId xmlns:p14="http://schemas.microsoft.com/office/powerpoint/2010/main" val="2180411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p:txBody>
          <a:bodyPr/>
          <a:lstStyle/>
          <a:p>
            <a:r>
              <a:rPr lang="en-US" dirty="0"/>
              <a:t>Agenda:</a:t>
            </a:r>
          </a:p>
          <a:p>
            <a:pPr lvl="1"/>
            <a:r>
              <a:rPr lang="en-US" dirty="0"/>
              <a:t>Start time – 8:00 am</a:t>
            </a:r>
          </a:p>
          <a:p>
            <a:pPr lvl="1"/>
            <a:r>
              <a:rPr lang="en-US" dirty="0"/>
              <a:t>Open RFP for 2021 dates – </a:t>
            </a:r>
          </a:p>
          <a:p>
            <a:pPr lvl="2"/>
            <a:r>
              <a:rPr lang="en-US" dirty="0"/>
              <a:t>March – Hyatt Regency Denver – Contract Executed</a:t>
            </a:r>
          </a:p>
          <a:p>
            <a:pPr lvl="2"/>
            <a:r>
              <a:rPr lang="en-US" dirty="0"/>
              <a:t>July – Europe – Spain/Germany/Prague</a:t>
            </a:r>
          </a:p>
          <a:p>
            <a:pPr lvl="2"/>
            <a:r>
              <a:rPr lang="en-US" dirty="0"/>
              <a:t>Nov - TBA</a:t>
            </a:r>
          </a:p>
          <a:p>
            <a:pPr lvl="1"/>
            <a:r>
              <a:rPr lang="en-US" dirty="0"/>
              <a:t>Hilton Hawaiian Village – 2024</a:t>
            </a:r>
          </a:p>
          <a:p>
            <a:pPr lvl="1"/>
            <a:r>
              <a:rPr lang="en-US" dirty="0"/>
              <a:t>July 2019 – Vienna - status</a:t>
            </a:r>
          </a:p>
          <a:p>
            <a:pPr lvl="1"/>
            <a:r>
              <a:rPr lang="en-US" dirty="0"/>
              <a:t>End time – 9:00am</a:t>
            </a:r>
          </a:p>
          <a:p>
            <a:pPr lvl="1"/>
            <a:endParaRPr lang="en-US" dirty="0"/>
          </a:p>
          <a:p>
            <a:pPr lvl="1"/>
            <a:endParaRPr lang="en-US" dirty="0"/>
          </a:p>
        </p:txBody>
      </p:sp>
    </p:spTree>
    <p:extLst>
      <p:ext uri="{BB962C8B-B14F-4D97-AF65-F5344CB8AC3E}">
        <p14:creationId xmlns:p14="http://schemas.microsoft.com/office/powerpoint/2010/main" val="13039615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2021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March – Hyatt Regency Denver</a:t>
            </a:r>
          </a:p>
          <a:p>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July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July</a:t>
            </a:r>
          </a:p>
          <a:p>
            <a:pPr lvl="2"/>
            <a:r>
              <a:rPr lang="en-US" sz="2000" dirty="0" err="1"/>
              <a:t>Estrel</a:t>
            </a:r>
            <a:r>
              <a:rPr lang="en-US" sz="2000" dirty="0"/>
              <a:t> Berlin, Germany (2015/2017)</a:t>
            </a:r>
          </a:p>
          <a:p>
            <a:pPr lvl="2"/>
            <a:r>
              <a:rPr lang="en-US" sz="2000" dirty="0"/>
              <a:t>Vienna, Austria (2019)</a:t>
            </a:r>
          </a:p>
          <a:p>
            <a:pPr lvl="2"/>
            <a:r>
              <a:rPr lang="en-US" sz="2000" dirty="0"/>
              <a:t>Dubrovnik, Croatia (new Hyatt Regency- open 2019)</a:t>
            </a:r>
          </a:p>
          <a:p>
            <a:pPr lvl="2"/>
            <a:r>
              <a:rPr lang="en-US" sz="2000" dirty="0"/>
              <a:t>Marriott Madrid, Spain – Site visit done</a:t>
            </a:r>
          </a:p>
          <a:p>
            <a:pPr lvl="1"/>
            <a:r>
              <a:rPr lang="en-US" sz="2400" dirty="0"/>
              <a:t>Nov</a:t>
            </a:r>
          </a:p>
          <a:p>
            <a:pPr lvl="2"/>
            <a:r>
              <a:rPr lang="en-US" sz="2000" dirty="0"/>
              <a:t>San Diego</a:t>
            </a:r>
          </a:p>
          <a:p>
            <a:pPr lvl="2"/>
            <a:r>
              <a:rPr lang="en-US" sz="2000" dirty="0"/>
              <a:t>Seattle – New Hyatt</a:t>
            </a:r>
          </a:p>
          <a:p>
            <a:pPr lvl="2"/>
            <a:r>
              <a:rPr lang="en-US" sz="2000" dirty="0"/>
              <a:t>New Orleans</a:t>
            </a:r>
          </a:p>
          <a:p>
            <a:pPr lvl="2"/>
            <a:r>
              <a:rPr lang="en-US" sz="2000" dirty="0"/>
              <a:t>Houston Marriott</a:t>
            </a:r>
          </a:p>
          <a:p>
            <a:pPr lvl="2"/>
            <a:r>
              <a:rPr lang="en-US" sz="2000" dirty="0"/>
              <a:t>Union Station, St. Louis</a:t>
            </a:r>
          </a:p>
          <a:p>
            <a:pPr lvl="2"/>
            <a:endParaRPr lang="en-US" sz="2000" dirty="0"/>
          </a:p>
          <a:p>
            <a:endParaRPr lang="en-US" dirty="0"/>
          </a:p>
        </p:txBody>
      </p:sp>
    </p:spTree>
    <p:extLst>
      <p:ext uri="{BB962C8B-B14F-4D97-AF65-F5344CB8AC3E}">
        <p14:creationId xmlns:p14="http://schemas.microsoft.com/office/powerpoint/2010/main" val="3123139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2022 Plenary – Open RFP  </a:t>
            </a:r>
          </a:p>
        </p:txBody>
      </p:sp>
      <p:sp>
        <p:nvSpPr>
          <p:cNvPr id="3" name="Content Placeholder 2"/>
          <p:cNvSpPr>
            <a:spLocks noGrp="1"/>
          </p:cNvSpPr>
          <p:nvPr>
            <p:ph sz="half" idx="2"/>
          </p:nvPr>
        </p:nvSpPr>
        <p:spPr>
          <a:xfrm>
            <a:off x="609600" y="1535112"/>
            <a:ext cx="5386917" cy="4591051"/>
          </a:xfrm>
        </p:spPr>
        <p:txBody>
          <a:bodyPr/>
          <a:lstStyle/>
          <a:p>
            <a:r>
              <a:rPr lang="en-US" sz="2400" dirty="0"/>
              <a:t>July  - </a:t>
            </a:r>
            <a:r>
              <a:rPr lang="en-US" dirty="0">
                <a:solidFill>
                  <a:srgbClr val="00B050"/>
                </a:solidFill>
              </a:rPr>
              <a:t>Sheraton Centre Montreal, Montreal, Canada</a:t>
            </a:r>
          </a:p>
          <a:p>
            <a:pPr marL="0" indent="0">
              <a:buNone/>
            </a:pPr>
            <a:endParaRPr lang="en-US" sz="2400" dirty="0"/>
          </a:p>
          <a:p>
            <a:r>
              <a:rPr lang="en-US" sz="2400" dirty="0"/>
              <a:t>Open RFP to Major Venues – Fairmont, Hilton, Hyatt, Marriott, etc. 700 attendees</a:t>
            </a:r>
          </a:p>
          <a:p>
            <a:pPr marL="0" indent="0">
              <a:buNone/>
            </a:pPr>
            <a:endParaRPr lang="en-US" sz="2400" dirty="0"/>
          </a:p>
          <a:p>
            <a:r>
              <a:rPr lang="en-US" sz="2400" dirty="0"/>
              <a:t>Possible Targets for March and Nov:</a:t>
            </a:r>
          </a:p>
        </p:txBody>
      </p:sp>
      <p:sp>
        <p:nvSpPr>
          <p:cNvPr id="6" name="Content Placeholder 5">
            <a:extLst>
              <a:ext uri="{FF2B5EF4-FFF2-40B4-BE49-F238E27FC236}">
                <a16:creationId xmlns:a16="http://schemas.microsoft.com/office/drawing/2014/main" id="{335AAB38-8F91-4AE5-B730-8A5E532CCAE0}"/>
              </a:ext>
            </a:extLst>
          </p:cNvPr>
          <p:cNvSpPr>
            <a:spLocks noGrp="1"/>
          </p:cNvSpPr>
          <p:nvPr>
            <p:ph sz="quarter" idx="4"/>
          </p:nvPr>
        </p:nvSpPr>
        <p:spPr>
          <a:xfrm>
            <a:off x="6193368" y="1535112"/>
            <a:ext cx="5389033" cy="4865687"/>
          </a:xfrm>
        </p:spPr>
        <p:txBody>
          <a:bodyPr/>
          <a:lstStyle/>
          <a:p>
            <a:pPr lvl="1"/>
            <a:r>
              <a:rPr lang="en-US" sz="2400" dirty="0"/>
              <a:t>March</a:t>
            </a:r>
          </a:p>
          <a:p>
            <a:pPr lvl="1"/>
            <a:r>
              <a:rPr lang="en-US" sz="2400" dirty="0"/>
              <a:t>Nov</a:t>
            </a:r>
          </a:p>
          <a:p>
            <a:pPr marL="914400" lvl="2" indent="0">
              <a:buNone/>
            </a:pPr>
            <a:endParaRPr lang="en-US" sz="2000" dirty="0"/>
          </a:p>
          <a:p>
            <a:endParaRPr lang="en-US" dirty="0"/>
          </a:p>
        </p:txBody>
      </p:sp>
    </p:spTree>
    <p:extLst>
      <p:ext uri="{BB962C8B-B14F-4D97-AF65-F5344CB8AC3E}">
        <p14:creationId xmlns:p14="http://schemas.microsoft.com/office/powerpoint/2010/main" val="269878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13757" y="457199"/>
            <a:ext cx="8000999" cy="762001"/>
          </a:xfrm>
        </p:spPr>
        <p:txBody>
          <a:bodyPr/>
          <a:lstStyle/>
          <a:p>
            <a:r>
              <a:rPr lang="en-US" sz="3600" dirty="0"/>
              <a:t>Friday Closing EC Plenary</a:t>
            </a:r>
          </a:p>
        </p:txBody>
      </p:sp>
      <p:sp>
        <p:nvSpPr>
          <p:cNvPr id="5" name="Text Placeholder 4"/>
          <p:cNvSpPr>
            <a:spLocks noGrp="1"/>
          </p:cNvSpPr>
          <p:nvPr>
            <p:ph type="body" idx="1"/>
          </p:nvPr>
        </p:nvSpPr>
        <p:spPr>
          <a:xfrm>
            <a:off x="932656" y="1676400"/>
            <a:ext cx="10040144" cy="4114800"/>
          </a:xfrm>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4.03 802 Leadership </a:t>
            </a:r>
            <a:r>
              <a:rPr lang="en-US" sz="2800" dirty="0" err="1"/>
              <a:t>Mtg</a:t>
            </a:r>
            <a:r>
              <a:rPr lang="en-US" sz="2800" dirty="0"/>
              <a:t> for July 2018</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4.04: II/MI Future Venue </a:t>
            </a:r>
            <a:r>
              <a:rPr lang="en-US" sz="2800" dirty="0" err="1">
                <a:latin typeface="Arial" panose="020B0604020202020204" pitchFamily="34" charset="0"/>
                <a:ea typeface="Arial Unicode MS" pitchFamily="34" charset="-128"/>
                <a:cs typeface="Arial" panose="020B0604020202020204" pitchFamily="34" charset="0"/>
              </a:rPr>
              <a:t>AdHoc</a:t>
            </a:r>
            <a:r>
              <a:rPr lang="en-US" sz="2800" dirty="0">
                <a:latin typeface="Arial" panose="020B0604020202020204" pitchFamily="34" charset="0"/>
                <a:ea typeface="Arial Unicode MS" pitchFamily="34" charset="-128"/>
                <a:cs typeface="Arial" panose="020B0604020202020204" pitchFamily="34" charset="0"/>
              </a:rPr>
              <a:t> Report and Motions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8.044 II Executive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latin typeface="Arial" panose="020B0604020202020204" pitchFamily="34" charset="0"/>
                <a:ea typeface="Arial Unicode MS" pitchFamily="34" charset="-128"/>
                <a:cs typeface="Arial" panose="020B0604020202020204" pitchFamily="34" charset="0"/>
              </a:rPr>
              <a:t>8.06 II </a:t>
            </a:r>
            <a:r>
              <a:rPr lang="en-US" sz="2800" dirty="0"/>
              <a:t>Announcement of 802 EC Interim Telecon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a:t>
            </a:r>
            <a:r>
              <a:rPr lang="en-US" sz="2800" b="1" dirty="0"/>
              <a:t>Tuesday 2 October 2018, 1-3pm ET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8.07  II Call for Tutorials for November 2018 Plenary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dirty="0"/>
              <a:t>	(12 November 2018</a:t>
            </a:r>
            <a:r>
              <a:rPr lang="en-US" sz="2800" b="1" dirty="0"/>
              <a:t>– Deadline – </a:t>
            </a:r>
            <a:r>
              <a:rPr lang="en-US" sz="2800" dirty="0"/>
              <a:t>28 Sept 2018)</a:t>
            </a:r>
          </a:p>
        </p:txBody>
      </p:sp>
    </p:spTree>
    <p:extLst>
      <p:ext uri="{BB962C8B-B14F-4D97-AF65-F5344CB8AC3E}">
        <p14:creationId xmlns:p14="http://schemas.microsoft.com/office/powerpoint/2010/main" val="3920232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C9F-A9B1-4F38-9BF1-0B570E3EFE17}"/>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A0C4B8DD-B556-4216-80B8-085DEEE537B7}"/>
              </a:ext>
            </a:extLst>
          </p:cNvPr>
          <p:cNvSpPr>
            <a:spLocks noGrp="1"/>
          </p:cNvSpPr>
          <p:nvPr>
            <p:ph type="body" idx="1"/>
          </p:nvPr>
        </p:nvSpPr>
        <p:spPr/>
        <p:txBody>
          <a:bodyPr/>
          <a:lstStyle/>
          <a:p>
            <a:r>
              <a:rPr lang="en-US" sz="3600" dirty="0">
                <a:latin typeface="Arial" panose="020B0604020202020204" pitchFamily="34" charset="0"/>
                <a:ea typeface="Arial Unicode MS" pitchFamily="34" charset="-128"/>
                <a:cs typeface="Arial" panose="020B0604020202020204" pitchFamily="34" charset="0"/>
              </a:rPr>
              <a:t>F4.03 Future Venue </a:t>
            </a:r>
            <a:r>
              <a:rPr lang="en-US" sz="3600" dirty="0" err="1">
                <a:latin typeface="Arial" panose="020B0604020202020204" pitchFamily="34" charset="0"/>
                <a:ea typeface="Arial Unicode MS" pitchFamily="34" charset="-128"/>
                <a:cs typeface="Arial" panose="020B0604020202020204" pitchFamily="34" charset="0"/>
              </a:rPr>
              <a:t>AdHoc</a:t>
            </a:r>
            <a:r>
              <a:rPr lang="en-US" sz="3600" dirty="0">
                <a:latin typeface="Arial" panose="020B0604020202020204" pitchFamily="34" charset="0"/>
                <a:ea typeface="Arial Unicode MS" pitchFamily="34" charset="-128"/>
                <a:cs typeface="Arial" panose="020B0604020202020204" pitchFamily="34" charset="0"/>
              </a:rPr>
              <a:t> Report</a:t>
            </a:r>
          </a:p>
          <a:p>
            <a:endParaRPr lang="en-US" dirty="0"/>
          </a:p>
        </p:txBody>
      </p:sp>
    </p:spTree>
    <p:extLst>
      <p:ext uri="{BB962C8B-B14F-4D97-AF65-F5344CB8AC3E}">
        <p14:creationId xmlns:p14="http://schemas.microsoft.com/office/powerpoint/2010/main" val="33019589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4814"/>
            <a:ext cx="8229600" cy="738187"/>
          </a:xfrm>
        </p:spPr>
        <p:txBody>
          <a:bodyPr/>
          <a:lstStyle/>
          <a:p>
            <a:r>
              <a:rPr lang="en-US" b="1" dirty="0"/>
              <a:t>Future Venue Insight</a:t>
            </a:r>
          </a:p>
        </p:txBody>
      </p:sp>
      <p:sp>
        <p:nvSpPr>
          <p:cNvPr id="3" name="Content Placeholder 2"/>
          <p:cNvSpPr>
            <a:spLocks noGrp="1"/>
          </p:cNvSpPr>
          <p:nvPr>
            <p:ph idx="1"/>
          </p:nvPr>
        </p:nvSpPr>
        <p:spPr>
          <a:xfrm>
            <a:off x="1066800" y="1371600"/>
            <a:ext cx="10439400" cy="4800601"/>
          </a:xfrm>
        </p:spPr>
        <p:txBody>
          <a:bodyPr/>
          <a:lstStyle/>
          <a:p>
            <a:r>
              <a:rPr lang="en-US" sz="2400" dirty="0"/>
              <a:t>Future 802 Plenary Sessions:</a:t>
            </a:r>
          </a:p>
          <a:p>
            <a:pPr lvl="1"/>
            <a:r>
              <a:rPr lang="en-US" sz="2400" dirty="0"/>
              <a:t>Nov 2018       Bangkok, Thailand</a:t>
            </a:r>
          </a:p>
          <a:p>
            <a:pPr lvl="1"/>
            <a:endParaRPr lang="en-US" sz="2400" dirty="0"/>
          </a:p>
          <a:p>
            <a:r>
              <a:rPr lang="en-US" sz="2400" dirty="0"/>
              <a:t>Contract Status doc 802 EC-16/66r3:</a:t>
            </a:r>
          </a:p>
          <a:p>
            <a:pPr marL="400050" lvl="1" indent="0">
              <a:buNone/>
            </a:pPr>
            <a:r>
              <a:rPr lang="en-US" sz="2000" dirty="0">
                <a:hlinkClick r:id="rId2"/>
              </a:rPr>
              <a:t>https://mentor.ieee.org/802-ec/dcn/16/ec-16-0066-03-00EC-802-plenary-future-venue-contract-status.xlsx</a:t>
            </a:r>
            <a:r>
              <a:rPr lang="en-US" sz="2000" dirty="0"/>
              <a:t> </a:t>
            </a:r>
          </a:p>
        </p:txBody>
      </p:sp>
    </p:spTree>
    <p:extLst>
      <p:ext uri="{BB962C8B-B14F-4D97-AF65-F5344CB8AC3E}">
        <p14:creationId xmlns:p14="http://schemas.microsoft.com/office/powerpoint/2010/main" val="54771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6.02 Current and Future Venue Report</a:t>
            </a:r>
          </a:p>
        </p:txBody>
      </p:sp>
      <p:sp>
        <p:nvSpPr>
          <p:cNvPr id="3" name="Content Placeholder 2"/>
          <p:cNvSpPr>
            <a:spLocks noGrp="1"/>
          </p:cNvSpPr>
          <p:nvPr>
            <p:ph idx="1"/>
          </p:nvPr>
        </p:nvSpPr>
        <p:spPr/>
        <p:txBody>
          <a:bodyPr/>
          <a:lstStyle/>
          <a:p>
            <a:r>
              <a:rPr lang="en-US" dirty="0"/>
              <a:t>IEEE 802 Things to Know– Thanks Face to Face Events</a:t>
            </a:r>
          </a:p>
          <a:p>
            <a:pPr lvl="1"/>
            <a:r>
              <a:rPr lang="en-US" dirty="0"/>
              <a:t>Emailed to all registered attendees</a:t>
            </a:r>
          </a:p>
        </p:txBody>
      </p:sp>
    </p:spTree>
    <p:extLst>
      <p:ext uri="{BB962C8B-B14F-4D97-AF65-F5344CB8AC3E}">
        <p14:creationId xmlns:p14="http://schemas.microsoft.com/office/powerpoint/2010/main" val="12697486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802 Plenary July 2018</a:t>
            </a:r>
          </a:p>
        </p:txBody>
      </p:sp>
      <p:sp>
        <p:nvSpPr>
          <p:cNvPr id="3" name="Content Placeholder 2"/>
          <p:cNvSpPr>
            <a:spLocks noGrp="1"/>
          </p:cNvSpPr>
          <p:nvPr>
            <p:ph idx="1"/>
          </p:nvPr>
        </p:nvSpPr>
        <p:spPr>
          <a:xfrm>
            <a:off x="1066800" y="1341438"/>
            <a:ext cx="10515600" cy="4388894"/>
          </a:xfrm>
        </p:spPr>
        <p:txBody>
          <a:bodyPr>
            <a:normAutofit fontScale="92500"/>
          </a:bodyPr>
          <a:lstStyle/>
          <a:p>
            <a:pPr marL="711209" lvl="1" indent="0">
              <a:buNone/>
            </a:pPr>
            <a:r>
              <a:rPr lang="en-US" sz="3500" dirty="0"/>
              <a:t>Save the Date: </a:t>
            </a:r>
            <a:r>
              <a:rPr lang="en-US" sz="3500" b="1" dirty="0"/>
              <a:t>November 11-18 – </a:t>
            </a:r>
          </a:p>
          <a:p>
            <a:pPr marL="1111259" lvl="2" indent="0">
              <a:buNone/>
            </a:pPr>
            <a:r>
              <a:rPr lang="en-CA" sz="3500" dirty="0"/>
              <a:t>Marriott Marquis Queen’s Park, Bangkok, Thailand</a:t>
            </a:r>
          </a:p>
          <a:p>
            <a:endParaRPr lang="en-GB" sz="3500" dirty="0"/>
          </a:p>
          <a:p>
            <a:r>
              <a:rPr lang="en-US" sz="3600" dirty="0"/>
              <a:t>Registration target to open: First part of Sept</a:t>
            </a:r>
          </a:p>
          <a:p>
            <a:r>
              <a:rPr lang="en-US" sz="3600" dirty="0"/>
              <a:t>Hotel Information: </a:t>
            </a:r>
          </a:p>
          <a:p>
            <a:pPr marL="711209" lvl="1" indent="0">
              <a:buNone/>
            </a:pPr>
            <a:r>
              <a:rPr lang="en-CA" sz="3000" dirty="0">
                <a:solidFill>
                  <a:srgbClr val="FF0000"/>
                </a:solidFill>
              </a:rPr>
              <a:t>Marriott Marquis Queen’s Park</a:t>
            </a:r>
          </a:p>
          <a:p>
            <a:pPr marL="711209" lvl="1" indent="0">
              <a:buNone/>
            </a:pPr>
            <a:r>
              <a:rPr lang="en-CA" sz="3000" dirty="0">
                <a:solidFill>
                  <a:srgbClr val="FF0000"/>
                </a:solidFill>
              </a:rPr>
              <a:t>Bangkok, Thailand</a:t>
            </a:r>
          </a:p>
        </p:txBody>
      </p:sp>
    </p:spTree>
    <p:extLst>
      <p:ext uri="{BB962C8B-B14F-4D97-AF65-F5344CB8AC3E}">
        <p14:creationId xmlns:p14="http://schemas.microsoft.com/office/powerpoint/2010/main" val="483496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449263">
              <a:buClr>
                <a:srgbClr val="000000"/>
              </a:buClr>
              <a:buSzPct val="100000"/>
              <a:defRPr/>
            </a:pPr>
            <a:r>
              <a:rPr lang="en-US" sz="2800" b="1" dirty="0"/>
              <a:t> *F8.045</a:t>
            </a:r>
            <a:r>
              <a:rPr lang="en-US" sz="2800" b="1" dirty="0">
                <a:solidFill>
                  <a:srgbClr val="000000"/>
                </a:solidFill>
              </a:rPr>
              <a:t> Executive Secretary report</a:t>
            </a:r>
          </a:p>
          <a:p>
            <a:r>
              <a:rPr lang="en-US" sz="2800" b="1" dirty="0"/>
              <a:t>LMSC 802 – P&amp;P list of major duties</a:t>
            </a:r>
            <a:r>
              <a:rPr lang="en-US" sz="2800" dirty="0"/>
              <a:t>:</a:t>
            </a:r>
          </a:p>
        </p:txBody>
      </p:sp>
      <p:sp>
        <p:nvSpPr>
          <p:cNvPr id="3" name="Content Placeholder 2"/>
          <p:cNvSpPr>
            <a:spLocks noGrp="1"/>
          </p:cNvSpPr>
          <p:nvPr>
            <p:ph idx="1"/>
          </p:nvPr>
        </p:nvSpPr>
        <p:spPr>
          <a:xfrm>
            <a:off x="1066800" y="1371601"/>
            <a:ext cx="9982200" cy="5103813"/>
          </a:xfrm>
        </p:spPr>
        <p:txBody>
          <a:bodyPr/>
          <a:lstStyle/>
          <a:p>
            <a:pPr marL="857250" lvl="1" indent="-457200">
              <a:buAutoNum type="arabicPeriod"/>
            </a:pPr>
            <a:r>
              <a:rPr lang="en-US" dirty="0"/>
              <a:t>Oversee Venue selection –</a:t>
            </a:r>
          </a:p>
          <a:p>
            <a:pPr marL="857250" lvl="1" indent="-457200">
              <a:buFont typeface="Times New Roman" pitchFamily="16" charset="0"/>
              <a:buAutoNum type="arabicPeriod"/>
            </a:pPr>
            <a:r>
              <a:rPr lang="en-US" dirty="0"/>
              <a:t>Present summaries of venue options.</a:t>
            </a:r>
          </a:p>
          <a:p>
            <a:pPr marL="857250" lvl="1" indent="-457200">
              <a:buAutoNum type="arabicPeriod"/>
            </a:pPr>
            <a:r>
              <a:rPr lang="en-US" dirty="0"/>
              <a:t>Oversee activities related to facilities and services</a:t>
            </a:r>
          </a:p>
          <a:p>
            <a:pPr marL="857250" lvl="1" indent="-457200">
              <a:buAutoNum type="arabicPeriod"/>
            </a:pPr>
            <a:r>
              <a:rPr lang="en-US" dirty="0"/>
              <a:t>Carry out Duties of Treasurer if Treasurer unavailable</a:t>
            </a:r>
          </a:p>
          <a:p>
            <a:pPr marL="400050" lvl="1" indent="0">
              <a:buNone/>
            </a:pPr>
            <a:endParaRPr lang="en-US" sz="1400" dirty="0"/>
          </a:p>
          <a:p>
            <a:pPr marL="457200" indent="-457200"/>
            <a:r>
              <a:rPr lang="en-US" dirty="0"/>
              <a:t>Chairs Guideline list of major duties:</a:t>
            </a:r>
          </a:p>
          <a:p>
            <a:pPr lvl="1"/>
            <a:r>
              <a:rPr lang="en-US" dirty="0"/>
              <a:t>1) 802 Meetings: Efficiency Improvement</a:t>
            </a:r>
          </a:p>
          <a:p>
            <a:pPr lvl="1"/>
            <a:r>
              <a:rPr lang="en-US" dirty="0"/>
              <a:t>2) 802 Plenary Sessions: Facilities and Services</a:t>
            </a:r>
          </a:p>
          <a:p>
            <a:pPr lvl="1"/>
            <a:r>
              <a:rPr lang="en-US" dirty="0"/>
              <a:t>3) IEEE 802 Registration Database</a:t>
            </a:r>
          </a:p>
          <a:p>
            <a:pPr lvl="1"/>
            <a:r>
              <a:rPr lang="en-US" dirty="0"/>
              <a:t>4) Assist IEEE 802 Treasurer</a:t>
            </a:r>
          </a:p>
        </p:txBody>
      </p:sp>
    </p:spTree>
    <p:extLst>
      <p:ext uri="{BB962C8B-B14F-4D97-AF65-F5344CB8AC3E}">
        <p14:creationId xmlns:p14="http://schemas.microsoft.com/office/powerpoint/2010/main" val="1544303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698" y="343693"/>
            <a:ext cx="7772400" cy="914400"/>
          </a:xfrm>
        </p:spPr>
        <p:txBody>
          <a:bodyPr/>
          <a:lstStyle/>
          <a:p>
            <a:r>
              <a:rPr lang="en-US" sz="2800" b="1" dirty="0"/>
              <a:t>F8.05 – Announcement of 802 EC Interim Telecon (Tuesday 2 Oct 2018, 1-3pm ET)</a:t>
            </a:r>
          </a:p>
        </p:txBody>
      </p:sp>
      <p:sp>
        <p:nvSpPr>
          <p:cNvPr id="3" name="Content Placeholder 2"/>
          <p:cNvSpPr>
            <a:spLocks noGrp="1"/>
          </p:cNvSpPr>
          <p:nvPr>
            <p:ph idx="1"/>
          </p:nvPr>
        </p:nvSpPr>
        <p:spPr>
          <a:xfrm>
            <a:off x="685800" y="1371600"/>
            <a:ext cx="11277600" cy="5181600"/>
          </a:xfrm>
        </p:spPr>
        <p:txBody>
          <a:bodyPr/>
          <a:lstStyle/>
          <a:p>
            <a:r>
              <a:rPr lang="en-US" sz="2000" dirty="0"/>
              <a:t>Agenda for Interim EC meeting                       – </a:t>
            </a:r>
            <a:r>
              <a:rPr lang="en-US" sz="2000" b="1" dirty="0">
                <a:solidFill>
                  <a:schemeClr val="accent6">
                    <a:lumMod val="50000"/>
                  </a:schemeClr>
                </a:solidFill>
              </a:rPr>
              <a:t>Tuesday 2 Oct 2018 1-3PM ET</a:t>
            </a:r>
          </a:p>
          <a:p>
            <a:r>
              <a:rPr lang="en-US" sz="2000" dirty="0"/>
              <a:t>Initial Proposed Draft Agenda</a:t>
            </a:r>
          </a:p>
          <a:p>
            <a:pPr marL="800100" lvl="1" indent="-342900">
              <a:buAutoNum type="arabicPeriod"/>
            </a:pPr>
            <a:r>
              <a:rPr lang="en-US" sz="2000" dirty="0"/>
              <a:t>Welcome/Intro/Approve Agenda 	        				- Nikolich           5 min </a:t>
            </a:r>
          </a:p>
          <a:p>
            <a:pPr marL="800100" lvl="1" indent="-342900">
              <a:buAutoNum type="arabicPeriod"/>
            </a:pPr>
            <a:r>
              <a:rPr lang="en-US" sz="2000" dirty="0"/>
              <a:t>Report: EC Action Item Summary					- </a:t>
            </a:r>
            <a:r>
              <a:rPr lang="en-US" sz="2000" dirty="0" err="1"/>
              <a:t>D’Ambrosia</a:t>
            </a:r>
            <a:r>
              <a:rPr lang="en-US" sz="2000" dirty="0"/>
              <a:t> 	10 min</a:t>
            </a:r>
          </a:p>
          <a:p>
            <a:pPr marL="800100" lvl="1" indent="-342900">
              <a:buAutoNum type="arabicPeriod"/>
            </a:pPr>
            <a:r>
              <a:rPr lang="en-US" sz="2000" dirty="0"/>
              <a:t>The EC </a:t>
            </a:r>
            <a:r>
              <a:rPr lang="en-US" sz="2000" dirty="0" err="1"/>
              <a:t>AdHoc</a:t>
            </a:r>
            <a:r>
              <a:rPr lang="en-US" sz="2000" dirty="0"/>
              <a:t> 							- Marks		15 min</a:t>
            </a:r>
          </a:p>
          <a:p>
            <a:pPr marL="800100" lvl="1" indent="-342900">
              <a:buAutoNum type="arabicPeriod"/>
            </a:pPr>
            <a:r>
              <a:rPr lang="en-US" sz="2000" dirty="0"/>
              <a:t>Venue Issues:</a:t>
            </a:r>
          </a:p>
          <a:p>
            <a:pPr marL="1200150" lvl="2" indent="-342900">
              <a:buAutoNum type="arabicPeriod"/>
            </a:pPr>
            <a:r>
              <a:rPr lang="en-US" sz="2000" dirty="0"/>
              <a:t>Report: Nov 2018 Plenary Status				- Rosdahl   	3 min</a:t>
            </a:r>
          </a:p>
          <a:p>
            <a:pPr marL="1200150" lvl="2" indent="-342900">
              <a:buAutoNum type="arabicPeriod"/>
            </a:pPr>
            <a:r>
              <a:rPr lang="en-US" sz="2000" dirty="0"/>
              <a:t>Report on 2021/2022 Future Venue Contract status		- Rosdahl           8 min</a:t>
            </a:r>
          </a:p>
          <a:p>
            <a:pPr marL="800100" lvl="1" indent="-342900">
              <a:buAutoNum type="arabicPeriod"/>
            </a:pPr>
            <a:r>
              <a:rPr lang="en-US" sz="2000" dirty="0"/>
              <a:t>Formal Actions – Motions from WG Chairs</a:t>
            </a:r>
          </a:p>
          <a:p>
            <a:pPr marL="800100" lvl="1" indent="-342900">
              <a:buAutoNum type="arabicPeriod"/>
            </a:pPr>
            <a:r>
              <a:rPr lang="en-US" sz="2000" dirty="0"/>
              <a:t>Other Reports from WG Chairs</a:t>
            </a:r>
          </a:p>
          <a:p>
            <a:pPr marL="800100" lvl="1" indent="-342900">
              <a:buAutoNum type="arabicPeriod"/>
            </a:pPr>
            <a:endParaRPr lang="en-US" sz="2000" dirty="0"/>
          </a:p>
          <a:p>
            <a:r>
              <a:rPr lang="en-US" sz="2000" b="1" dirty="0"/>
              <a:t>Per Chairs Guideline – Confirm during the Closing EC Plenary.</a:t>
            </a:r>
          </a:p>
        </p:txBody>
      </p:sp>
    </p:spTree>
    <p:extLst>
      <p:ext uri="{BB962C8B-B14F-4D97-AF65-F5344CB8AC3E}">
        <p14:creationId xmlns:p14="http://schemas.microsoft.com/office/powerpoint/2010/main" val="7134217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506" y="304801"/>
            <a:ext cx="8229600" cy="979279"/>
          </a:xfrm>
        </p:spPr>
        <p:txBody>
          <a:bodyPr/>
          <a:lstStyle/>
          <a:p>
            <a:r>
              <a:rPr lang="en-US" sz="2800" b="1" dirty="0"/>
              <a:t>*F8.06 – Call for Tutorials for July 2017 Plenary</a:t>
            </a:r>
          </a:p>
        </p:txBody>
      </p:sp>
      <p:sp>
        <p:nvSpPr>
          <p:cNvPr id="7" name="Content Placeholder 6"/>
          <p:cNvSpPr>
            <a:spLocks noGrp="1"/>
          </p:cNvSpPr>
          <p:nvPr>
            <p:ph idx="1"/>
          </p:nvPr>
        </p:nvSpPr>
        <p:spPr>
          <a:xfrm>
            <a:off x="685800" y="1298148"/>
            <a:ext cx="10363200" cy="5178852"/>
          </a:xfrm>
        </p:spPr>
        <p:txBody>
          <a:bodyPr/>
          <a:lstStyle/>
          <a:p>
            <a:r>
              <a:rPr lang="en-US" sz="2400" dirty="0"/>
              <a:t>Tutorials to be held Monday, 12 November 2018</a:t>
            </a:r>
          </a:p>
          <a:p>
            <a:r>
              <a:rPr lang="en-US" sz="2400" dirty="0"/>
              <a:t>Tutorial Request form: </a:t>
            </a:r>
            <a:r>
              <a:rPr lang="en-US" sz="2000" dirty="0">
                <a:hlinkClick r:id="rId3"/>
              </a:rPr>
              <a:t>http://www.ieee802.org/802_tutorials/802_Tutorial_Request_Form.doc</a:t>
            </a:r>
            <a:endParaRPr lang="en-US" sz="2000" dirty="0"/>
          </a:p>
          <a:p>
            <a:endParaRPr lang="en-US" sz="2400" dirty="0"/>
          </a:p>
          <a:p>
            <a:r>
              <a:rPr lang="en-US" sz="2400" dirty="0"/>
              <a:t> As a reminder please refer to Chair's Guidelines section 2.5 Tutorials for the logistics for participating in sponsoring/presenting a Tutorial.</a:t>
            </a:r>
          </a:p>
          <a:p>
            <a:endParaRPr lang="en-US" sz="2400" dirty="0"/>
          </a:p>
          <a:p>
            <a:r>
              <a:rPr lang="en-US" sz="2400" dirty="0"/>
              <a:t>Note that Tutorial times are 80 minutes with 10 minutes to allow for presenters to setup and depart.</a:t>
            </a:r>
          </a:p>
          <a:p>
            <a:endParaRPr lang="en-US" sz="2400" dirty="0"/>
          </a:p>
          <a:p>
            <a:r>
              <a:rPr lang="en-US" sz="2400" dirty="0"/>
              <a:t>All requests for Tutorials must be made by 28 Sept 2018</a:t>
            </a:r>
          </a:p>
          <a:p>
            <a:endParaRPr lang="en-US" sz="2800" dirty="0"/>
          </a:p>
        </p:txBody>
      </p:sp>
    </p:spTree>
    <p:extLst>
      <p:ext uri="{BB962C8B-B14F-4D97-AF65-F5344CB8AC3E}">
        <p14:creationId xmlns:p14="http://schemas.microsoft.com/office/powerpoint/2010/main" val="3786605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79C60-80DE-41A8-8403-6BFAFE3A7A25}"/>
              </a:ext>
            </a:extLst>
          </p:cNvPr>
          <p:cNvSpPr>
            <a:spLocks noGrp="1"/>
          </p:cNvSpPr>
          <p:nvPr>
            <p:ph type="title"/>
          </p:nvPr>
        </p:nvSpPr>
        <p:spPr/>
        <p:txBody>
          <a:bodyPr/>
          <a:lstStyle/>
          <a:p>
            <a:r>
              <a:rPr lang="en-US" dirty="0"/>
              <a:t>Straw Poll for Returning to This Venue</a:t>
            </a:r>
          </a:p>
        </p:txBody>
      </p:sp>
      <p:sp>
        <p:nvSpPr>
          <p:cNvPr id="3" name="Content Placeholder 2">
            <a:extLst>
              <a:ext uri="{FF2B5EF4-FFF2-40B4-BE49-F238E27FC236}">
                <a16:creationId xmlns:a16="http://schemas.microsoft.com/office/drawing/2014/main" id="{D826A831-C523-41E8-83BF-857E9DDDD211}"/>
              </a:ext>
            </a:extLst>
          </p:cNvPr>
          <p:cNvSpPr>
            <a:spLocks noGrp="1"/>
          </p:cNvSpPr>
          <p:nvPr>
            <p:ph idx="1"/>
          </p:nvPr>
        </p:nvSpPr>
        <p:spPr>
          <a:xfrm>
            <a:off x="334433" y="1341438"/>
            <a:ext cx="10409767" cy="4906962"/>
          </a:xfrm>
        </p:spPr>
        <p:txBody>
          <a:bodyPr/>
          <a:lstStyle/>
          <a:p>
            <a:r>
              <a:rPr lang="en-US" dirty="0"/>
              <a:t>Would you like to return to this venue?</a:t>
            </a:r>
          </a:p>
          <a:p>
            <a:pPr lvl="1"/>
            <a:r>
              <a:rPr lang="en-US" sz="2400" dirty="0"/>
              <a:t>802.3  --   Y:  	  N: </a:t>
            </a:r>
          </a:p>
          <a:p>
            <a:pPr lvl="1"/>
            <a:r>
              <a:rPr lang="en-US" sz="2400" dirty="0"/>
              <a:t>802.11 –   Y:     N:  </a:t>
            </a:r>
          </a:p>
          <a:p>
            <a:pPr lvl="1"/>
            <a:r>
              <a:rPr lang="en-US" sz="2400" dirty="0"/>
              <a:t>802.15 –   Y:     N:  </a:t>
            </a:r>
          </a:p>
          <a:p>
            <a:pPr lvl="1"/>
            <a:r>
              <a:rPr lang="en-US" sz="2400" dirty="0"/>
              <a:t>802 EC –  Y:   	  N: </a:t>
            </a:r>
            <a:endParaRPr lang="en-US" dirty="0"/>
          </a:p>
          <a:p>
            <a:r>
              <a:rPr lang="en-US" dirty="0"/>
              <a:t>Did you enjoy the social?</a:t>
            </a:r>
          </a:p>
          <a:p>
            <a:pPr lvl="1"/>
            <a:r>
              <a:rPr lang="en-US" sz="2400" dirty="0"/>
              <a:t>802.3   – Y:     N:    Did Not Attend:  </a:t>
            </a:r>
          </a:p>
          <a:p>
            <a:pPr lvl="1"/>
            <a:r>
              <a:rPr lang="en-US" sz="2400" dirty="0"/>
              <a:t>802.11 – Y:     N:    Did Not Attend:  </a:t>
            </a:r>
          </a:p>
          <a:p>
            <a:pPr lvl="1"/>
            <a:r>
              <a:rPr lang="en-US" sz="2400" dirty="0"/>
              <a:t>802.15 – Y:     N:    Did not Attend: </a:t>
            </a:r>
          </a:p>
          <a:p>
            <a:pPr lvl="1"/>
            <a:r>
              <a:rPr lang="en-US" sz="2400" dirty="0"/>
              <a:t>802 EC – Y:    N:    Did Not Attend: </a:t>
            </a:r>
            <a:br>
              <a:rPr lang="en-US" sz="2400" dirty="0"/>
            </a:br>
            <a:endParaRPr lang="en-US" sz="2400" dirty="0"/>
          </a:p>
        </p:txBody>
      </p:sp>
    </p:spTree>
    <p:extLst>
      <p:ext uri="{BB962C8B-B14F-4D97-AF65-F5344CB8AC3E}">
        <p14:creationId xmlns:p14="http://schemas.microsoft.com/office/powerpoint/2010/main" val="448322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1D2814-A970-4B83-B2A6-B388AFDA79DA}"/>
              </a:ext>
            </a:extLst>
          </p:cNvPr>
          <p:cNvSpPr>
            <a:spLocks noGrp="1"/>
          </p:cNvSpPr>
          <p:nvPr>
            <p:ph type="ctrTitle"/>
          </p:nvPr>
        </p:nvSpPr>
        <p:spPr>
          <a:xfrm>
            <a:off x="914400" y="2130426"/>
            <a:ext cx="10363200" cy="2136774"/>
          </a:xfrm>
        </p:spPr>
        <p:txBody>
          <a:bodyPr/>
          <a:lstStyle/>
          <a:p>
            <a:r>
              <a:rPr lang="en-US" dirty="0"/>
              <a:t>Top Ten Things to Know about</a:t>
            </a:r>
            <a:br>
              <a:rPr lang="en-US" dirty="0"/>
            </a:br>
            <a:r>
              <a:rPr lang="en-US" dirty="0"/>
              <a:t>2018 July IEEE 802 Plenary – </a:t>
            </a:r>
            <a:br>
              <a:rPr lang="en-US" dirty="0"/>
            </a:br>
            <a:r>
              <a:rPr lang="en-US" dirty="0"/>
              <a:t>Grand Hyatt Manchester, San Diego, CA</a:t>
            </a:r>
            <a:br>
              <a:rPr lang="en-US" dirty="0"/>
            </a:br>
            <a:endParaRPr lang="en-US" dirty="0"/>
          </a:p>
        </p:txBody>
      </p:sp>
    </p:spTree>
    <p:extLst>
      <p:ext uri="{BB962C8B-B14F-4D97-AF65-F5344CB8AC3E}">
        <p14:creationId xmlns:p14="http://schemas.microsoft.com/office/powerpoint/2010/main" val="36416374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ED0E5-16C7-4CDA-A3B2-768575013F60}"/>
              </a:ext>
            </a:extLst>
          </p:cNvPr>
          <p:cNvSpPr>
            <a:spLocks noGrp="1"/>
          </p:cNvSpPr>
          <p:nvPr>
            <p:ph type="title"/>
          </p:nvPr>
        </p:nvSpPr>
        <p:spPr>
          <a:xfrm>
            <a:off x="609600" y="381000"/>
            <a:ext cx="10972800" cy="1295399"/>
          </a:xfrm>
        </p:spPr>
        <p:txBody>
          <a:bodyPr/>
          <a:lstStyle/>
          <a:p>
            <a:r>
              <a:rPr lang="en-US" dirty="0"/>
              <a:t>1. </a:t>
            </a:r>
            <a:r>
              <a:rPr lang="en-US" b="1" dirty="0"/>
              <a:t>Meeting Information: </a:t>
            </a:r>
            <a:r>
              <a:rPr lang="en-US" sz="3200" b="1" dirty="0">
                <a:hlinkClick r:id="rId2"/>
              </a:rPr>
              <a:t>http://802world.org/plenary/onsite-information/</a:t>
            </a:r>
            <a:r>
              <a:rPr lang="en-US" sz="3200" b="1" dirty="0"/>
              <a:t> </a:t>
            </a:r>
            <a:br>
              <a:rPr lang="en-US" b="1" dirty="0"/>
            </a:br>
            <a:endParaRPr lang="en-US" sz="3200" dirty="0"/>
          </a:p>
        </p:txBody>
      </p:sp>
      <p:sp>
        <p:nvSpPr>
          <p:cNvPr id="3" name="Content Placeholder 2"/>
          <p:cNvSpPr>
            <a:spLocks noGrp="1"/>
          </p:cNvSpPr>
          <p:nvPr>
            <p:ph idx="1"/>
          </p:nvPr>
        </p:nvSpPr>
        <p:spPr>
          <a:xfrm>
            <a:off x="228600" y="1650999"/>
            <a:ext cx="10972800" cy="4876800"/>
          </a:xfrm>
        </p:spPr>
        <p:txBody>
          <a:bodyPr>
            <a:normAutofit fontScale="85000" lnSpcReduction="10000"/>
          </a:bodyPr>
          <a:lstStyle/>
          <a:p>
            <a:r>
              <a:rPr lang="en-US" sz="3000" dirty="0">
                <a:solidFill>
                  <a:srgbClr val="FF0000"/>
                </a:solidFill>
              </a:rPr>
              <a:t>Meeting Space </a:t>
            </a:r>
            <a:r>
              <a:rPr lang="en-US" sz="2625" dirty="0"/>
              <a:t>– </a:t>
            </a:r>
            <a:r>
              <a:rPr lang="en-US" sz="2625" dirty="0">
                <a:hlinkClick r:id="rId3"/>
              </a:rPr>
              <a:t>http://802world.org/plenary/meeting-map</a:t>
            </a:r>
            <a:endParaRPr lang="en-US" sz="3000" dirty="0"/>
          </a:p>
          <a:p>
            <a:r>
              <a:rPr lang="en-US" sz="3000" dirty="0">
                <a:solidFill>
                  <a:srgbClr val="FF0000"/>
                </a:solidFill>
              </a:rPr>
              <a:t>Meeting Schedule </a:t>
            </a:r>
            <a:r>
              <a:rPr lang="en-US" sz="2625" dirty="0"/>
              <a:t>- Schedule QR codes posted outside each meeting room and on your badge </a:t>
            </a:r>
            <a:r>
              <a:rPr lang="en-US" sz="2625" dirty="0">
                <a:hlinkClick r:id="rId4"/>
              </a:rPr>
              <a:t>http://schedule.802world.com/schedule/schedule/show</a:t>
            </a:r>
            <a:endParaRPr lang="en-US" sz="3000" dirty="0"/>
          </a:p>
          <a:p>
            <a:r>
              <a:rPr lang="en-US" sz="3000" dirty="0">
                <a:solidFill>
                  <a:srgbClr val="FF0000"/>
                </a:solidFill>
              </a:rPr>
              <a:t>Opening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Closing 802 EC Meeting   </a:t>
            </a:r>
            <a:r>
              <a:rPr lang="en-US" sz="2625" dirty="0"/>
              <a:t>– Seaport BC, 2</a:t>
            </a:r>
            <a:r>
              <a:rPr lang="en-US" sz="2625" baseline="30000" dirty="0"/>
              <a:t>nd</a:t>
            </a:r>
            <a:r>
              <a:rPr lang="en-US" sz="2625" dirty="0"/>
              <a:t> Level</a:t>
            </a:r>
            <a:endParaRPr lang="en-US" sz="3000" dirty="0"/>
          </a:p>
          <a:p>
            <a:r>
              <a:rPr lang="en-US" sz="3000" dirty="0">
                <a:solidFill>
                  <a:srgbClr val="FF0000"/>
                </a:solidFill>
              </a:rPr>
              <a:t>Meeting Planner (Face to Face Events) Office </a:t>
            </a:r>
            <a:r>
              <a:rPr lang="en-US" sz="2625" dirty="0"/>
              <a:t>– Balboa A </a:t>
            </a:r>
            <a:r>
              <a:rPr lang="mr-IN" sz="2625" dirty="0"/>
              <a:t>–</a:t>
            </a:r>
            <a:r>
              <a:rPr lang="en-US" sz="2625" dirty="0"/>
              <a:t>  2</a:t>
            </a:r>
            <a:r>
              <a:rPr lang="en-US" sz="2625" baseline="30000" dirty="0"/>
              <a:t>nd</a:t>
            </a:r>
            <a:r>
              <a:rPr lang="en-US" sz="2625" dirty="0"/>
              <a:t> Level</a:t>
            </a:r>
          </a:p>
          <a:p>
            <a:r>
              <a:rPr lang="en-US" sz="3000" dirty="0">
                <a:solidFill>
                  <a:srgbClr val="FF0000"/>
                </a:solidFill>
              </a:rPr>
              <a:t>Registration Office (Face to Face Events) </a:t>
            </a:r>
            <a:r>
              <a:rPr lang="en-US" sz="2625" dirty="0"/>
              <a:t>– Show Office #6 </a:t>
            </a:r>
            <a:r>
              <a:rPr lang="mr-IN" sz="2625" dirty="0"/>
              <a:t>–</a:t>
            </a:r>
            <a:r>
              <a:rPr lang="en-US" sz="2625" dirty="0"/>
              <a:t>  2</a:t>
            </a:r>
            <a:r>
              <a:rPr lang="en-US" sz="2625" baseline="30000" dirty="0"/>
              <a:t>nd</a:t>
            </a:r>
            <a:r>
              <a:rPr lang="en-US" sz="2625" dirty="0"/>
              <a:t> Level</a:t>
            </a:r>
            <a:endParaRPr lang="en-US" sz="3000" dirty="0"/>
          </a:p>
          <a:p>
            <a:r>
              <a:rPr lang="en-US" sz="3000" dirty="0"/>
              <a:t>Registration and Information Desk</a:t>
            </a:r>
            <a:r>
              <a:rPr lang="en-US" sz="3000" dirty="0">
                <a:solidFill>
                  <a:srgbClr val="FF0000"/>
                </a:solidFill>
              </a:rPr>
              <a:t> </a:t>
            </a:r>
            <a:endParaRPr lang="en-US" sz="2625" dirty="0"/>
          </a:p>
          <a:p>
            <a:pPr lvl="1"/>
            <a:r>
              <a:rPr lang="en-US" sz="2625" b="1" dirty="0"/>
              <a:t>Sunday                                     		</a:t>
            </a:r>
            <a:r>
              <a:rPr lang="en-US" sz="2625" dirty="0"/>
              <a:t>5pm to 8pm	 	Palm Foyer</a:t>
            </a:r>
          </a:p>
          <a:p>
            <a:pPr lvl="1"/>
            <a:r>
              <a:rPr lang="en-US" sz="2625" b="1" dirty="0"/>
              <a:t>Monday through Thursday  			</a:t>
            </a:r>
            <a:r>
              <a:rPr lang="en-US" sz="2625" dirty="0"/>
              <a:t>7:30am to 5pm 	Palm Foyer</a:t>
            </a:r>
          </a:p>
          <a:p>
            <a:pPr lvl="1"/>
            <a:r>
              <a:rPr lang="en-US" sz="2625" b="1" dirty="0"/>
              <a:t>Friday                                        		</a:t>
            </a:r>
            <a:r>
              <a:rPr lang="en-US" sz="2625" dirty="0"/>
              <a:t>7:30am to 12pm 	Palm Foyer</a:t>
            </a:r>
          </a:p>
          <a:p>
            <a:pPr marL="0" indent="0">
              <a:buNone/>
            </a:pPr>
            <a:endParaRPr lang="en-US" sz="3000" dirty="0"/>
          </a:p>
          <a:p>
            <a:pPr marL="0" indent="0">
              <a:buNone/>
            </a:pPr>
            <a:endParaRPr lang="en-US" sz="1350" dirty="0"/>
          </a:p>
          <a:p>
            <a:endParaRPr lang="en-US" sz="1350" dirty="0"/>
          </a:p>
        </p:txBody>
      </p:sp>
    </p:spTree>
    <p:extLst>
      <p:ext uri="{BB962C8B-B14F-4D97-AF65-F5344CB8AC3E}">
        <p14:creationId xmlns:p14="http://schemas.microsoft.com/office/powerpoint/2010/main" val="382558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2594D-9DBC-43F8-9E9E-F22A68F2E9C6}"/>
              </a:ext>
            </a:extLst>
          </p:cNvPr>
          <p:cNvSpPr>
            <a:spLocks noGrp="1"/>
          </p:cNvSpPr>
          <p:nvPr>
            <p:ph type="title"/>
          </p:nvPr>
        </p:nvSpPr>
        <p:spPr/>
        <p:txBody>
          <a:bodyPr/>
          <a:lstStyle/>
          <a:p>
            <a:r>
              <a:rPr lang="fr-CA" dirty="0"/>
              <a:t>2.</a:t>
            </a:r>
            <a:r>
              <a:rPr lang="fr-CA" b="1" dirty="0"/>
              <a:t> Breaks Service </a:t>
            </a:r>
            <a:r>
              <a:rPr lang="fr-CA" b="1" dirty="0">
                <a:solidFill>
                  <a:srgbClr val="FF0000"/>
                </a:solidFill>
              </a:rPr>
              <a:t>(NOTE: New Times)</a:t>
            </a:r>
            <a:endParaRPr lang="en-US" dirty="0"/>
          </a:p>
        </p:txBody>
      </p:sp>
      <p:sp>
        <p:nvSpPr>
          <p:cNvPr id="3" name="Content Placeholder 2"/>
          <p:cNvSpPr>
            <a:spLocks noGrp="1"/>
          </p:cNvSpPr>
          <p:nvPr>
            <p:ph idx="1"/>
          </p:nvPr>
        </p:nvSpPr>
        <p:spPr>
          <a:xfrm>
            <a:off x="334433" y="1341438"/>
            <a:ext cx="10714567" cy="5135562"/>
          </a:xfrm>
        </p:spPr>
        <p:txBody>
          <a:bodyPr>
            <a:normAutofit fontScale="92500" lnSpcReduction="10000"/>
          </a:bodyPr>
          <a:lstStyle/>
          <a:p>
            <a:pPr>
              <a:lnSpc>
                <a:spcPct val="120000"/>
              </a:lnSpc>
              <a:spcBef>
                <a:spcPts val="0"/>
              </a:spcBef>
              <a:buFont typeface="Wingdings" panose="05000000000000000000" pitchFamily="2" charset="2"/>
              <a:buChar char="§"/>
            </a:pPr>
            <a:r>
              <a:rPr lang="en-CA" sz="2400" dirty="0">
                <a:solidFill>
                  <a:srgbClr val="FF0000"/>
                </a:solidFill>
              </a:rPr>
              <a:t>Locations</a:t>
            </a:r>
          </a:p>
          <a:p>
            <a:pPr marL="0" indent="0">
              <a:lnSpc>
                <a:spcPct val="120000"/>
              </a:lnSpc>
              <a:spcBef>
                <a:spcPts val="0"/>
              </a:spcBef>
              <a:buNone/>
            </a:pPr>
            <a:r>
              <a:rPr lang="en-CA" sz="1400" b="1" dirty="0"/>
              <a:t>	</a:t>
            </a:r>
            <a:r>
              <a:rPr lang="x-none" sz="2400" dirty="0"/>
              <a:t>Monday – Thursday :</a:t>
            </a:r>
            <a:r>
              <a:rPr lang="en-US" sz="2400" dirty="0"/>
              <a:t> Seaport &amp; Harbor Foyers* on 2</a:t>
            </a:r>
            <a:r>
              <a:rPr lang="en-US" sz="2400" baseline="30000" dirty="0"/>
              <a:t>nd</a:t>
            </a:r>
            <a:r>
              <a:rPr lang="en-US" sz="2400" dirty="0"/>
              <a:t> level</a:t>
            </a:r>
          </a:p>
          <a:p>
            <a:pPr marL="0" indent="0">
              <a:lnSpc>
                <a:spcPct val="120000"/>
              </a:lnSpc>
              <a:spcBef>
                <a:spcPts val="0"/>
              </a:spcBef>
              <a:buNone/>
            </a:pPr>
            <a:r>
              <a:rPr lang="en-US" sz="2400" dirty="0"/>
              <a:t>	*Harbor Foyer starts Monday PM</a:t>
            </a:r>
          </a:p>
          <a:p>
            <a:pPr marL="0" indent="0">
              <a:lnSpc>
                <a:spcPct val="120000"/>
              </a:lnSpc>
              <a:spcBef>
                <a:spcPts val="0"/>
              </a:spcBef>
              <a:buNone/>
            </a:pPr>
            <a:r>
              <a:rPr lang="en-US" sz="2400" dirty="0"/>
              <a:t>	</a:t>
            </a:r>
            <a:r>
              <a:rPr lang="x-none" sz="2400" dirty="0"/>
              <a:t>Friday: </a:t>
            </a:r>
            <a:r>
              <a:rPr lang="en-CA" sz="2400" dirty="0"/>
              <a:t>Continental Breakfast – </a:t>
            </a:r>
            <a:r>
              <a:rPr lang="en-US" sz="2400" dirty="0"/>
              <a:t>Seaport Foyer on 2</a:t>
            </a:r>
            <a:r>
              <a:rPr lang="en-US" sz="2400" baseline="30000" dirty="0"/>
              <a:t>nd</a:t>
            </a:r>
            <a:r>
              <a:rPr lang="en-US" sz="2400" dirty="0"/>
              <a:t> level</a:t>
            </a:r>
          </a:p>
          <a:p>
            <a:pPr>
              <a:lnSpc>
                <a:spcPct val="120000"/>
              </a:lnSpc>
              <a:spcBef>
                <a:spcPts val="0"/>
              </a:spcBef>
            </a:pPr>
            <a:r>
              <a:rPr lang="en-US" sz="2400" dirty="0">
                <a:solidFill>
                  <a:srgbClr val="FF0000"/>
                </a:solidFill>
              </a:rPr>
              <a:t>Continental Breakfast </a:t>
            </a:r>
          </a:p>
          <a:p>
            <a:pPr marL="0" indent="0">
              <a:lnSpc>
                <a:spcPct val="120000"/>
              </a:lnSpc>
              <a:spcBef>
                <a:spcPts val="0"/>
              </a:spcBef>
              <a:buNone/>
            </a:pPr>
            <a:r>
              <a:rPr lang="en-US" sz="2400" dirty="0"/>
              <a:t>	7:30 am – 8:30 am</a:t>
            </a:r>
          </a:p>
          <a:p>
            <a:pPr>
              <a:lnSpc>
                <a:spcPct val="120000"/>
              </a:lnSpc>
              <a:spcBef>
                <a:spcPts val="0"/>
              </a:spcBef>
            </a:pPr>
            <a:r>
              <a:rPr lang="en-US" sz="2400" dirty="0">
                <a:solidFill>
                  <a:srgbClr val="FF0000"/>
                </a:solidFill>
              </a:rPr>
              <a:t>Morning Coffee/Tea </a:t>
            </a:r>
          </a:p>
          <a:p>
            <a:pPr marL="0" indent="0">
              <a:lnSpc>
                <a:spcPct val="120000"/>
              </a:lnSpc>
              <a:spcBef>
                <a:spcPts val="0"/>
              </a:spcBef>
              <a:buNone/>
            </a:pPr>
            <a:r>
              <a:rPr lang="en-US" sz="2400" dirty="0"/>
              <a:t>	10:00 am – 11:00 am</a:t>
            </a:r>
          </a:p>
          <a:p>
            <a:pPr>
              <a:lnSpc>
                <a:spcPct val="120000"/>
              </a:lnSpc>
              <a:spcBef>
                <a:spcPts val="0"/>
              </a:spcBef>
            </a:pPr>
            <a:r>
              <a:rPr lang="en-US" sz="2400" dirty="0">
                <a:solidFill>
                  <a:srgbClr val="FF0000"/>
                </a:solidFill>
              </a:rPr>
              <a:t>Afternoon Coffee/Tea/Sodas </a:t>
            </a:r>
          </a:p>
          <a:p>
            <a:pPr marL="0" indent="0">
              <a:lnSpc>
                <a:spcPct val="120000"/>
              </a:lnSpc>
              <a:spcBef>
                <a:spcPts val="0"/>
              </a:spcBef>
              <a:buNone/>
            </a:pPr>
            <a:r>
              <a:rPr lang="en-US" sz="2400" dirty="0"/>
              <a:t>	3:00 pm – 4:00 pm</a:t>
            </a:r>
          </a:p>
          <a:p>
            <a:pPr>
              <a:lnSpc>
                <a:spcPct val="120000"/>
              </a:lnSpc>
              <a:spcBef>
                <a:spcPts val="0"/>
              </a:spcBef>
            </a:pPr>
            <a:r>
              <a:rPr lang="en-US" sz="2400" dirty="0">
                <a:solidFill>
                  <a:srgbClr val="FF0000"/>
                </a:solidFill>
              </a:rPr>
              <a:t>Afternoon Snacks</a:t>
            </a:r>
          </a:p>
          <a:p>
            <a:pPr marL="0" indent="0">
              <a:lnSpc>
                <a:spcPct val="120000"/>
              </a:lnSpc>
              <a:spcBef>
                <a:spcPts val="0"/>
              </a:spcBef>
              <a:buNone/>
            </a:pPr>
            <a:r>
              <a:rPr lang="en-US" sz="2400" dirty="0"/>
              <a:t>	3:00 pm – 4:00 pm</a:t>
            </a:r>
          </a:p>
          <a:p>
            <a:pPr marL="0" indent="0">
              <a:lnSpc>
                <a:spcPct val="120000"/>
              </a:lnSpc>
              <a:spcBef>
                <a:spcPts val="0"/>
              </a:spcBef>
              <a:buNone/>
            </a:pPr>
            <a:r>
              <a:rPr lang="en-US" sz="2400" dirty="0"/>
              <a:t> </a:t>
            </a:r>
            <a:r>
              <a:rPr lang="en-US" sz="2400" dirty="0">
                <a:solidFill>
                  <a:srgbClr val="FF0000"/>
                </a:solidFill>
              </a:rPr>
              <a:t>Please notify serving staff if you have any allergies.</a:t>
            </a:r>
            <a:endParaRPr lang="en-CA" sz="800" dirty="0"/>
          </a:p>
        </p:txBody>
      </p:sp>
    </p:spTree>
    <p:extLst>
      <p:ext uri="{BB962C8B-B14F-4D97-AF65-F5344CB8AC3E}">
        <p14:creationId xmlns:p14="http://schemas.microsoft.com/office/powerpoint/2010/main" val="1107719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B3727-B033-434F-9BD8-4052DB7C8331}"/>
              </a:ext>
            </a:extLst>
          </p:cNvPr>
          <p:cNvSpPr>
            <a:spLocks noGrp="1"/>
          </p:cNvSpPr>
          <p:nvPr>
            <p:ph type="title"/>
          </p:nvPr>
        </p:nvSpPr>
        <p:spPr/>
        <p:txBody>
          <a:bodyPr/>
          <a:lstStyle/>
          <a:p>
            <a:r>
              <a:rPr lang="en-US" b="1" dirty="0"/>
              <a:t>3. Lunch Options</a:t>
            </a:r>
            <a:endParaRPr lang="en-US" dirty="0"/>
          </a:p>
        </p:txBody>
      </p:sp>
      <p:sp>
        <p:nvSpPr>
          <p:cNvPr id="3" name="Content Placeholder 2"/>
          <p:cNvSpPr>
            <a:spLocks noGrp="1"/>
          </p:cNvSpPr>
          <p:nvPr>
            <p:ph idx="1"/>
          </p:nvPr>
        </p:nvSpPr>
        <p:spPr>
          <a:xfrm>
            <a:off x="334433" y="1524000"/>
            <a:ext cx="10972800" cy="4800600"/>
          </a:xfrm>
        </p:spPr>
        <p:txBody>
          <a:bodyPr>
            <a:normAutofit/>
          </a:bodyPr>
          <a:lstStyle/>
          <a:p>
            <a:pPr marL="0" indent="0">
              <a:lnSpc>
                <a:spcPct val="120000"/>
              </a:lnSpc>
              <a:spcBef>
                <a:spcPts val="0"/>
              </a:spcBef>
              <a:buNone/>
            </a:pPr>
            <a:r>
              <a:rPr lang="en-US" sz="3000" b="1" dirty="0"/>
              <a:t>Manchester Grand Hyatt</a:t>
            </a:r>
          </a:p>
          <a:p>
            <a:pPr marL="400050" lvl="1" indent="0">
              <a:lnSpc>
                <a:spcPct val="120000"/>
              </a:lnSpc>
              <a:spcBef>
                <a:spcPts val="0"/>
              </a:spcBef>
              <a:buNone/>
            </a:pPr>
            <a:r>
              <a:rPr lang="en-US" sz="2400" b="1" dirty="0"/>
              <a:t> </a:t>
            </a:r>
            <a:r>
              <a:rPr lang="en-US" sz="2400" b="1" dirty="0">
                <a:hlinkClick r:id="rId2"/>
              </a:rPr>
              <a:t>https://manchester.grand.hyatt.com/en/hotel/dining.html</a:t>
            </a:r>
            <a:endParaRPr lang="en-US" sz="2400" b="1" dirty="0"/>
          </a:p>
          <a:p>
            <a:pPr lvl="1">
              <a:lnSpc>
                <a:spcPct val="120000"/>
              </a:lnSpc>
              <a:spcBef>
                <a:spcPts val="0"/>
              </a:spcBef>
            </a:pPr>
            <a:r>
              <a:rPr lang="en-US" sz="2400" b="1" dirty="0"/>
              <a:t>Sally’s Fish House &amp; Bar</a:t>
            </a:r>
          </a:p>
          <a:p>
            <a:pPr lvl="1">
              <a:lnSpc>
                <a:spcPct val="120000"/>
              </a:lnSpc>
              <a:spcBef>
                <a:spcPts val="0"/>
              </a:spcBef>
            </a:pPr>
            <a:r>
              <a:rPr lang="en-US" sz="2400" b="1" dirty="0"/>
              <a:t>Brew 30 California Taps</a:t>
            </a:r>
          </a:p>
          <a:p>
            <a:pPr lvl="1">
              <a:lnSpc>
                <a:spcPct val="120000"/>
              </a:lnSpc>
              <a:spcBef>
                <a:spcPts val="0"/>
              </a:spcBef>
            </a:pPr>
            <a:r>
              <a:rPr lang="en-US" sz="2400" b="1" dirty="0"/>
              <a:t>Market One (24 Hours)</a:t>
            </a:r>
          </a:p>
          <a:p>
            <a:pPr marL="0" indent="0">
              <a:lnSpc>
                <a:spcPct val="120000"/>
              </a:lnSpc>
              <a:spcBef>
                <a:spcPts val="0"/>
              </a:spcBef>
              <a:buNone/>
            </a:pPr>
            <a:endParaRPr lang="en-US" sz="1200" b="1" dirty="0"/>
          </a:p>
          <a:p>
            <a:pPr marL="0" indent="0">
              <a:lnSpc>
                <a:spcPct val="120000"/>
              </a:lnSpc>
              <a:spcBef>
                <a:spcPts val="0"/>
              </a:spcBef>
              <a:buNone/>
            </a:pPr>
            <a:r>
              <a:rPr lang="en-US" sz="3000" b="1" dirty="0"/>
              <a:t>Nearby and Area Restaurants</a:t>
            </a:r>
          </a:p>
          <a:p>
            <a:pPr marL="400050" lvl="1" indent="0">
              <a:lnSpc>
                <a:spcPct val="120000"/>
              </a:lnSpc>
              <a:spcBef>
                <a:spcPts val="0"/>
              </a:spcBef>
              <a:buNone/>
            </a:pPr>
            <a:r>
              <a:rPr lang="en-US" sz="2000" b="1" dirty="0">
                <a:hlinkClick r:id="rId3"/>
              </a:rPr>
              <a:t>https://www.sandiego.org/explore/things-to-do/food-drink/restaurants.aspx</a:t>
            </a:r>
            <a:endParaRPr lang="en-US" sz="2000" b="1" dirty="0"/>
          </a:p>
          <a:p>
            <a:pPr lvl="1">
              <a:lnSpc>
                <a:spcPct val="120000"/>
              </a:lnSpc>
              <a:spcBef>
                <a:spcPts val="0"/>
              </a:spcBef>
            </a:pPr>
            <a:r>
              <a:rPr lang="en-US" sz="2000" b="1" dirty="0"/>
              <a:t>Tourism San Diego website has a comprehensive listing</a:t>
            </a:r>
          </a:p>
          <a:p>
            <a:pPr marL="0" indent="0">
              <a:lnSpc>
                <a:spcPct val="120000"/>
              </a:lnSpc>
              <a:spcBef>
                <a:spcPts val="0"/>
              </a:spcBef>
              <a:buNone/>
            </a:pPr>
            <a:r>
              <a:rPr lang="en-US" sz="3000" b="1" dirty="0"/>
              <a:t>	</a:t>
            </a:r>
          </a:p>
          <a:p>
            <a:pPr marL="0" indent="0">
              <a:lnSpc>
                <a:spcPct val="120000"/>
              </a:lnSpc>
              <a:spcBef>
                <a:spcPts val="0"/>
              </a:spcBef>
              <a:buNone/>
            </a:pPr>
            <a:endParaRPr lang="en-US" sz="3000" dirty="0">
              <a:solidFill>
                <a:srgbClr val="FF0000"/>
              </a:solidFill>
            </a:endParaRPr>
          </a:p>
          <a:p>
            <a:pPr marL="0" indent="0">
              <a:buNone/>
            </a:pPr>
            <a:endParaRPr lang="en-US" sz="3525" b="1" dirty="0">
              <a:latin typeface="+mj-lt"/>
            </a:endParaRPr>
          </a:p>
        </p:txBody>
      </p:sp>
    </p:spTree>
    <p:extLst>
      <p:ext uri="{BB962C8B-B14F-4D97-AF65-F5344CB8AC3E}">
        <p14:creationId xmlns:p14="http://schemas.microsoft.com/office/powerpoint/2010/main" val="3350981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820D7-A481-4B00-BF12-AE75D9A80A29}"/>
              </a:ext>
            </a:extLst>
          </p:cNvPr>
          <p:cNvSpPr>
            <a:spLocks noGrp="1"/>
          </p:cNvSpPr>
          <p:nvPr>
            <p:ph type="title"/>
          </p:nvPr>
        </p:nvSpPr>
        <p:spPr/>
        <p:txBody>
          <a:bodyPr/>
          <a:lstStyle/>
          <a:p>
            <a:r>
              <a:rPr lang="en-CA" b="1" dirty="0"/>
              <a:t>4. Audio Visual &amp; Projectors &amp; Power</a:t>
            </a:r>
            <a:endParaRPr lang="en-US" dirty="0"/>
          </a:p>
        </p:txBody>
      </p:sp>
      <p:sp>
        <p:nvSpPr>
          <p:cNvPr id="3" name="Content Placeholder 2"/>
          <p:cNvSpPr>
            <a:spLocks noGrp="1"/>
          </p:cNvSpPr>
          <p:nvPr>
            <p:ph idx="1"/>
          </p:nvPr>
        </p:nvSpPr>
        <p:spPr>
          <a:xfrm>
            <a:off x="334433" y="1341438"/>
            <a:ext cx="10972800" cy="4906962"/>
          </a:xfrm>
        </p:spPr>
        <p:txBody>
          <a:bodyPr>
            <a:normAutofit fontScale="92500" lnSpcReduction="10000"/>
          </a:bodyPr>
          <a:lstStyle/>
          <a:p>
            <a:pPr marL="711209" lvl="1" indent="0">
              <a:buNone/>
            </a:pPr>
            <a:r>
              <a:rPr lang="en-CA" sz="2700" dirty="0" err="1"/>
              <a:t>Verilan</a:t>
            </a:r>
            <a:r>
              <a:rPr lang="en-CA" sz="2700" dirty="0"/>
              <a:t> manages the LCD projectors/cables/switch boxes &amp; DA’s. </a:t>
            </a:r>
          </a:p>
          <a:p>
            <a:pPr marL="711209" lvl="1" indent="0">
              <a:buNone/>
            </a:pPr>
            <a:r>
              <a:rPr lang="en-CA" sz="2700" dirty="0"/>
              <a:t>Encore manages audio &amp; screens</a:t>
            </a:r>
          </a:p>
          <a:p>
            <a:pPr marL="711209" lvl="1" indent="0">
              <a:buNone/>
            </a:pPr>
            <a:r>
              <a:rPr lang="en-CA" sz="2700" dirty="0"/>
              <a:t>If you have any difficulty kindly contact:</a:t>
            </a:r>
          </a:p>
          <a:p>
            <a:pPr marL="1422418" lvl="2" indent="0">
              <a:buNone/>
            </a:pPr>
            <a:r>
              <a:rPr lang="en-CA" sz="2700" dirty="0"/>
              <a:t>Email: </a:t>
            </a:r>
            <a:r>
              <a:rPr lang="en-CA" sz="2700" dirty="0">
                <a:hlinkClick r:id="rId2"/>
              </a:rPr>
              <a:t>dawns@facetoface-events.com</a:t>
            </a:r>
            <a:r>
              <a:rPr lang="en-CA" sz="2700" dirty="0"/>
              <a:t> or Skype: </a:t>
            </a:r>
            <a:r>
              <a:rPr lang="en-CA" sz="2700" dirty="0" err="1"/>
              <a:t>dslykhouse</a:t>
            </a:r>
            <a:endParaRPr lang="en-CA" sz="2700" dirty="0"/>
          </a:p>
          <a:p>
            <a:pPr marL="1422418" lvl="2" indent="0">
              <a:buNone/>
            </a:pPr>
            <a:r>
              <a:rPr lang="en-CA" sz="2700" dirty="0"/>
              <a:t>Email: </a:t>
            </a:r>
            <a:r>
              <a:rPr lang="en-CA" sz="2700" dirty="0" err="1">
                <a:hlinkClick r:id="rId3"/>
              </a:rPr>
              <a:t>reidkells@gmail.com</a:t>
            </a:r>
            <a:endParaRPr lang="en-CA" sz="2700" dirty="0"/>
          </a:p>
          <a:p>
            <a:pPr marL="711209" lvl="1" indent="0">
              <a:buNone/>
            </a:pPr>
            <a:endParaRPr lang="en-CA" sz="1200" dirty="0">
              <a:solidFill>
                <a:srgbClr val="FF0000"/>
              </a:solidFill>
            </a:endParaRPr>
          </a:p>
          <a:p>
            <a:pPr marL="711209" lvl="1" indent="0">
              <a:buNone/>
            </a:pPr>
            <a:r>
              <a:rPr lang="en-CA" sz="2700" dirty="0"/>
              <a:t>IEEE 802 has a limited supply of adapters. </a:t>
            </a:r>
          </a:p>
          <a:p>
            <a:pPr marL="1422418" lvl="2" indent="0">
              <a:buNone/>
            </a:pPr>
            <a:r>
              <a:rPr lang="en-CA" dirty="0"/>
              <a:t>To borrow an adapter please go to IEEE 802 Network Help Desk located in Palm Foyer on the 2</a:t>
            </a:r>
            <a:r>
              <a:rPr lang="en-CA" baseline="30000" dirty="0"/>
              <a:t>nd</a:t>
            </a:r>
            <a:r>
              <a:rPr lang="en-CA" dirty="0"/>
              <a:t> level</a:t>
            </a:r>
            <a:r>
              <a:rPr lang="en-CA" sz="2700" dirty="0"/>
              <a:t>.</a:t>
            </a:r>
          </a:p>
          <a:p>
            <a:pPr marL="1422418" lvl="2" indent="0">
              <a:buNone/>
            </a:pPr>
            <a:endParaRPr lang="en-CA" sz="2700" dirty="0"/>
          </a:p>
          <a:p>
            <a:pPr marL="711209" lvl="1" indent="0">
              <a:buNone/>
            </a:pPr>
            <a:r>
              <a:rPr lang="en-CA" sz="2700" dirty="0"/>
              <a:t>Please see the IEEE 802 Registration/Information Desk </a:t>
            </a:r>
            <a:r>
              <a:rPr lang="mr-IN" sz="2700" dirty="0"/>
              <a:t>–</a:t>
            </a:r>
            <a:r>
              <a:rPr lang="en-CA" sz="2700" dirty="0"/>
              <a:t> for any power issues. </a:t>
            </a:r>
          </a:p>
          <a:p>
            <a:pPr marL="1422418" lvl="2" indent="0">
              <a:buNone/>
            </a:pPr>
            <a:endParaRPr lang="en-CA" sz="2700" dirty="0"/>
          </a:p>
        </p:txBody>
      </p:sp>
    </p:spTree>
    <p:extLst>
      <p:ext uri="{BB962C8B-B14F-4D97-AF65-F5344CB8AC3E}">
        <p14:creationId xmlns:p14="http://schemas.microsoft.com/office/powerpoint/2010/main" val="6885713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2E9AE-DFE2-4498-9464-403B17883C04}"/>
              </a:ext>
            </a:extLst>
          </p:cNvPr>
          <p:cNvSpPr>
            <a:spLocks noGrp="1"/>
          </p:cNvSpPr>
          <p:nvPr>
            <p:ph type="title"/>
          </p:nvPr>
        </p:nvSpPr>
        <p:spPr/>
        <p:txBody>
          <a:bodyPr/>
          <a:lstStyle/>
          <a:p>
            <a:r>
              <a:rPr lang="en-US" b="1" dirty="0"/>
              <a:t>5. Schedule &amp; Meeting Map</a:t>
            </a:r>
            <a:endParaRPr lang="en-US" dirty="0"/>
          </a:p>
        </p:txBody>
      </p:sp>
      <p:sp>
        <p:nvSpPr>
          <p:cNvPr id="3" name="Content Placeholder 2"/>
          <p:cNvSpPr>
            <a:spLocks noGrp="1"/>
          </p:cNvSpPr>
          <p:nvPr>
            <p:ph idx="1"/>
          </p:nvPr>
        </p:nvSpPr>
        <p:spPr/>
        <p:txBody>
          <a:bodyPr>
            <a:normAutofit/>
          </a:bodyPr>
          <a:lstStyle/>
          <a:p>
            <a:pPr marL="0" indent="0">
              <a:buNone/>
            </a:pPr>
            <a:endParaRPr lang="en-US" sz="2250" dirty="0"/>
          </a:p>
          <a:p>
            <a:r>
              <a:rPr lang="en-US" sz="3000" b="1" dirty="0">
                <a:latin typeface="+mj-lt"/>
                <a:hlinkClick r:id="rId2"/>
              </a:rPr>
              <a:t>http://schedule.802world.com</a:t>
            </a:r>
            <a:endParaRPr lang="en-US" sz="3000" b="1" dirty="0">
              <a:latin typeface="+mj-lt"/>
            </a:endParaRPr>
          </a:p>
          <a:p>
            <a:r>
              <a:rPr lang="en-US" sz="3000" b="1" dirty="0">
                <a:latin typeface="+mj-lt"/>
                <a:hlinkClick r:id="rId3"/>
              </a:rPr>
              <a:t>http://802world.org/plenary/meeting-map/</a:t>
            </a:r>
            <a:r>
              <a:rPr lang="en-US" sz="3000" b="1" dirty="0">
                <a:latin typeface="+mj-lt"/>
              </a:rPr>
              <a:t>	</a:t>
            </a:r>
          </a:p>
          <a:p>
            <a:pPr marL="0" indent="0">
              <a:buNone/>
            </a:pPr>
            <a:endParaRPr lang="en-US" sz="3000" b="1" dirty="0">
              <a:latin typeface="+mj-lt"/>
            </a:endParaRPr>
          </a:p>
        </p:txBody>
      </p:sp>
    </p:spTree>
    <p:extLst>
      <p:ext uri="{BB962C8B-B14F-4D97-AF65-F5344CB8AC3E}">
        <p14:creationId xmlns:p14="http://schemas.microsoft.com/office/powerpoint/2010/main" val="2069942998"/>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25929</TotalTime>
  <Words>1446</Words>
  <Application>Microsoft Office PowerPoint</Application>
  <PresentationFormat>Widescreen</PresentationFormat>
  <Paragraphs>293</Paragraphs>
  <Slides>34</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 Unicode MS</vt:lpstr>
      <vt:lpstr>MS PGothic</vt:lpstr>
      <vt:lpstr>Arial</vt:lpstr>
      <vt:lpstr>Times New Roman</vt:lpstr>
      <vt:lpstr>Wingdings</vt:lpstr>
      <vt:lpstr>Title slide</vt:lpstr>
      <vt:lpstr>Executive Secretary Agenda Items  July 2018 Plenary</vt:lpstr>
      <vt:lpstr>802 Exec Sec Agenda Items</vt:lpstr>
      <vt:lpstr>6.02 Current and Future Venue Report</vt:lpstr>
      <vt:lpstr>Top Ten Things to Know about 2018 July IEEE 802 Plenary –  Grand Hyatt Manchester, San Diego, CA </vt:lpstr>
      <vt:lpstr>1. Meeting Information: http://802world.org/plenary/onsite-information/  </vt:lpstr>
      <vt:lpstr>2. Breaks Service (NOTE: New Times)</vt:lpstr>
      <vt:lpstr>3. Lunch Options</vt:lpstr>
      <vt:lpstr>4. Audio Visual &amp; Projectors &amp; Power</vt:lpstr>
      <vt:lpstr>5. Schedule &amp; Meeting Map</vt:lpstr>
      <vt:lpstr>6. Special Meeting</vt:lpstr>
      <vt:lpstr>Stephen Welby</vt:lpstr>
      <vt:lpstr>7. Internet:</vt:lpstr>
      <vt:lpstr>PowerPoint Presentation</vt:lpstr>
      <vt:lpstr>9. Next IEEE 802 Plenary Session</vt:lpstr>
      <vt:lpstr>10. Networking Social</vt:lpstr>
      <vt:lpstr>Network and Wired Cafe </vt:lpstr>
      <vt:lpstr>2019 Future Venues</vt:lpstr>
      <vt:lpstr>2020 Future Venues</vt:lpstr>
      <vt:lpstr>Vendor Contract Status</vt:lpstr>
      <vt:lpstr>Thursday AdHoc Meetings</vt:lpstr>
      <vt:lpstr>Request for WG Straw Poll concerning this Venue</vt:lpstr>
      <vt:lpstr>Future Venue AdHocS  --</vt:lpstr>
      <vt:lpstr>Next Venue Meeting planning – Thurs 7:30 am</vt:lpstr>
      <vt:lpstr>Future Venues AdHoc – Thurs 8 am</vt:lpstr>
      <vt:lpstr>2021 Plenary – Open RFP  </vt:lpstr>
      <vt:lpstr>2022 Plenary – Open RFP  </vt:lpstr>
      <vt:lpstr>Friday Closing EC Plenary</vt:lpstr>
      <vt:lpstr>PowerPoint Presentation</vt:lpstr>
      <vt:lpstr>Future Venue Insight</vt:lpstr>
      <vt:lpstr>802 Plenary July 2018</vt:lpstr>
      <vt:lpstr> *F8.045 Executive Secretary report LMSC 802 – P&amp;P list of major duties:</vt:lpstr>
      <vt:lpstr>F8.05 – Announcement of 802 EC Interim Telecon (Tuesday 2 Oct 2018, 1-3pm ET)</vt:lpstr>
      <vt:lpstr>*F8.06 – Call for Tutorials for July 2017 Plenary</vt:lpstr>
      <vt:lpstr>Straw Poll for Returning to This Venue</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Agenda Items July 2017 Plenary</dc:title>
  <dc:subject>IEEE 802 July 2018 Plenary</dc:subject>
  <dc:creator>Jon Rosdahl</dc:creator>
  <dc:description>Jon Rosdahl (Qualcomm)</dc:description>
  <cp:lastModifiedBy>Jon Rosdahl</cp:lastModifiedBy>
  <cp:revision>254</cp:revision>
  <dcterms:created xsi:type="dcterms:W3CDTF">2015-11-09T04:21:45Z</dcterms:created>
  <dcterms:modified xsi:type="dcterms:W3CDTF">2018-07-09T08:54:53Z</dcterms:modified>
</cp:coreProperties>
</file>