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6" r:id="rId3"/>
    <p:sldId id="414" r:id="rId4"/>
    <p:sldId id="416" r:id="rId5"/>
    <p:sldId id="417" r:id="rId6"/>
    <p:sldId id="415" r:id="rId7"/>
    <p:sldId id="413" r:id="rId8"/>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33" autoAdjust="0"/>
    <p:restoredTop sz="95501" autoAdjust="0"/>
  </p:normalViewPr>
  <p:slideViewPr>
    <p:cSldViewPr>
      <p:cViewPr varScale="1">
        <p:scale>
          <a:sx n="66" d="100"/>
          <a:sy n="66" d="100"/>
        </p:scale>
        <p:origin x="1632" y="3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Kennedy" userId="365e0a31cecd9040" providerId="LiveId" clId="{26E52C08-1A1F-4AC6-8C00-F264431D7EF9}"/>
    <pc:docChg chg="modSld modMainMaster">
      <pc:chgData name="Richard Kennedy" userId="365e0a31cecd9040" providerId="LiveId" clId="{26E52C08-1A1F-4AC6-8C00-F264431D7EF9}" dt="2018-02-27T21:51:58.828" v="7" actId="1035"/>
      <pc:docMkLst>
        <pc:docMk/>
      </pc:docMkLst>
      <pc:sldChg chg="modSp">
        <pc:chgData name="Richard Kennedy" userId="365e0a31cecd9040" providerId="LiveId" clId="{26E52C08-1A1F-4AC6-8C00-F264431D7EF9}" dt="2018-02-27T21:51:58.828" v="7" actId="1035"/>
        <pc:sldMkLst>
          <pc:docMk/>
          <pc:sldMk cId="4058319013" sldId="415"/>
        </pc:sldMkLst>
        <pc:spChg chg="mod">
          <ac:chgData name="Richard Kennedy" userId="365e0a31cecd9040" providerId="LiveId" clId="{26E52C08-1A1F-4AC6-8C00-F264431D7EF9}" dt="2018-02-27T21:51:58.828" v="7" actId="1035"/>
          <ac:spMkLst>
            <pc:docMk/>
            <pc:sldMk cId="4058319013" sldId="415"/>
            <ac:spMk id="3" creationId="{E5284B1B-7261-46A7-8503-8E05CE543AA0}"/>
          </ac:spMkLst>
        </pc:spChg>
      </pc:sldChg>
      <pc:sldMasterChg chg="modSp">
        <pc:chgData name="Richard Kennedy" userId="365e0a31cecd9040" providerId="LiveId" clId="{26E52C08-1A1F-4AC6-8C00-F264431D7EF9}" dt="2018-02-27T20:50:27.648" v="1" actId="20577"/>
        <pc:sldMasterMkLst>
          <pc:docMk/>
          <pc:sldMasterMk cId="0" sldId="2147483648"/>
        </pc:sldMasterMkLst>
        <pc:spChg chg="mod">
          <ac:chgData name="Richard Kennedy" userId="365e0a31cecd9040" providerId="LiveId" clId="{26E52C08-1A1F-4AC6-8C00-F264431D7EF9}" dt="2018-02-27T20:50:27.648"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2/27/2018</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Self</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2018</a:t>
            </a:r>
            <a:endParaRPr lang="en-GB"/>
          </a:p>
        </p:txBody>
      </p:sp>
      <p:sp>
        <p:nvSpPr>
          <p:cNvPr id="6" name="Footer Placeholder 5"/>
          <p:cNvSpPr>
            <a:spLocks noGrp="1"/>
          </p:cNvSpPr>
          <p:nvPr>
            <p:ph type="ftr" idx="11"/>
          </p:nvPr>
        </p:nvSpPr>
        <p:spPr/>
        <p:txBody>
          <a:bodyPr/>
          <a:lstStyle>
            <a:lvl1pPr>
              <a:defRPr/>
            </a:lvl1pPr>
          </a:lstStyle>
          <a:p>
            <a:r>
              <a:rPr lang="en-GB"/>
              <a:t>Rich Kennedy,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2018</a:t>
            </a:r>
            <a:endParaRPr lang="en-GB"/>
          </a:p>
        </p:txBody>
      </p:sp>
      <p:sp>
        <p:nvSpPr>
          <p:cNvPr id="4" name="Footer Placeholder 3"/>
          <p:cNvSpPr>
            <a:spLocks noGrp="1"/>
          </p:cNvSpPr>
          <p:nvPr>
            <p:ph type="ftr" idx="11"/>
          </p:nvPr>
        </p:nvSpPr>
        <p:spPr/>
        <p:txBody>
          <a:bodyPr/>
          <a:lstStyle>
            <a:lvl1pPr>
              <a:defRPr/>
            </a:lvl1pPr>
          </a:lstStyle>
          <a:p>
            <a:r>
              <a:rPr lang="en-GB"/>
              <a:t>Rich Kennedy,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2018</a:t>
            </a:r>
            <a:endParaRPr lang="en-GB"/>
          </a:p>
        </p:txBody>
      </p:sp>
      <p:sp>
        <p:nvSpPr>
          <p:cNvPr id="3" name="Footer Placeholder 2"/>
          <p:cNvSpPr>
            <a:spLocks noGrp="1"/>
          </p:cNvSpPr>
          <p:nvPr>
            <p:ph type="ftr" idx="11"/>
          </p:nvPr>
        </p:nvSpPr>
        <p:spPr/>
        <p:txBody>
          <a:bodyPr/>
          <a:lstStyle>
            <a:lvl1pPr>
              <a:defRPr/>
            </a:lvl1pPr>
          </a:lstStyle>
          <a:p>
            <a:r>
              <a:rPr lang="en-GB"/>
              <a:t>Rich Kennedy,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Self</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EC 18/0032r01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18/18-18-0021-00-0000-nprm-fcc-18-18.docx" TargetMode="External"/><Relationship Id="rId2" Type="http://schemas.openxmlformats.org/officeDocument/2006/relationships/hyperlink" Target="https://mentor.ieee.org/802.18/dcn/18/18-18-0022-00-0000-draft-nprm-for-95-3000-ghz.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Opening Report</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2018-03-05</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1594219279"/>
              </p:ext>
            </p:extLst>
          </p:nvPr>
        </p:nvGraphicFramePr>
        <p:xfrm>
          <a:off x="520700" y="3608388"/>
          <a:ext cx="8072438" cy="2478087"/>
        </p:xfrm>
        <a:graphic>
          <a:graphicData uri="http://schemas.openxmlformats.org/presentationml/2006/ole">
            <mc:AlternateContent xmlns:mc="http://schemas.openxmlformats.org/markup-compatibility/2006">
              <mc:Choice xmlns:v="urn:schemas-microsoft-com:vml" Requires="v">
                <p:oleObj spid="_x0000_s1026" name="Document" r:id="rId4" imgW="8248712" imgH="2534827" progId="Word.Document.8">
                  <p:embed/>
                </p:oleObj>
              </mc:Choice>
              <mc:Fallback>
                <p:oleObj name="Document" r:id="rId4" imgW="8248712" imgH="2534827"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520700" y="3608388"/>
                        <a:ext cx="8072438" cy="24780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7"/>
            <a:ext cx="7772400" cy="4418015"/>
          </a:xfrm>
        </p:spPr>
        <p:txBody>
          <a:bodyPr/>
          <a:lstStyle/>
          <a:p>
            <a:pPr>
              <a:buFont typeface="Arial" panose="020B0604020202020204" pitchFamily="34" charset="0"/>
              <a:buChar char="•"/>
            </a:pPr>
            <a:r>
              <a:rPr lang="en-US" altLang="en-US" dirty="0"/>
              <a:t>Presentation to Fellowship visitors re the Radio Regulatory TAG</a:t>
            </a:r>
          </a:p>
          <a:p>
            <a:pPr>
              <a:buFont typeface="Arial" panose="020B0604020202020204" pitchFamily="34" charset="0"/>
              <a:buChar char="•"/>
            </a:pPr>
            <a:r>
              <a:rPr lang="en-US" altLang="en-US" dirty="0"/>
              <a:t>802.18 meeting discussion items</a:t>
            </a:r>
          </a:p>
          <a:p>
            <a:pPr lvl="1">
              <a:buFont typeface="Arial" panose="020B0604020202020204" pitchFamily="34" charset="0"/>
              <a:buChar char="•"/>
            </a:pPr>
            <a:r>
              <a:rPr lang="en-US" altLang="en-US" dirty="0"/>
              <a:t>Introducing the Fellowship program visitors</a:t>
            </a:r>
          </a:p>
          <a:p>
            <a:pPr lvl="1">
              <a:buFont typeface="Arial" panose="020B0604020202020204" pitchFamily="34" charset="0"/>
              <a:buChar char="•"/>
            </a:pPr>
            <a:r>
              <a:rPr lang="en-US" altLang="en-US" dirty="0"/>
              <a:t>The RR-TAG Officer elections</a:t>
            </a:r>
          </a:p>
          <a:p>
            <a:pPr lvl="1">
              <a:buFont typeface="Arial" panose="020B0604020202020204" pitchFamily="34" charset="0"/>
              <a:buChar char="•"/>
            </a:pPr>
            <a:r>
              <a:rPr lang="en-US" altLang="en-US" dirty="0"/>
              <a:t>Open consultations?</a:t>
            </a:r>
          </a:p>
          <a:p>
            <a:pPr lvl="1">
              <a:buFont typeface="Arial" panose="020B0604020202020204" pitchFamily="34" charset="0"/>
              <a:buChar char="•"/>
            </a:pPr>
            <a:r>
              <a:rPr lang="en-US" altLang="en-US" dirty="0"/>
              <a:t>New FCC actions</a:t>
            </a:r>
          </a:p>
          <a:p>
            <a:pPr lvl="1">
              <a:buFont typeface="Arial" panose="020B0604020202020204" pitchFamily="34" charset="0"/>
              <a:buChar char="•"/>
            </a:pPr>
            <a:r>
              <a:rPr lang="en-US" altLang="en-US" dirty="0"/>
              <a:t>Other than just responding to consultations, what can we do?</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TBD – TAG to decide based on discussion items</a:t>
            </a:r>
          </a:p>
          <a:p>
            <a:pPr>
              <a:buFont typeface="Arial" panose="020B0604020202020204" pitchFamily="34" charset="0"/>
              <a:buChar char="•"/>
            </a:pPr>
            <a:r>
              <a:rPr lang="en-US" altLang="en-US" dirty="0"/>
              <a:t>AOB and Adjourn</a:t>
            </a:r>
            <a:endParaRPr lang="en-US" altLang="en-US" sz="2800" dirty="0"/>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March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a:t>Rich Kennedy, Self</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3681F-34FF-4A95-A7A1-3A2E3FA48510}"/>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CA7167E3-DAFE-49BF-85E7-D5BCEE6C8379}"/>
              </a:ext>
            </a:extLst>
          </p:cNvPr>
          <p:cNvSpPr>
            <a:spLocks noGrp="1"/>
          </p:cNvSpPr>
          <p:nvPr>
            <p:ph idx="1"/>
          </p:nvPr>
        </p:nvSpPr>
        <p:spPr/>
        <p:txBody>
          <a:bodyPr/>
          <a:lstStyle/>
          <a:p>
            <a:r>
              <a:rPr lang="en-US" b="0" dirty="0"/>
              <a:t> </a:t>
            </a:r>
            <a:r>
              <a:rPr lang="en-US" sz="2000" dirty="0"/>
              <a:t>Mr</a:t>
            </a:r>
            <a:r>
              <a:rPr lang="en-US" sz="2000" b="0" dirty="0"/>
              <a:t>. </a:t>
            </a:r>
            <a:r>
              <a:rPr lang="en-US" sz="2000" dirty="0"/>
              <a:t>Richard </a:t>
            </a:r>
            <a:r>
              <a:rPr lang="en-US" sz="2000" dirty="0" err="1"/>
              <a:t>Anago</a:t>
            </a:r>
            <a:r>
              <a:rPr lang="en-US" sz="2000" dirty="0"/>
              <a:t> </a:t>
            </a:r>
            <a:r>
              <a:rPr lang="en-US" sz="2000" b="0" dirty="0"/>
              <a:t>is a telecommunications engineer and has more than 25 years of experience in the public and private telecommunications sector in Burkina Faso. </a:t>
            </a:r>
            <a:r>
              <a:rPr lang="en-US" sz="2000" dirty="0"/>
              <a:t>IEEE 802 areas of interest: </a:t>
            </a:r>
            <a:r>
              <a:rPr lang="en-US" sz="2000" b="0" dirty="0"/>
              <a:t>802.1 (Higher Layer LAN Protocols), 802.24 (Vertical Applications TAG)</a:t>
            </a:r>
          </a:p>
          <a:p>
            <a:r>
              <a:rPr lang="en-US" sz="2000" dirty="0"/>
              <a:t>Ms. Caroline </a:t>
            </a:r>
            <a:r>
              <a:rPr lang="en-US" sz="2000" dirty="0" err="1"/>
              <a:t>Koech</a:t>
            </a:r>
            <a:r>
              <a:rPr lang="en-US" sz="2000" dirty="0"/>
              <a:t> </a:t>
            </a:r>
            <a:r>
              <a:rPr lang="en-US" sz="2000" b="0" dirty="0"/>
              <a:t>is the ICT Liaison Manager at the East African Communication Organization (EACO), whose mission is to promote policy harmonization and development of the ICT sector in the five East African Community Member States. Caroline is involved in various projects and programs in the East Africa region. Before joining EACO in 2012, she served as a network engineer and project manager in Safaricom Kenya. </a:t>
            </a:r>
            <a:r>
              <a:rPr lang="en-US" sz="2000" dirty="0"/>
              <a:t>IEEE 802 areas of interest: </a:t>
            </a:r>
            <a:r>
              <a:rPr lang="en-US" sz="2000" b="0" dirty="0"/>
              <a:t>802.18 (Radio Regulatory TAG), 802.19 (Wireless Coexistence), 802.22 (Wireless Regional Area Networks), 802.24 (Vertical Applications TAG) </a:t>
            </a:r>
            <a:endParaRPr lang="en-US" sz="2000" dirty="0"/>
          </a:p>
        </p:txBody>
      </p:sp>
      <p:sp>
        <p:nvSpPr>
          <p:cNvPr id="4" name="Slide Number Placeholder 3">
            <a:extLst>
              <a:ext uri="{FF2B5EF4-FFF2-40B4-BE49-F238E27FC236}">
                <a16:creationId xmlns:a16="http://schemas.microsoft.com/office/drawing/2014/main" id="{0EF43743-6004-45C4-95FA-7FBA09F06AF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9D6CAFB-78DA-4F72-AF02-688527A814DA}"/>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784042B0-AA4F-4DA7-BC6C-FE1B58214259}"/>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1053686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4BD01-A9FA-48A2-AE18-A9DF89AEA528}"/>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3B384AE9-90AB-4B5E-BC57-D7AFA040579A}"/>
              </a:ext>
            </a:extLst>
          </p:cNvPr>
          <p:cNvSpPr>
            <a:spLocks noGrp="1"/>
          </p:cNvSpPr>
          <p:nvPr>
            <p:ph idx="1"/>
          </p:nvPr>
        </p:nvSpPr>
        <p:spPr/>
        <p:txBody>
          <a:bodyPr/>
          <a:lstStyle/>
          <a:p>
            <a:r>
              <a:rPr lang="en-US" sz="2000" dirty="0"/>
              <a:t>Mr. Lloyd </a:t>
            </a:r>
            <a:r>
              <a:rPr lang="en-US" sz="2000" dirty="0" err="1"/>
              <a:t>Matabishi</a:t>
            </a:r>
            <a:r>
              <a:rPr lang="en-US" sz="2000" dirty="0"/>
              <a:t> </a:t>
            </a:r>
            <a:r>
              <a:rPr lang="en-US" sz="2000" b="0" dirty="0"/>
              <a:t>currently works for Zambia Information and Communication Technology (ZICTA) as a Spectrum Engineer-Planning and Licensing. His job is to plan and license the usage of the radio spectrum in Zambia. </a:t>
            </a:r>
            <a:r>
              <a:rPr lang="en-US" sz="2000" dirty="0"/>
              <a:t>IEEE 802 areas of interest: </a:t>
            </a:r>
            <a:r>
              <a:rPr lang="en-US" sz="2000" b="0" dirty="0"/>
              <a:t>802.11 (Wireless LAN), 802.19 (Wireless Coexistence), 802.22 (Wireless Regional Area Networks) </a:t>
            </a:r>
          </a:p>
          <a:p>
            <a:r>
              <a:rPr lang="en-US" sz="2000" dirty="0"/>
              <a:t>Mrs. </a:t>
            </a:r>
            <a:r>
              <a:rPr lang="en-US" sz="2000" dirty="0" err="1"/>
              <a:t>Rudo</a:t>
            </a:r>
            <a:r>
              <a:rPr lang="en-US" sz="2000" dirty="0"/>
              <a:t> </a:t>
            </a:r>
            <a:r>
              <a:rPr lang="en-US" sz="2000" dirty="0" err="1"/>
              <a:t>Mudavanhu</a:t>
            </a:r>
            <a:r>
              <a:rPr lang="en-US" sz="2000" dirty="0"/>
              <a:t> </a:t>
            </a:r>
            <a:r>
              <a:rPr lang="en-US" sz="2000" b="0" dirty="0"/>
              <a:t>is a seasoned telecommunications expert and holds a Master in business administration (MBA) from the University of Zimbabwe. </a:t>
            </a:r>
            <a:r>
              <a:rPr lang="en-US" sz="2000" dirty="0"/>
              <a:t>IEEE 802 areas of interest: </a:t>
            </a:r>
            <a:r>
              <a:rPr lang="en-US" sz="2000" b="0" dirty="0"/>
              <a:t>802.11 (Wireless LAN), 802.19 (Wireless Coexistence), 802.22 (Wireless Regional Area Networks) </a:t>
            </a:r>
            <a:endParaRPr lang="en-US" sz="1800" b="0" dirty="0"/>
          </a:p>
        </p:txBody>
      </p:sp>
      <p:sp>
        <p:nvSpPr>
          <p:cNvPr id="4" name="Slide Number Placeholder 3">
            <a:extLst>
              <a:ext uri="{FF2B5EF4-FFF2-40B4-BE49-F238E27FC236}">
                <a16:creationId xmlns:a16="http://schemas.microsoft.com/office/drawing/2014/main" id="{C5253768-D5DA-4EBD-81B4-63D8F33721D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9ED6ECF-6263-4334-92AB-EE0D660FB923}"/>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7D8CE2FA-7E5C-4829-9D93-F7B6C30473C5}"/>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201568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980CF-C176-4270-BC21-B17887178710}"/>
              </a:ext>
            </a:extLst>
          </p:cNvPr>
          <p:cNvSpPr>
            <a:spLocks noGrp="1"/>
          </p:cNvSpPr>
          <p:nvPr>
            <p:ph type="title"/>
          </p:nvPr>
        </p:nvSpPr>
        <p:spPr/>
        <p:txBody>
          <a:bodyPr/>
          <a:lstStyle/>
          <a:p>
            <a:r>
              <a:rPr lang="en-US" altLang="en-US" dirty="0"/>
              <a:t>Fellowship Program Visitors</a:t>
            </a:r>
            <a:endParaRPr lang="en-US" dirty="0"/>
          </a:p>
        </p:txBody>
      </p:sp>
      <p:sp>
        <p:nvSpPr>
          <p:cNvPr id="3" name="Content Placeholder 2">
            <a:extLst>
              <a:ext uri="{FF2B5EF4-FFF2-40B4-BE49-F238E27FC236}">
                <a16:creationId xmlns:a16="http://schemas.microsoft.com/office/drawing/2014/main" id="{05839D7B-1C9C-4231-8CA7-731145C2E689}"/>
              </a:ext>
            </a:extLst>
          </p:cNvPr>
          <p:cNvSpPr>
            <a:spLocks noGrp="1"/>
          </p:cNvSpPr>
          <p:nvPr>
            <p:ph idx="1"/>
          </p:nvPr>
        </p:nvSpPr>
        <p:spPr/>
        <p:txBody>
          <a:bodyPr/>
          <a:lstStyle/>
          <a:p>
            <a:r>
              <a:rPr lang="en-US" sz="2000" dirty="0"/>
              <a:t>Ms. Yvonne </a:t>
            </a:r>
            <a:r>
              <a:rPr lang="en-US" sz="2000" dirty="0" err="1"/>
              <a:t>Umutoni</a:t>
            </a:r>
            <a:r>
              <a:rPr lang="en-US" sz="2000" dirty="0"/>
              <a:t> </a:t>
            </a:r>
            <a:r>
              <a:rPr lang="en-US" sz="2000" b="0" dirty="0"/>
              <a:t>holds a Master’s degree in communications networks and software from University of Surrey, Guildford, United Kingdom (UK) and a Bachelor’s degree in electronics and telecommunication engineering” from University of Rwanda, College of Science and Technology, Kigali Rwanda. </a:t>
            </a:r>
            <a:r>
              <a:rPr lang="en-US" sz="2000" dirty="0"/>
              <a:t>IEEE 802 areas of interest: </a:t>
            </a:r>
            <a:r>
              <a:rPr lang="en-US" sz="2000" b="0" dirty="0"/>
              <a:t>802.11 (Wireless LAN), 802.19 (Wireless Coexistence) </a:t>
            </a:r>
            <a:endParaRPr lang="en-US" sz="1800" dirty="0"/>
          </a:p>
          <a:p>
            <a:endParaRPr lang="en-US" dirty="0"/>
          </a:p>
        </p:txBody>
      </p:sp>
      <p:sp>
        <p:nvSpPr>
          <p:cNvPr id="4" name="Slide Number Placeholder 3">
            <a:extLst>
              <a:ext uri="{FF2B5EF4-FFF2-40B4-BE49-F238E27FC236}">
                <a16:creationId xmlns:a16="http://schemas.microsoft.com/office/drawing/2014/main" id="{2C852B79-6BA7-472C-9449-56700FDB43B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C736BE3-CA44-4AB5-885D-9E36BF620A35}"/>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AF6901F2-7EFF-472C-ACC1-42C81984BE7D}"/>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84809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p:txBody>
          <a:bodyPr/>
          <a:lstStyle/>
          <a:p>
            <a:r>
              <a:rPr lang="en-US" altLang="en-US" dirty="0"/>
              <a:t>New FCC Actions &amp; Issues</a:t>
            </a:r>
            <a:endParaRPr lang="en-US"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728128" y="1676400"/>
            <a:ext cx="7770813" cy="4341813"/>
          </a:xfrm>
        </p:spPr>
        <p:txBody>
          <a:bodyPr/>
          <a:lstStyle/>
          <a:p>
            <a:pPr>
              <a:buFont typeface="Arial" panose="020B0604020202020204" pitchFamily="34" charset="0"/>
              <a:buChar char="•"/>
            </a:pPr>
            <a:r>
              <a:rPr lang="en-US" sz="2000" dirty="0"/>
              <a:t>Announced on today’s FCC Open Meeting</a:t>
            </a:r>
          </a:p>
          <a:p>
            <a:pPr lvl="1">
              <a:buFont typeface="Arial" panose="020B0604020202020204" pitchFamily="34" charset="0"/>
              <a:buChar char="•"/>
            </a:pPr>
            <a:r>
              <a:rPr lang="en-US" altLang="en-US" sz="1800" dirty="0"/>
              <a:t>Open 95 to 3000 GHz for unlicensed use, including new licensing regimes</a:t>
            </a:r>
          </a:p>
          <a:p>
            <a:pPr lvl="1">
              <a:buFont typeface="Arial" panose="020B0604020202020204" pitchFamily="34" charset="0"/>
              <a:buChar char="•"/>
            </a:pPr>
            <a:r>
              <a:rPr lang="en-US" sz="1800" dirty="0"/>
              <a:t>Revision of Section 7 on expediting access for new technologies</a:t>
            </a:r>
          </a:p>
          <a:p>
            <a:pPr>
              <a:buFont typeface="Arial" panose="020B0604020202020204" pitchFamily="34" charset="0"/>
              <a:buChar char="•"/>
            </a:pPr>
            <a:r>
              <a:rPr lang="en-US" sz="2000" dirty="0"/>
              <a:t>We will review the documents</a:t>
            </a:r>
          </a:p>
          <a:p>
            <a:pPr lvl="1">
              <a:buFont typeface="Arial" panose="020B0604020202020204" pitchFamily="34" charset="0"/>
              <a:buChar char="•"/>
            </a:pPr>
            <a:r>
              <a:rPr lang="en-US" sz="1800" dirty="0">
                <a:hlinkClick r:id="rId2"/>
              </a:rPr>
              <a:t>https://mentor.ieee.org/802.18/dcn/18/18-18-0022-00-0000-draft-nprm-for-95-3000-ghz.pdf</a:t>
            </a:r>
            <a:r>
              <a:rPr lang="en-US" sz="1800" dirty="0"/>
              <a:t> (DRAFT) </a:t>
            </a:r>
            <a:endParaRPr lang="en-US" sz="1800" dirty="0">
              <a:hlinkClick r:id="" action="ppaction://noaction"/>
            </a:endParaRPr>
          </a:p>
          <a:p>
            <a:pPr lvl="1">
              <a:buFont typeface="Arial" panose="020B0604020202020204" pitchFamily="34" charset="0"/>
              <a:buChar char="•"/>
            </a:pPr>
            <a:r>
              <a:rPr lang="en-US" sz="1800" dirty="0">
                <a:hlinkClick r:id="rId3"/>
              </a:rPr>
              <a:t>https://mentor.ieee.org/802.18/dcn/18/18-18-0021-00-0000-nprm-fcc-18-18.docx</a:t>
            </a:r>
            <a:r>
              <a:rPr lang="en-US" sz="1800" dirty="0"/>
              <a:t>  </a:t>
            </a:r>
          </a:p>
          <a:p>
            <a:pPr>
              <a:buFont typeface="Arial" panose="020B0604020202020204" pitchFamily="34" charset="0"/>
              <a:buChar char="•"/>
            </a:pPr>
            <a:r>
              <a:rPr lang="en-US" sz="2000" dirty="0"/>
              <a:t>New National Broadband map</a:t>
            </a:r>
          </a:p>
          <a:p>
            <a:pPr lvl="1">
              <a:buFont typeface="Arial" panose="020B0604020202020204" pitchFamily="34" charset="0"/>
              <a:buChar char="•"/>
            </a:pPr>
            <a:r>
              <a:rPr lang="en-US" sz="1800" dirty="0"/>
              <a:t>broadbandmap.fcc.gov now available, but is it accurate or useful</a:t>
            </a:r>
          </a:p>
          <a:p>
            <a:pPr>
              <a:buFont typeface="Arial" panose="020B0604020202020204" pitchFamily="34" charset="0"/>
              <a:buChar char="•"/>
            </a:pPr>
            <a:r>
              <a:rPr lang="en-US" sz="2000" dirty="0"/>
              <a:t>Announced that NTIA studying repurposing 3450-3550 MHz band for wireless services</a:t>
            </a:r>
          </a:p>
          <a:p>
            <a:pPr>
              <a:buFont typeface="Arial" panose="020B0604020202020204" pitchFamily="34" charset="0"/>
              <a:buChar char="•"/>
            </a:pPr>
            <a:r>
              <a:rPr lang="en-US" sz="2000" dirty="0"/>
              <a:t>NOTE: Net neutrality rules rollback has been published </a:t>
            </a:r>
          </a:p>
          <a:p>
            <a:pPr>
              <a:buFont typeface="Arial" panose="020B0604020202020204" pitchFamily="34" charset="0"/>
              <a:buChar char="•"/>
            </a:pPr>
            <a:r>
              <a:rPr lang="en-US" sz="2000" dirty="0"/>
              <a:t>FCC Chairman’s legal issues</a:t>
            </a: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94C2B-D5E0-4AF1-AD4E-C517DC6589E0}"/>
              </a:ext>
            </a:extLst>
          </p:cNvPr>
          <p:cNvSpPr>
            <a:spLocks noGrp="1"/>
          </p:cNvSpPr>
          <p:nvPr>
            <p:ph type="title"/>
          </p:nvPr>
        </p:nvSpPr>
        <p:spPr/>
        <p:txBody>
          <a:bodyPr/>
          <a:lstStyle/>
          <a:p>
            <a:r>
              <a:rPr lang="en-US" dirty="0"/>
              <a:t>What Else Can We Do?</a:t>
            </a:r>
          </a:p>
        </p:txBody>
      </p:sp>
      <p:sp>
        <p:nvSpPr>
          <p:cNvPr id="3" name="Content Placeholder 2">
            <a:extLst>
              <a:ext uri="{FF2B5EF4-FFF2-40B4-BE49-F238E27FC236}">
                <a16:creationId xmlns:a16="http://schemas.microsoft.com/office/drawing/2014/main" id="{CC48BCD0-7B04-453F-BBBD-9B95EA5CDE83}"/>
              </a:ext>
            </a:extLst>
          </p:cNvPr>
          <p:cNvSpPr>
            <a:spLocks noGrp="1"/>
          </p:cNvSpPr>
          <p:nvPr>
            <p:ph idx="1"/>
          </p:nvPr>
        </p:nvSpPr>
        <p:spPr/>
        <p:txBody>
          <a:bodyPr/>
          <a:lstStyle/>
          <a:p>
            <a:pPr>
              <a:buFont typeface="Arial" panose="020B0604020202020204" pitchFamily="34" charset="0"/>
              <a:buChar char="•"/>
            </a:pPr>
            <a:r>
              <a:rPr lang="en-US" dirty="0"/>
              <a:t>Activism with regulators on behalf of people with poor or no Internet connectivity</a:t>
            </a:r>
          </a:p>
          <a:p>
            <a:pPr lvl="1">
              <a:buFont typeface="Arial" panose="020B0604020202020204" pitchFamily="34" charset="0"/>
              <a:buChar char="•"/>
            </a:pPr>
            <a:r>
              <a:rPr lang="en-US" dirty="0"/>
              <a:t>Developing nations</a:t>
            </a:r>
          </a:p>
          <a:p>
            <a:pPr lvl="1">
              <a:buFont typeface="Arial" panose="020B0604020202020204" pitchFamily="34" charset="0"/>
              <a:buChar char="•"/>
            </a:pPr>
            <a:r>
              <a:rPr lang="en-US" dirty="0"/>
              <a:t>Rural United States</a:t>
            </a:r>
          </a:p>
          <a:p>
            <a:pPr lvl="1">
              <a:buFont typeface="Arial" panose="020B0604020202020204" pitchFamily="34" charset="0"/>
              <a:buChar char="•"/>
            </a:pPr>
            <a:r>
              <a:rPr lang="en-US" dirty="0"/>
              <a:t>Native American areas</a:t>
            </a:r>
          </a:p>
          <a:p>
            <a:pPr>
              <a:buFont typeface="Arial" panose="020B0604020202020204" pitchFamily="34" charset="0"/>
              <a:buChar char="•"/>
            </a:pPr>
            <a:r>
              <a:rPr lang="en-US" dirty="0"/>
              <a:t>Other suggestions?</a:t>
            </a:r>
          </a:p>
          <a:p>
            <a:pPr lvl="1">
              <a:buFont typeface="Arial" panose="020B0604020202020204" pitchFamily="34" charset="0"/>
              <a:buChar char="•"/>
            </a:pPr>
            <a:r>
              <a:rPr lang="en-US" dirty="0"/>
              <a:t>Experimental licensing changes – time grants, etc.</a:t>
            </a:r>
          </a:p>
          <a:p>
            <a:pPr lvl="1">
              <a:buFont typeface="Arial" panose="020B0604020202020204" pitchFamily="34" charset="0"/>
              <a:buChar char="•"/>
            </a:pPr>
            <a:r>
              <a:rPr lang="en-US" dirty="0"/>
              <a:t>Lite-licensing, coordinating with incumbents</a:t>
            </a:r>
          </a:p>
          <a:p>
            <a:pPr lvl="1">
              <a:buFont typeface="Arial" panose="020B0604020202020204" pitchFamily="34" charset="0"/>
              <a:buChar char="•"/>
            </a:pPr>
            <a:r>
              <a:rPr lang="en-US" dirty="0"/>
              <a:t>Can we define “harmful” interference?</a:t>
            </a:r>
          </a:p>
        </p:txBody>
      </p:sp>
      <p:sp>
        <p:nvSpPr>
          <p:cNvPr id="4" name="Slide Number Placeholder 3">
            <a:extLst>
              <a:ext uri="{FF2B5EF4-FFF2-40B4-BE49-F238E27FC236}">
                <a16:creationId xmlns:a16="http://schemas.microsoft.com/office/drawing/2014/main" id="{8EF14653-D991-4A64-A9C2-C3DE75CC353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7D11BAC-E9EC-4BAE-A842-FB61F35CFE73}"/>
              </a:ext>
            </a:extLst>
          </p:cNvPr>
          <p:cNvSpPr>
            <a:spLocks noGrp="1"/>
          </p:cNvSpPr>
          <p:nvPr>
            <p:ph type="ftr" idx="14"/>
          </p:nvPr>
        </p:nvSpPr>
        <p:spPr/>
        <p:txBody>
          <a:bodyPr/>
          <a:lstStyle/>
          <a:p>
            <a:r>
              <a:rPr lang="en-GB"/>
              <a:t>Rich Kennedy, Self</a:t>
            </a:r>
            <a:endParaRPr lang="en-GB" dirty="0"/>
          </a:p>
        </p:txBody>
      </p:sp>
      <p:sp>
        <p:nvSpPr>
          <p:cNvPr id="6" name="Date Placeholder 5">
            <a:extLst>
              <a:ext uri="{FF2B5EF4-FFF2-40B4-BE49-F238E27FC236}">
                <a16:creationId xmlns:a16="http://schemas.microsoft.com/office/drawing/2014/main" id="{88BCD66A-50EE-4341-BAFE-371E4332C7AD}"/>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505076759"/>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66616</TotalTime>
  <Words>631</Words>
  <Application>Microsoft Office PowerPoint</Application>
  <PresentationFormat>On-screen Show (4:3)</PresentationFormat>
  <Paragraphs>69</Paragraphs>
  <Slides>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MS Gothic</vt:lpstr>
      <vt:lpstr>Arial</vt:lpstr>
      <vt:lpstr>Arial Unicode MS</vt:lpstr>
      <vt:lpstr>Times New Roman</vt:lpstr>
      <vt:lpstr>Office Theme</vt:lpstr>
      <vt:lpstr>Document</vt:lpstr>
      <vt:lpstr>IEEE 802.18 RR-TAG Opening Report</vt:lpstr>
      <vt:lpstr>Agenda</vt:lpstr>
      <vt:lpstr>Fellowship Program Visitors</vt:lpstr>
      <vt:lpstr>Fellowship Program Visitors</vt:lpstr>
      <vt:lpstr>Fellowship Program Visitors</vt:lpstr>
      <vt:lpstr>New FCC Actions &amp; Issues</vt:lpstr>
      <vt:lpstr>What Else Can We Do?</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Richard Kennedy</cp:lastModifiedBy>
  <cp:revision>381</cp:revision>
  <cp:lastPrinted>2017-08-03T16:59:47Z</cp:lastPrinted>
  <dcterms:created xsi:type="dcterms:W3CDTF">2016-03-03T14:54:45Z</dcterms:created>
  <dcterms:modified xsi:type="dcterms:W3CDTF">2018-02-27T21:52:03Z</dcterms:modified>
</cp:coreProperties>
</file>