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704" r:id="rId2"/>
  </p:sldMasterIdLst>
  <p:notesMasterIdLst>
    <p:notesMasterId r:id="rId40"/>
  </p:notesMasterIdLst>
  <p:handoutMasterIdLst>
    <p:handoutMasterId r:id="rId41"/>
  </p:handoutMasterIdLst>
  <p:sldIdLst>
    <p:sldId id="455" r:id="rId3"/>
    <p:sldId id="344" r:id="rId4"/>
    <p:sldId id="384" r:id="rId5"/>
    <p:sldId id="365" r:id="rId6"/>
    <p:sldId id="436" r:id="rId7"/>
    <p:sldId id="437" r:id="rId8"/>
    <p:sldId id="443" r:id="rId9"/>
    <p:sldId id="457" r:id="rId10"/>
    <p:sldId id="458" r:id="rId11"/>
    <p:sldId id="438" r:id="rId12"/>
    <p:sldId id="459" r:id="rId13"/>
    <p:sldId id="422" r:id="rId14"/>
    <p:sldId id="404" r:id="rId15"/>
    <p:sldId id="405" r:id="rId16"/>
    <p:sldId id="424" r:id="rId17"/>
    <p:sldId id="412" r:id="rId18"/>
    <p:sldId id="441" r:id="rId19"/>
    <p:sldId id="460" r:id="rId20"/>
    <p:sldId id="461" r:id="rId21"/>
    <p:sldId id="352" r:id="rId22"/>
    <p:sldId id="454" r:id="rId23"/>
    <p:sldId id="452" r:id="rId24"/>
    <p:sldId id="462" r:id="rId25"/>
    <p:sldId id="463" r:id="rId26"/>
    <p:sldId id="470" r:id="rId27"/>
    <p:sldId id="465" r:id="rId28"/>
    <p:sldId id="466" r:id="rId29"/>
    <p:sldId id="467" r:id="rId30"/>
    <p:sldId id="469" r:id="rId31"/>
    <p:sldId id="468" r:id="rId32"/>
    <p:sldId id="354" r:id="rId33"/>
    <p:sldId id="355" r:id="rId34"/>
    <p:sldId id="451" r:id="rId35"/>
    <p:sldId id="357" r:id="rId36"/>
    <p:sldId id="358" r:id="rId37"/>
    <p:sldId id="359" r:id="rId38"/>
    <p:sldId id="456" r:id="rId3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365"/>
            <p14:sldId id="436"/>
            <p14:sldId id="437"/>
            <p14:sldId id="443"/>
            <p14:sldId id="457"/>
            <p14:sldId id="458"/>
            <p14:sldId id="438"/>
            <p14:sldId id="459"/>
          </p14:sldIdLst>
        </p14:section>
        <p14:section name="Future Venue Adhoc Slides" id="{C5B4BB7D-20FD-45C1-B4FA-4A6AD2022DA5}">
          <p14:sldIdLst>
            <p14:sldId id="422"/>
            <p14:sldId id="404"/>
            <p14:sldId id="405"/>
            <p14:sldId id="424"/>
            <p14:sldId id="412"/>
            <p14:sldId id="441"/>
            <p14:sldId id="460"/>
            <p14:sldId id="461"/>
          </p14:sldIdLst>
        </p14:section>
        <p14:section name="Friday Closing EC Plenary" id="{9A894BCA-3D2E-4B8E-B697-9FBAA04878E1}">
          <p14:sldIdLst>
            <p14:sldId id="352"/>
            <p14:sldId id="454"/>
            <p14:sldId id="452"/>
            <p14:sldId id="462"/>
            <p14:sldId id="463"/>
            <p14:sldId id="470"/>
            <p14:sldId id="465"/>
            <p14:sldId id="466"/>
            <p14:sldId id="467"/>
            <p14:sldId id="469"/>
            <p14:sldId id="468"/>
            <p14:sldId id="354"/>
            <p14:sldId id="355"/>
            <p14:sldId id="451"/>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91400" autoAdjust="0"/>
  </p:normalViewPr>
  <p:slideViewPr>
    <p:cSldViewPr>
      <p:cViewPr varScale="1">
        <p:scale>
          <a:sx n="50" d="100"/>
          <a:sy n="50" d="100"/>
        </p:scale>
        <p:origin x="654" y="36"/>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EC-18/0028r3</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2018</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2018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EC-18/0028r3</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2018</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2018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March 2018</a:t>
            </a:r>
            <a:endParaRPr lang="en-US" dirty="0"/>
          </a:p>
        </p:txBody>
      </p:sp>
      <p:sp>
        <p:nvSpPr>
          <p:cNvPr id="3" name="Footer Placeholder 2"/>
          <p:cNvSpPr>
            <a:spLocks noGrp="1"/>
          </p:cNvSpPr>
          <p:nvPr>
            <p:ph type="ftr" sz="quarter" idx="11"/>
          </p:nvPr>
        </p:nvSpPr>
        <p:spPr/>
        <p:txBody>
          <a:bodyPr/>
          <a:lstStyle/>
          <a:p>
            <a:pPr>
              <a:defRPr/>
            </a:pPr>
            <a:r>
              <a:rPr lang="en-US"/>
              <a:t>IEEE 802 March 2018 Plenary</a:t>
            </a:r>
            <a:endParaRPr lang="en-US" dirty="0"/>
          </a:p>
        </p:txBody>
      </p:sp>
      <p:sp>
        <p:nvSpPr>
          <p:cNvPr id="4" name="Header Placeholder 3"/>
          <p:cNvSpPr>
            <a:spLocks noGrp="1"/>
          </p:cNvSpPr>
          <p:nvPr>
            <p:ph type="hdr" sz="quarter" idx="12"/>
          </p:nvPr>
        </p:nvSpPr>
        <p:spPr/>
        <p:txBody>
          <a:bodyPr/>
          <a:lstStyle/>
          <a:p>
            <a:pPr>
              <a:defRPr/>
            </a:pPr>
            <a:r>
              <a:rPr lang="en-US"/>
              <a:t>doc: 802 EC-18/0028r3</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IEEE 802 Contracting Process    ---  December 2017 Review</a:t>
            </a:r>
          </a:p>
          <a:p>
            <a:pPr rtl="0" fontAlgn="base"/>
            <a:endParaRPr lang="en-US" sz="1200" b="1" kern="1200" dirty="0">
              <a:solidFill>
                <a:schemeClr val="tx1"/>
              </a:solidFill>
              <a:effectLst/>
              <a:latin typeface="Arial" charset="0"/>
              <a:ea typeface="+mn-ea"/>
              <a:cs typeface="+mn-cs"/>
            </a:endParaRPr>
          </a:p>
          <a:p>
            <a:pPr rtl="0" fontAlgn="base"/>
            <a:r>
              <a:rPr lang="en-US" sz="1200" b="1" kern="1200" dirty="0">
                <a:solidFill>
                  <a:schemeClr val="tx1"/>
                </a:solidFill>
                <a:effectLst/>
                <a:latin typeface="Arial" charset="0"/>
                <a:ea typeface="+mn-ea"/>
                <a:cs typeface="+mn-cs"/>
              </a:rPr>
              <a:t>802 Community Contracts Reflector</a:t>
            </a:r>
          </a:p>
          <a:p>
            <a:pPr rtl="0" fontAlgn="base"/>
            <a:r>
              <a:rPr lang="en-US" sz="1200" b="1" kern="1200" dirty="0">
                <a:solidFill>
                  <a:schemeClr val="tx1"/>
                </a:solidFill>
                <a:effectLst/>
                <a:latin typeface="Arial" charset="0"/>
                <a:ea typeface="+mn-ea"/>
                <a:cs typeface="+mn-cs"/>
              </a:rPr>
              <a:t>     802 community will use ieee802-contracts@ieee.org to disseminate information in regards to IEEE 802 contracts.</a:t>
            </a:r>
          </a:p>
          <a:p>
            <a:pPr rtl="0" fontAlgn="base"/>
            <a:r>
              <a:rPr lang="en-US" sz="1200" b="1" kern="1200" dirty="0">
                <a:solidFill>
                  <a:schemeClr val="tx1"/>
                </a:solidFill>
                <a:effectLst/>
                <a:latin typeface="Arial" charset="0"/>
                <a:ea typeface="+mn-ea"/>
                <a:cs typeface="+mn-cs"/>
              </a:rPr>
              <a:t>     The reflector sends to:</a:t>
            </a:r>
          </a:p>
          <a:p>
            <a:pPr lvl="2" rtl="0" fontAlgn="base"/>
            <a:r>
              <a:rPr lang="en-US" sz="1200" b="1" kern="1200" dirty="0">
                <a:solidFill>
                  <a:schemeClr val="tx1"/>
                </a:solidFill>
                <a:effectLst/>
                <a:latin typeface="Arial" charset="0"/>
                <a:ea typeface="+mn-ea"/>
                <a:cs typeface="+mn-cs"/>
              </a:rPr>
              <a:t>a. 802 LMSC Chair (Paul </a:t>
            </a:r>
            <a:r>
              <a:rPr lang="en-US" sz="1200" b="1" kern="1200" dirty="0" err="1">
                <a:solidFill>
                  <a:schemeClr val="tx1"/>
                </a:solidFill>
                <a:effectLst/>
                <a:latin typeface="Arial" charset="0"/>
                <a:ea typeface="+mn-ea"/>
                <a:cs typeface="+mn-cs"/>
              </a:rPr>
              <a:t>Nikolich</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b. 802 LMSC Executive Secretary (Jon Rosdahl)</a:t>
            </a:r>
          </a:p>
          <a:p>
            <a:pPr lvl="2" rtl="0" fontAlgn="base"/>
            <a:r>
              <a:rPr lang="en-US" sz="1200" b="1" kern="1200" dirty="0">
                <a:solidFill>
                  <a:schemeClr val="tx1"/>
                </a:solidFill>
                <a:effectLst/>
                <a:latin typeface="Arial" charset="0"/>
                <a:ea typeface="+mn-ea"/>
                <a:cs typeface="+mn-cs"/>
              </a:rPr>
              <a:t>c. 802 Wireless Chair (Bob </a:t>
            </a:r>
            <a:r>
              <a:rPr lang="en-US" sz="1200" b="1" kern="1200" dirty="0" err="1">
                <a:solidFill>
                  <a:schemeClr val="tx1"/>
                </a:solidFill>
                <a:effectLst/>
                <a:latin typeface="Arial" charset="0"/>
                <a:ea typeface="+mn-ea"/>
                <a:cs typeface="+mn-cs"/>
              </a:rPr>
              <a:t>Heile</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d. IEEE Finance Manager (Christopher </a:t>
            </a:r>
            <a:r>
              <a:rPr lang="en-US" sz="1200" b="1" kern="1200" dirty="0" err="1">
                <a:solidFill>
                  <a:schemeClr val="tx1"/>
                </a:solidFill>
                <a:effectLst/>
                <a:latin typeface="Arial" charset="0"/>
                <a:ea typeface="+mn-ea"/>
                <a:cs typeface="+mn-cs"/>
              </a:rPr>
              <a:t>Verga</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e. IEEE MCE Contracts contact (Marci </a:t>
            </a:r>
            <a:r>
              <a:rPr lang="en-US" sz="1200" b="1" kern="1200" dirty="0" err="1">
                <a:solidFill>
                  <a:schemeClr val="tx1"/>
                </a:solidFill>
                <a:effectLst/>
                <a:latin typeface="Arial" charset="0"/>
                <a:ea typeface="+mn-ea"/>
                <a:cs typeface="+mn-cs"/>
              </a:rPr>
              <a:t>Semel</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f. IEEE Business Operations Associate (Jon </a:t>
            </a:r>
            <a:r>
              <a:rPr lang="en-US" sz="1200" b="1" kern="1200" dirty="0" err="1">
                <a:solidFill>
                  <a:schemeClr val="tx1"/>
                </a:solidFill>
                <a:effectLst/>
                <a:latin typeface="Arial" charset="0"/>
                <a:ea typeface="+mn-ea"/>
                <a:cs typeface="+mn-cs"/>
              </a:rPr>
              <a:t>Gaughran</a:t>
            </a:r>
            <a:r>
              <a:rPr lang="en-US" sz="1200" b="1" kern="1200" dirty="0">
                <a:solidFill>
                  <a:schemeClr val="tx1"/>
                </a:solidFill>
                <a:effectLst/>
                <a:latin typeface="Arial" charset="0"/>
                <a:ea typeface="+mn-ea"/>
                <a:cs typeface="+mn-cs"/>
              </a:rPr>
              <a:t>)</a:t>
            </a:r>
          </a:p>
          <a:p>
            <a:pPr lvl="2" rtl="0" fontAlgn="base"/>
            <a:r>
              <a:rPr lang="en-US" sz="1200" b="1" kern="1200" dirty="0">
                <a:solidFill>
                  <a:schemeClr val="tx1"/>
                </a:solidFill>
                <a:effectLst/>
                <a:latin typeface="Arial" charset="0"/>
                <a:ea typeface="+mn-ea"/>
                <a:cs typeface="+mn-cs"/>
              </a:rPr>
              <a:t>g. IEEE 802 Staff Lead (Jonathan Goldberg)</a:t>
            </a:r>
          </a:p>
          <a:p>
            <a:pPr lvl="2" rtl="0" fontAlgn="base"/>
            <a:r>
              <a:rPr lang="en-US" sz="1200" b="1" kern="1200" dirty="0">
                <a:solidFill>
                  <a:schemeClr val="tx1"/>
                </a:solidFill>
                <a:effectLst/>
                <a:latin typeface="Arial" charset="0"/>
                <a:ea typeface="+mn-ea"/>
                <a:cs typeface="+mn-cs"/>
              </a:rPr>
              <a:t>h. Conference Mailbox Reflector</a:t>
            </a:r>
          </a:p>
          <a:p>
            <a:pPr rtl="0" fontAlgn="base"/>
            <a:endParaRPr lang="en-US" sz="1200" b="1" kern="1200" dirty="0">
              <a:solidFill>
                <a:schemeClr val="tx1"/>
              </a:solidFill>
              <a:effectLst/>
              <a:latin typeface="Arial" charset="0"/>
              <a:ea typeface="+mn-ea"/>
              <a:cs typeface="+mn-cs"/>
            </a:endParaRPr>
          </a:p>
          <a:p>
            <a:pPr rtl="0" fontAlgn="base"/>
            <a:r>
              <a:rPr lang="en-US" sz="1200" b="1" kern="1200" dirty="0">
                <a:solidFill>
                  <a:schemeClr val="tx1"/>
                </a:solidFill>
                <a:effectLst/>
                <a:latin typeface="Arial" charset="0"/>
                <a:ea typeface="+mn-ea"/>
                <a:cs typeface="+mn-cs"/>
              </a:rPr>
              <a:t>Contract Processing</a:t>
            </a:r>
          </a:p>
          <a:p>
            <a:pPr lvl="1" rtl="0" fontAlgn="base"/>
            <a:r>
              <a:rPr lang="en-US" sz="1200" b="1" kern="1200" dirty="0">
                <a:solidFill>
                  <a:schemeClr val="tx1"/>
                </a:solidFill>
                <a:effectLst/>
                <a:latin typeface="Arial" charset="0"/>
                <a:ea typeface="+mn-ea"/>
                <a:cs typeface="+mn-cs"/>
              </a:rPr>
              <a:t>1. Post contract to Mentor 802Fin (for LMSC contracts) or Mentor 802WFin (for 802 Wireless</a:t>
            </a:r>
          </a:p>
          <a:p>
            <a:pPr lvl="1" rtl="0" fontAlgn="base"/>
            <a:r>
              <a:rPr lang="en-US" sz="1200" b="1" kern="1200" dirty="0">
                <a:solidFill>
                  <a:schemeClr val="tx1"/>
                </a:solidFill>
                <a:effectLst/>
                <a:latin typeface="Arial" charset="0"/>
                <a:ea typeface="+mn-ea"/>
                <a:cs typeface="+mn-cs"/>
              </a:rPr>
              <a:t>group contracts) as appropriate with the following document coding in the document name:</a:t>
            </a:r>
          </a:p>
          <a:p>
            <a:pPr marL="1143000" lvl="2" indent="-228600" rtl="0" fontAlgn="base">
              <a:buAutoNum type="alphaLcPeriod"/>
            </a:pPr>
            <a:r>
              <a:rPr lang="en-US" sz="1200" b="1" kern="1200" dirty="0">
                <a:solidFill>
                  <a:schemeClr val="tx1"/>
                </a:solidFill>
                <a:effectLst/>
                <a:latin typeface="Arial" charset="0"/>
                <a:ea typeface="+mn-ea"/>
                <a:cs typeface="+mn-cs"/>
              </a:rPr>
              <a:t>PCNT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LMSC pending contracts submitted to IEEE</a:t>
            </a:r>
          </a:p>
          <a:p>
            <a:pPr lvl="2" rtl="0" fontAlgn="base"/>
            <a:r>
              <a:rPr lang="en-US" sz="1200" b="1" kern="1200" dirty="0">
                <a:solidFill>
                  <a:schemeClr val="tx1"/>
                </a:solidFill>
                <a:effectLst/>
                <a:latin typeface="Arial" charset="0"/>
                <a:ea typeface="+mn-ea"/>
                <a:cs typeface="+mn-cs"/>
              </a:rPr>
              <a:t>b.   ECNT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LMSC executed contracts</a:t>
            </a:r>
          </a:p>
          <a:p>
            <a:pPr lvl="2" rtl="0" fontAlgn="base"/>
            <a:r>
              <a:rPr lang="en-US" sz="1200" b="1" kern="1200" dirty="0">
                <a:solidFill>
                  <a:schemeClr val="tx1"/>
                </a:solidFill>
                <a:effectLst/>
                <a:latin typeface="Arial" charset="0"/>
                <a:ea typeface="+mn-ea"/>
                <a:cs typeface="+mn-cs"/>
              </a:rPr>
              <a:t>c.   LGCT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802 Wireless Group pending contracts submitted to IEEE</a:t>
            </a:r>
          </a:p>
          <a:p>
            <a:pPr lvl="2" rtl="0" fontAlgn="base"/>
            <a:r>
              <a:rPr lang="en-US" sz="1200" b="1" kern="1200" dirty="0">
                <a:solidFill>
                  <a:schemeClr val="tx1"/>
                </a:solidFill>
                <a:effectLst/>
                <a:latin typeface="Arial" charset="0"/>
                <a:ea typeface="+mn-ea"/>
                <a:cs typeface="+mn-cs"/>
              </a:rPr>
              <a:t>d.  EXCT  -- </a:t>
            </a:r>
            <a:r>
              <a:rPr lang="en-US" sz="1200" b="1" kern="1200" dirty="0" err="1">
                <a:solidFill>
                  <a:schemeClr val="tx1"/>
                </a:solidFill>
                <a:effectLst/>
                <a:latin typeface="Arial" charset="0"/>
                <a:ea typeface="+mn-ea"/>
                <a:cs typeface="+mn-cs"/>
              </a:rPr>
              <a:t>i</a:t>
            </a:r>
            <a:r>
              <a:rPr lang="en-US" sz="1200" b="1" kern="1200" dirty="0">
                <a:solidFill>
                  <a:schemeClr val="tx1"/>
                </a:solidFill>
                <a:effectLst/>
                <a:latin typeface="Arial" charset="0"/>
                <a:ea typeface="+mn-ea"/>
                <a:cs typeface="+mn-cs"/>
              </a:rPr>
              <a:t>. 802 Wireless Group executed contracts</a:t>
            </a:r>
          </a:p>
          <a:p>
            <a:pPr lvl="1" rtl="0" fontAlgn="base"/>
            <a:r>
              <a:rPr lang="en-US" sz="1200" b="1" kern="1200" dirty="0">
                <a:solidFill>
                  <a:schemeClr val="tx1"/>
                </a:solidFill>
                <a:effectLst/>
                <a:latin typeface="Arial" charset="0"/>
                <a:ea typeface="+mn-ea"/>
                <a:cs typeface="+mn-cs"/>
              </a:rPr>
              <a:t>2. Send Contract to IEEE 802 Contracts (ieee802-contracts@ieee.org)</a:t>
            </a:r>
          </a:p>
          <a:p>
            <a:pPr lvl="1" rtl="0" fontAlgn="base"/>
            <a:r>
              <a:rPr lang="en-US" sz="1200" b="1" kern="1200" dirty="0">
                <a:solidFill>
                  <a:schemeClr val="tx1"/>
                </a:solidFill>
                <a:effectLst/>
                <a:latin typeface="Arial" charset="0"/>
                <a:ea typeface="+mn-ea"/>
                <a:cs typeface="+mn-cs"/>
              </a:rPr>
              <a:t>3. IEEE MCE Contracts (Marci) picks this up, reviews contract and sends to IEEE Legal</a:t>
            </a:r>
          </a:p>
          <a:p>
            <a:pPr lvl="1" rtl="0" fontAlgn="base"/>
            <a:r>
              <a:rPr lang="en-US" sz="1200" b="1" kern="1200" dirty="0">
                <a:solidFill>
                  <a:schemeClr val="tx1"/>
                </a:solidFill>
                <a:effectLst/>
                <a:latin typeface="Arial" charset="0"/>
                <a:ea typeface="+mn-ea"/>
                <a:cs typeface="+mn-cs"/>
              </a:rPr>
              <a:t>4. After IEEE Legal review, IEEE MCE Contracts (Marci) checks final version with IEEE 802 Executive Secretary via IEEE 802 Contracts reflector</a:t>
            </a:r>
          </a:p>
          <a:p>
            <a:pPr lvl="1" rtl="0" fontAlgn="base"/>
            <a:r>
              <a:rPr lang="en-US" sz="1200" b="1" kern="1200" dirty="0">
                <a:solidFill>
                  <a:schemeClr val="tx1"/>
                </a:solidFill>
                <a:effectLst/>
                <a:latin typeface="Arial" charset="0"/>
                <a:ea typeface="+mn-ea"/>
                <a:cs typeface="+mn-cs"/>
              </a:rPr>
              <a:t>5. IEEE MCE Contracts (Marci) submits contract via IEEE Strategic Sourcing process includes IEEE Business Operations Associate (Jon </a:t>
            </a:r>
            <a:r>
              <a:rPr lang="en-US" sz="1200" b="1" kern="1200" dirty="0" err="1">
                <a:solidFill>
                  <a:schemeClr val="tx1"/>
                </a:solidFill>
                <a:effectLst/>
                <a:latin typeface="Arial" charset="0"/>
                <a:ea typeface="+mn-ea"/>
                <a:cs typeface="+mn-cs"/>
              </a:rPr>
              <a:t>Gaughran</a:t>
            </a:r>
            <a:r>
              <a:rPr lang="en-US" sz="1200" b="1" kern="1200" dirty="0">
                <a:solidFill>
                  <a:schemeClr val="tx1"/>
                </a:solidFill>
                <a:effectLst/>
                <a:latin typeface="Arial" charset="0"/>
                <a:ea typeface="+mn-ea"/>
                <a:cs typeface="+mn-cs"/>
              </a:rPr>
              <a:t>) as Business Manager on the requisition</a:t>
            </a:r>
          </a:p>
          <a:p>
            <a:pPr lvl="1" rtl="0" fontAlgn="base"/>
            <a:r>
              <a:rPr lang="en-US" sz="1200" b="1" kern="1200" dirty="0">
                <a:solidFill>
                  <a:schemeClr val="tx1"/>
                </a:solidFill>
                <a:effectLst/>
                <a:latin typeface="Arial" charset="0"/>
                <a:ea typeface="+mn-ea"/>
                <a:cs typeface="+mn-cs"/>
              </a:rPr>
              <a:t>6. IEEE Strategic Sourcing processes contract for signing (3 – 5 business days on IEEE side)</a:t>
            </a:r>
          </a:p>
          <a:p>
            <a:pPr lvl="1" rtl="0" fontAlgn="base"/>
            <a:r>
              <a:rPr lang="en-US" sz="1200" b="1" kern="1200" dirty="0">
                <a:solidFill>
                  <a:schemeClr val="tx1"/>
                </a:solidFill>
                <a:effectLst/>
                <a:latin typeface="Arial" charset="0"/>
                <a:ea typeface="+mn-ea"/>
                <a:cs typeface="+mn-cs"/>
              </a:rPr>
              <a:t>7. IEEE MCE Contracts (Marci) shares executed contract via ieee802-contracts@ieee.org</a:t>
            </a:r>
          </a:p>
          <a:p>
            <a:pPr lvl="2" rtl="0" fontAlgn="base"/>
            <a:r>
              <a:rPr lang="en-US" sz="1200" b="1" kern="1200" dirty="0">
                <a:solidFill>
                  <a:schemeClr val="tx1"/>
                </a:solidFill>
                <a:effectLst/>
                <a:latin typeface="Arial" charset="0"/>
                <a:ea typeface="+mn-ea"/>
                <a:cs typeface="+mn-cs"/>
              </a:rPr>
              <a:t>a. 802 LMSC executed contracts posted by 802 LMSC Executive Secretary</a:t>
            </a:r>
          </a:p>
          <a:p>
            <a:pPr lvl="2" rtl="0" fontAlgn="base"/>
            <a:r>
              <a:rPr lang="en-US" sz="1200" b="1" kern="1200" dirty="0">
                <a:solidFill>
                  <a:schemeClr val="tx1"/>
                </a:solidFill>
                <a:effectLst/>
                <a:latin typeface="Arial" charset="0"/>
                <a:ea typeface="+mn-ea"/>
                <a:cs typeface="+mn-cs"/>
              </a:rPr>
              <a:t>b. 802 Wireless executed contracts posted by 802 Wireless Chair</a:t>
            </a:r>
            <a:endParaRPr lang="en-US" dirty="0"/>
          </a:p>
        </p:txBody>
      </p:sp>
      <p:sp>
        <p:nvSpPr>
          <p:cNvPr id="4" name="Header Placeholder 3"/>
          <p:cNvSpPr>
            <a:spLocks noGrp="1"/>
          </p:cNvSpPr>
          <p:nvPr>
            <p:ph type="hdr" sz="quarter" idx="10"/>
          </p:nvPr>
        </p:nvSpPr>
        <p:spPr/>
        <p:txBody>
          <a:bodyPr/>
          <a:lstStyle/>
          <a:p>
            <a:pPr>
              <a:defRPr/>
            </a:pPr>
            <a:r>
              <a:rPr lang="en-US"/>
              <a:t>doc: 802 EC-18/0028r3</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a:defRPr/>
            </a:pPr>
            <a:r>
              <a:rPr lang="en-US"/>
              <a:t>IEEE 802 March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7</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a:latin typeface="Arial" charset="0"/>
              </a:rPr>
              <a:t>802 Community Contracts Reflector</a:t>
            </a:r>
          </a:p>
          <a:p>
            <a:r>
              <a:rPr lang="en-US" sz="1200" b="1" kern="1200" dirty="0">
                <a:latin typeface="Arial" charset="0"/>
              </a:rPr>
              <a:t>     802 community will use ieee802-contracts@ieee.org to disseminate information in regards to IEEE 802 contracts.</a:t>
            </a:r>
          </a:p>
          <a:p>
            <a:r>
              <a:rPr lang="en-US" sz="1200" b="1" kern="1200" dirty="0">
                <a:latin typeface="Arial" charset="0"/>
              </a:rPr>
              <a:t>     The reflector sends to:</a:t>
            </a:r>
          </a:p>
          <a:p>
            <a:pPr lvl="2"/>
            <a:r>
              <a:rPr lang="en-US" sz="1200" b="1" kern="1200" dirty="0">
                <a:latin typeface="Arial" charset="0"/>
              </a:rPr>
              <a:t>a. 802 LMSC Chair (Paul </a:t>
            </a:r>
            <a:r>
              <a:rPr lang="en-US" sz="1200" b="1" kern="1200" dirty="0" err="1">
                <a:latin typeface="Arial" charset="0"/>
              </a:rPr>
              <a:t>Nikolich</a:t>
            </a:r>
            <a:r>
              <a:rPr lang="en-US" sz="1200" b="1" kern="1200" dirty="0">
                <a:latin typeface="Arial" charset="0"/>
              </a:rPr>
              <a:t>)</a:t>
            </a:r>
          </a:p>
          <a:p>
            <a:pPr lvl="2"/>
            <a:r>
              <a:rPr lang="en-US" sz="1200" b="1" kern="1200" dirty="0">
                <a:latin typeface="Arial" charset="0"/>
              </a:rPr>
              <a:t>b. 802 LMSC Executive Secretary (Jon Rosdahl)</a:t>
            </a:r>
          </a:p>
          <a:p>
            <a:pPr lvl="2"/>
            <a:r>
              <a:rPr lang="en-US" sz="1200" b="1" kern="1200" dirty="0">
                <a:latin typeface="Arial" charset="0"/>
              </a:rPr>
              <a:t>c. 802 Wireless Chair (Bob </a:t>
            </a:r>
            <a:r>
              <a:rPr lang="en-US" sz="1200" b="1" kern="1200" dirty="0" err="1">
                <a:latin typeface="Arial" charset="0"/>
              </a:rPr>
              <a:t>Heile</a:t>
            </a:r>
            <a:r>
              <a:rPr lang="en-US" sz="1200" b="1" kern="1200" dirty="0">
                <a:latin typeface="Arial" charset="0"/>
              </a:rPr>
              <a:t>)</a:t>
            </a:r>
          </a:p>
          <a:p>
            <a:pPr lvl="2"/>
            <a:r>
              <a:rPr lang="en-US" sz="1200" b="1" kern="1200" dirty="0">
                <a:latin typeface="Arial" charset="0"/>
              </a:rPr>
              <a:t>d. IEEE Finance Manager (Christopher </a:t>
            </a:r>
            <a:r>
              <a:rPr lang="en-US" sz="1200" b="1" kern="1200" dirty="0" err="1">
                <a:latin typeface="Arial" charset="0"/>
              </a:rPr>
              <a:t>Verga</a:t>
            </a:r>
            <a:r>
              <a:rPr lang="en-US" sz="1200" b="1" kern="1200" dirty="0">
                <a:latin typeface="Arial" charset="0"/>
              </a:rPr>
              <a:t>)</a:t>
            </a:r>
          </a:p>
          <a:p>
            <a:pPr lvl="2"/>
            <a:r>
              <a:rPr lang="en-US" sz="1200" b="1" kern="1200" dirty="0">
                <a:latin typeface="Arial" charset="0"/>
              </a:rPr>
              <a:t>e. IEEE MCE Contracts contact (Marci </a:t>
            </a:r>
            <a:r>
              <a:rPr lang="en-US" sz="1200" b="1" kern="1200" dirty="0" err="1">
                <a:latin typeface="Arial" charset="0"/>
              </a:rPr>
              <a:t>Semel</a:t>
            </a:r>
            <a:r>
              <a:rPr lang="en-US" sz="1200" b="1" kern="1200" dirty="0">
                <a:latin typeface="Arial" charset="0"/>
              </a:rPr>
              <a:t>)</a:t>
            </a:r>
          </a:p>
          <a:p>
            <a:pPr lvl="2"/>
            <a:r>
              <a:rPr lang="en-US" sz="1200" b="1" kern="1200" dirty="0">
                <a:latin typeface="Arial" charset="0"/>
              </a:rPr>
              <a:t>f. IEEE Business Operations Associate (Jon </a:t>
            </a:r>
            <a:r>
              <a:rPr lang="en-US" sz="1200" b="1" kern="1200" dirty="0" err="1">
                <a:latin typeface="Arial" charset="0"/>
              </a:rPr>
              <a:t>Gaughran</a:t>
            </a:r>
            <a:r>
              <a:rPr lang="en-US" sz="1200" b="1" kern="1200" dirty="0">
                <a:latin typeface="Arial" charset="0"/>
              </a:rPr>
              <a:t>)</a:t>
            </a:r>
          </a:p>
          <a:p>
            <a:pPr lvl="2"/>
            <a:r>
              <a:rPr lang="en-US" sz="1200" b="1" kern="1200" dirty="0">
                <a:latin typeface="Arial" charset="0"/>
              </a:rPr>
              <a:t>g. IEEE 802 Staff Lead (Jonathan Goldberg)</a:t>
            </a:r>
          </a:p>
          <a:p>
            <a:pPr lvl="2"/>
            <a:r>
              <a:rPr lang="en-US" sz="1200" b="1" kern="1200" dirty="0">
                <a:latin typeface="Arial" charset="0"/>
              </a:rPr>
              <a:t>h. Conference Mailbox Reflector</a:t>
            </a:r>
            <a:endParaRPr lang="en-US" dirty="0"/>
          </a:p>
        </p:txBody>
      </p:sp>
      <p:sp>
        <p:nvSpPr>
          <p:cNvPr id="4" name="Header Placeholder 3"/>
          <p:cNvSpPr>
            <a:spLocks noGrp="1"/>
          </p:cNvSpPr>
          <p:nvPr>
            <p:ph type="hdr" sz="quarter" idx="10"/>
          </p:nvPr>
        </p:nvSpPr>
        <p:spPr/>
        <p:txBody>
          <a:bodyPr/>
          <a:lstStyle/>
          <a:p>
            <a:pPr>
              <a:defRPr/>
            </a:pPr>
            <a:r>
              <a:rPr lang="en-US"/>
              <a:t>doc: 802 EC-18/0028r3</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a:defRPr/>
            </a:pPr>
            <a:r>
              <a:rPr lang="en-US"/>
              <a:t>IEEE 802 March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392237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EC-18/0028r3</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a:defRPr/>
            </a:pPr>
            <a:r>
              <a:rPr lang="en-US"/>
              <a:t>IEEE 802 March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March 2018</a:t>
            </a:r>
          </a:p>
        </p:txBody>
      </p:sp>
      <p:sp>
        <p:nvSpPr>
          <p:cNvPr id="5" name="Footer Placeholder 4"/>
          <p:cNvSpPr>
            <a:spLocks noGrp="1"/>
          </p:cNvSpPr>
          <p:nvPr>
            <p:ph type="ftr" sz="quarter" idx="11"/>
          </p:nvPr>
        </p:nvSpPr>
        <p:spPr/>
        <p:txBody>
          <a:bodyPr/>
          <a:lstStyle/>
          <a:p>
            <a:pPr>
              <a:defRPr/>
            </a:pPr>
            <a:r>
              <a:rPr lang="en-US"/>
              <a:t>IEEE 802 March 2018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20</a:t>
            </a:fld>
            <a:endParaRPr lang="en-US"/>
          </a:p>
        </p:txBody>
      </p:sp>
      <p:sp>
        <p:nvSpPr>
          <p:cNvPr id="7" name="Header Placeholder 6"/>
          <p:cNvSpPr>
            <a:spLocks noGrp="1"/>
          </p:cNvSpPr>
          <p:nvPr>
            <p:ph type="hdr" sz="quarter" idx="13"/>
          </p:nvPr>
        </p:nvSpPr>
        <p:spPr/>
        <p:txBody>
          <a:bodyPr/>
          <a:lstStyle/>
          <a:p>
            <a:pPr>
              <a:defRPr/>
            </a:pPr>
            <a:r>
              <a:rPr lang="en-US"/>
              <a:t>doc: 802 EC-18/0028r3</a:t>
            </a:r>
          </a:p>
        </p:txBody>
      </p:sp>
    </p:spTree>
    <p:extLst>
      <p:ext uri="{BB962C8B-B14F-4D97-AF65-F5344CB8AC3E}">
        <p14:creationId xmlns:p14="http://schemas.microsoft.com/office/powerpoint/2010/main" val="3994787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noted that only 3 are involved with IETF which meets in Montreal the week after and have meetings starting on Sunday.</a:t>
            </a:r>
          </a:p>
        </p:txBody>
      </p:sp>
      <p:sp>
        <p:nvSpPr>
          <p:cNvPr id="4" name="Header Placeholder 3"/>
          <p:cNvSpPr>
            <a:spLocks noGrp="1"/>
          </p:cNvSpPr>
          <p:nvPr>
            <p:ph type="hdr" sz="quarter" idx="10"/>
          </p:nvPr>
        </p:nvSpPr>
        <p:spPr/>
        <p:txBody>
          <a:bodyPr/>
          <a:lstStyle/>
          <a:p>
            <a:pPr>
              <a:defRPr/>
            </a:pPr>
            <a:r>
              <a:rPr lang="en-US"/>
              <a:t>doc: 802 EC-18/0028r3</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a:defRPr/>
            </a:pPr>
            <a:r>
              <a:rPr lang="en-US"/>
              <a:t>IEEE 802 March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17991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381A3B83-5B18-4D78-8DCB-A951769B47D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53340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EC-18/0028r3</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a:defRPr/>
            </a:pPr>
            <a:r>
              <a:rPr lang="en-US"/>
              <a:t>IEEE 802 March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35</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EC-18/0028r3</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IEEE 802 March 2018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36</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2018</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EC-18/0028r3</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extLst>
      <p:ext uri="{BB962C8B-B14F-4D97-AF65-F5344CB8AC3E}">
        <p14:creationId xmlns:p14="http://schemas.microsoft.com/office/powerpoint/2010/main" val="3595997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extLst>
      <p:ext uri="{BB962C8B-B14F-4D97-AF65-F5344CB8AC3E}">
        <p14:creationId xmlns:p14="http://schemas.microsoft.com/office/powerpoint/2010/main" val="232628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extLst>
      <p:ext uri="{BB962C8B-B14F-4D97-AF65-F5344CB8AC3E}">
        <p14:creationId xmlns:p14="http://schemas.microsoft.com/office/powerpoint/2010/main" val="1872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extLst>
      <p:ext uri="{BB962C8B-B14F-4D97-AF65-F5344CB8AC3E}">
        <p14:creationId xmlns:p14="http://schemas.microsoft.com/office/powerpoint/2010/main" val="977975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extLst>
      <p:ext uri="{BB962C8B-B14F-4D97-AF65-F5344CB8AC3E}">
        <p14:creationId xmlns:p14="http://schemas.microsoft.com/office/powerpoint/2010/main" val="379385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extLst>
      <p:ext uri="{BB962C8B-B14F-4D97-AF65-F5344CB8AC3E}">
        <p14:creationId xmlns:p14="http://schemas.microsoft.com/office/powerpoint/2010/main" val="611545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extLst>
      <p:ext uri="{BB962C8B-B14F-4D97-AF65-F5344CB8AC3E}">
        <p14:creationId xmlns:p14="http://schemas.microsoft.com/office/powerpoint/2010/main" val="2220656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extLst>
      <p:ext uri="{BB962C8B-B14F-4D97-AF65-F5344CB8AC3E}">
        <p14:creationId xmlns:p14="http://schemas.microsoft.com/office/powerpoint/2010/main" val="91928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extLst>
      <p:ext uri="{BB962C8B-B14F-4D97-AF65-F5344CB8AC3E}">
        <p14:creationId xmlns:p14="http://schemas.microsoft.com/office/powerpoint/2010/main" val="325814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2018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EC-18/0028r3</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2018</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9188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802-EC-13/0012r0</a:t>
            </a:r>
          </a:p>
        </p:txBody>
      </p:sp>
    </p:spTree>
    <p:extLst>
      <p:ext uri="{BB962C8B-B14F-4D97-AF65-F5344CB8AC3E}">
        <p14:creationId xmlns:p14="http://schemas.microsoft.com/office/powerpoint/2010/main" val="21663471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Lst>
  <p:hf sldNum="0"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a:t>Executive Secretary Agenda Items </a:t>
            </a:r>
            <a:br>
              <a:rPr lang="en-US"/>
            </a:br>
            <a:r>
              <a:rPr lang="en-US"/>
              <a:t>March 2018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July 2018 Plenary</a:t>
            </a:r>
          </a:p>
          <a:p>
            <a:pPr marL="457200" lvl="1" indent="0">
              <a:buNone/>
            </a:pPr>
            <a:endParaRPr lang="en-US" dirty="0"/>
          </a:p>
          <a:p>
            <a:r>
              <a:rPr lang="en-US" dirty="0"/>
              <a:t>Future Venues </a:t>
            </a:r>
            <a:r>
              <a:rPr lang="en-US" dirty="0" err="1"/>
              <a:t>AdHoc</a:t>
            </a:r>
            <a:r>
              <a:rPr lang="en-US" dirty="0"/>
              <a:t> – Thurs 8:00am</a:t>
            </a:r>
          </a:p>
          <a:p>
            <a:pPr lvl="1"/>
            <a:r>
              <a:rPr lang="en-US" dirty="0"/>
              <a:t>Review options and discuss choices and issues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lvl="1"/>
            <a:r>
              <a:rPr lang="en-US" sz="2400" dirty="0"/>
              <a:t>802.3 --   Y:    N: </a:t>
            </a:r>
          </a:p>
          <a:p>
            <a:pPr lvl="1"/>
            <a:r>
              <a:rPr lang="en-US" sz="2400" dirty="0"/>
              <a:t>802.11 – Y:   N: </a:t>
            </a:r>
          </a:p>
          <a:p>
            <a:pPr lvl="1"/>
            <a:r>
              <a:rPr lang="en-US" sz="2400" dirty="0"/>
              <a:t>802 EC :</a:t>
            </a:r>
            <a:br>
              <a:rPr lang="en-US" dirty="0"/>
            </a:br>
            <a:endParaRPr lang="en-US" dirty="0"/>
          </a:p>
          <a:p>
            <a:r>
              <a:rPr lang="en-US" dirty="0"/>
              <a:t>Did you enjoy the social?</a:t>
            </a:r>
          </a:p>
          <a:p>
            <a:pPr lvl="1"/>
            <a:r>
              <a:rPr lang="en-US" sz="2400" dirty="0"/>
              <a:t>802.3   – Y:     N:    Did Not Attend:  </a:t>
            </a:r>
          </a:p>
          <a:p>
            <a:pPr lvl="1"/>
            <a:r>
              <a:rPr lang="en-US" sz="2400" dirty="0"/>
              <a:t>802.11 – Y:     N:     Did Not Attend:  </a:t>
            </a:r>
            <a:br>
              <a:rPr lang="en-US" sz="2400" dirty="0"/>
            </a:br>
            <a:endParaRPr lang="en-US" sz="2400" dirty="0"/>
          </a:p>
        </p:txBody>
      </p:sp>
    </p:spTree>
    <p:extLst>
      <p:ext uri="{BB962C8B-B14F-4D97-AF65-F5344CB8AC3E}">
        <p14:creationId xmlns:p14="http://schemas.microsoft.com/office/powerpoint/2010/main" val="888629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Agenda:</a:t>
            </a:r>
          </a:p>
          <a:p>
            <a:pPr lvl="1"/>
            <a:r>
              <a:rPr lang="en-US" dirty="0"/>
              <a:t>Start time 7:30 am</a:t>
            </a:r>
          </a:p>
          <a:p>
            <a:pPr lvl="1"/>
            <a:r>
              <a:rPr lang="en-US" dirty="0"/>
              <a:t>Review meeting space plan for </a:t>
            </a:r>
            <a:r>
              <a:rPr lang="en-GB" dirty="0"/>
              <a:t>2018 July Plenary</a:t>
            </a:r>
          </a:p>
          <a:p>
            <a:pPr lvl="2"/>
            <a:r>
              <a:rPr lang="en-GB" dirty="0"/>
              <a:t>Manchester Grand Hyatt, San Diego, CA,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Review Contract responses for 2020 – all approved</a:t>
            </a:r>
          </a:p>
          <a:p>
            <a:pPr lvl="1"/>
            <a:r>
              <a:rPr lang="en-US" dirty="0"/>
              <a:t>Open RFP for 2021 dates - </a:t>
            </a:r>
          </a:p>
          <a:p>
            <a:pPr lvl="1"/>
            <a:r>
              <a:rPr lang="en-US" dirty="0"/>
              <a:t>Hilton Hawaiian Village – 2024</a:t>
            </a:r>
          </a:p>
          <a:p>
            <a:pPr lvl="1"/>
            <a:r>
              <a:rPr lang="en-US" dirty="0"/>
              <a:t>July 2019 - Vienna</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534400" y="4103688"/>
            <a:ext cx="3500288" cy="2031325"/>
          </a:xfrm>
          <a:prstGeom prst="rect">
            <a:avLst/>
          </a:prstGeom>
          <a:noFill/>
        </p:spPr>
        <p:txBody>
          <a:bodyPr wrap="square" rtlCol="0">
            <a:spAutoFit/>
          </a:bodyPr>
          <a:lstStyle/>
          <a:p>
            <a:r>
              <a:rPr lang="en-US" sz="1400" dirty="0"/>
              <a:t>July 2017 - Motion: Move to approve as the venues for 2020: </a:t>
            </a:r>
          </a:p>
          <a:p>
            <a:r>
              <a:rPr lang="en-US" sz="1400" dirty="0"/>
              <a:t>	March: Hilton Atlanta; </a:t>
            </a:r>
          </a:p>
          <a:p>
            <a:r>
              <a:rPr lang="en-US" sz="1400" dirty="0"/>
              <a:t>	July: Sheraton Centre Montreal;  </a:t>
            </a:r>
          </a:p>
          <a:p>
            <a:r>
              <a:rPr lang="en-US" sz="1400" dirty="0"/>
              <a:t>	November: Marriott Marquis Queen’s Park</a:t>
            </a:r>
          </a:p>
          <a:p>
            <a:r>
              <a:rPr lang="en-US" sz="1400" dirty="0"/>
              <a:t>Moved:  Jon Rosdahl    Second: Bob </a:t>
            </a:r>
            <a:r>
              <a:rPr lang="en-US" sz="1400" dirty="0" err="1"/>
              <a:t>Heile</a:t>
            </a:r>
            <a:r>
              <a:rPr lang="en-US" sz="1400" dirty="0"/>
              <a:t>   Motion passed Unanimously</a:t>
            </a:r>
          </a:p>
        </p:txBody>
      </p:sp>
      <p:sp>
        <p:nvSpPr>
          <p:cNvPr id="10" name="TextBox 9"/>
          <p:cNvSpPr txBox="1"/>
          <p:nvPr/>
        </p:nvSpPr>
        <p:spPr>
          <a:xfrm>
            <a:off x="381000" y="3479710"/>
            <a:ext cx="3636624" cy="2246769"/>
          </a:xfrm>
          <a:prstGeom prst="rect">
            <a:avLst/>
          </a:prstGeom>
          <a:noFill/>
        </p:spPr>
        <p:txBody>
          <a:bodyPr wrap="square" rtlCol="0">
            <a:spAutoFit/>
          </a:bodyPr>
          <a:lstStyle/>
          <a:p>
            <a:r>
              <a:rPr lang="en-US" sz="2000" dirty="0"/>
              <a:t>Problems with Hilton Atlanta – Hyatt O’Hare willing to give the same deal we had in 2018 as an alternative. Recent adjustment may make reasonable deal in Atlanta work out. May want to get</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064212"/>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3046988"/>
          </a:xfrm>
          <a:prstGeom prst="rect">
            <a:avLst/>
          </a:prstGeom>
          <a:noFill/>
        </p:spPr>
        <p:txBody>
          <a:bodyPr wrap="square" rtlCol="0">
            <a:spAutoFit/>
          </a:bodyPr>
          <a:lstStyle/>
          <a:p>
            <a:r>
              <a:rPr lang="en-US" dirty="0"/>
              <a:t>Option for July 2022 if we get a reduced rate of sub US$200 (</a:t>
            </a:r>
            <a:r>
              <a:rPr lang="en-US" dirty="0" err="1"/>
              <a:t>xchg</a:t>
            </a:r>
            <a:r>
              <a:rPr lang="en-US" dirty="0"/>
              <a:t> rates as of 2018). Would group be willing to accept 2022 to gain Tourism money and reduced rates?</a:t>
            </a:r>
            <a:br>
              <a:rPr lang="en-US" dirty="0"/>
            </a:br>
            <a:r>
              <a:rPr lang="en-US" dirty="0" err="1"/>
              <a:t>Adhoc</a:t>
            </a:r>
            <a:r>
              <a:rPr lang="en-US" dirty="0"/>
              <a:t> – no objection</a:t>
            </a:r>
          </a:p>
        </p:txBody>
      </p:sp>
    </p:spTree>
    <p:extLst>
      <p:ext uri="{BB962C8B-B14F-4D97-AF65-F5344CB8AC3E}">
        <p14:creationId xmlns:p14="http://schemas.microsoft.com/office/powerpoint/2010/main" val="2505455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461665"/>
          </a:xfrm>
          <a:prstGeom prst="rect">
            <a:avLst/>
          </a:prstGeom>
          <a:noFill/>
        </p:spPr>
        <p:txBody>
          <a:bodyPr wrap="square" rtlCol="0">
            <a:spAutoFit/>
          </a:bodyPr>
          <a:lstStyle/>
          <a:p>
            <a:r>
              <a:rPr lang="en-US" dirty="0"/>
              <a:t>Network Visit was made and validated potentially good venue</a:t>
            </a:r>
          </a:p>
        </p:txBody>
      </p:sp>
    </p:spTree>
    <p:extLst>
      <p:ext uri="{BB962C8B-B14F-4D97-AF65-F5344CB8AC3E}">
        <p14:creationId xmlns:p14="http://schemas.microsoft.com/office/powerpoint/2010/main" val="368416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err="1"/>
              <a:t>Estrel</a:t>
            </a:r>
            <a:r>
              <a:rPr lang="en-US" sz="2000" dirty="0"/>
              <a:t> Berlin, Germany (2015/2017)</a:t>
            </a:r>
          </a:p>
          <a:p>
            <a:pPr lvl="2"/>
            <a:r>
              <a:rPr lang="en-US" sz="2000" dirty="0"/>
              <a:t>Vienna, Austria (2019)</a:t>
            </a:r>
          </a:p>
          <a:p>
            <a:pPr lvl="2"/>
            <a:r>
              <a:rPr lang="en-US" sz="2000" dirty="0"/>
              <a:t>Dubrovnik, Croatia (new Hyatt Regency- open 2019)</a:t>
            </a:r>
          </a:p>
          <a:p>
            <a:pPr lvl="2"/>
            <a:r>
              <a:rPr lang="en-US" sz="2000" dirty="0"/>
              <a:t>Marriott Madrid, Spain – Site visit done</a:t>
            </a:r>
          </a:p>
          <a:p>
            <a:pPr lvl="1"/>
            <a:r>
              <a:rPr lang="en-US" sz="2400" dirty="0"/>
              <a:t>Nov</a:t>
            </a:r>
          </a:p>
          <a:p>
            <a:pPr lvl="2"/>
            <a:r>
              <a:rPr lang="en-US" sz="2000" dirty="0"/>
              <a:t>San Diego</a:t>
            </a:r>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972A-266D-47D7-9621-650EE58ABC00}"/>
              </a:ext>
            </a:extLst>
          </p:cNvPr>
          <p:cNvSpPr>
            <a:spLocks noGrp="1"/>
          </p:cNvSpPr>
          <p:nvPr>
            <p:ph type="title"/>
          </p:nvPr>
        </p:nvSpPr>
        <p:spPr/>
        <p:txBody>
          <a:bodyPr/>
          <a:lstStyle/>
          <a:p>
            <a:r>
              <a:rPr lang="en-US" dirty="0"/>
              <a:t>Hilton Hawaiian Village, Oahu – Nov 2024</a:t>
            </a:r>
          </a:p>
        </p:txBody>
      </p:sp>
      <p:sp>
        <p:nvSpPr>
          <p:cNvPr id="3" name="Content Placeholder 2">
            <a:extLst>
              <a:ext uri="{FF2B5EF4-FFF2-40B4-BE49-F238E27FC236}">
                <a16:creationId xmlns:a16="http://schemas.microsoft.com/office/drawing/2014/main" id="{C529B808-6974-4431-A088-77E80FC3AC5F}"/>
              </a:ext>
            </a:extLst>
          </p:cNvPr>
          <p:cNvSpPr>
            <a:spLocks noGrp="1"/>
          </p:cNvSpPr>
          <p:nvPr>
            <p:ph idx="1"/>
          </p:nvPr>
        </p:nvSpPr>
        <p:spPr/>
        <p:txBody>
          <a:bodyPr/>
          <a:lstStyle/>
          <a:p>
            <a:r>
              <a:rPr lang="en-US" dirty="0"/>
              <a:t>Still working on potential bid for Nov 2024.</a:t>
            </a:r>
          </a:p>
          <a:p>
            <a:r>
              <a:rPr lang="en-US" dirty="0"/>
              <a:t>(EC November straw poll requested investigation.)</a:t>
            </a:r>
          </a:p>
          <a:p>
            <a:r>
              <a:rPr lang="en-US" dirty="0"/>
              <a:t>IETF had a successful event</a:t>
            </a:r>
          </a:p>
          <a:p>
            <a:r>
              <a:rPr lang="en-US" dirty="0"/>
              <a:t>4000 guestrooms</a:t>
            </a:r>
          </a:p>
          <a:p>
            <a:r>
              <a:rPr lang="en-US" dirty="0"/>
              <a:t>Very large Meeting Space</a:t>
            </a:r>
          </a:p>
          <a:p>
            <a:r>
              <a:rPr lang="en-US" dirty="0"/>
              <a:t>Close to external commercial stuff.</a:t>
            </a:r>
          </a:p>
          <a:p>
            <a:endParaRPr lang="en-US" dirty="0"/>
          </a:p>
        </p:txBody>
      </p:sp>
    </p:spTree>
    <p:extLst>
      <p:ext uri="{BB962C8B-B14F-4D97-AF65-F5344CB8AC3E}">
        <p14:creationId xmlns:p14="http://schemas.microsoft.com/office/powerpoint/2010/main" val="417409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E217-3928-429D-9492-FED10983E159}"/>
              </a:ext>
            </a:extLst>
          </p:cNvPr>
          <p:cNvSpPr>
            <a:spLocks noGrp="1"/>
          </p:cNvSpPr>
          <p:nvPr>
            <p:ph type="title"/>
          </p:nvPr>
        </p:nvSpPr>
        <p:spPr/>
        <p:txBody>
          <a:bodyPr/>
          <a:lstStyle/>
          <a:p>
            <a:r>
              <a:rPr lang="en-US" dirty="0"/>
              <a:t>2019 Vienna Discussion</a:t>
            </a:r>
          </a:p>
        </p:txBody>
      </p:sp>
      <p:sp>
        <p:nvSpPr>
          <p:cNvPr id="3" name="Content Placeholder 2">
            <a:extLst>
              <a:ext uri="{FF2B5EF4-FFF2-40B4-BE49-F238E27FC236}">
                <a16:creationId xmlns:a16="http://schemas.microsoft.com/office/drawing/2014/main" id="{7ADE18C4-00B2-4B80-B0DB-D053A1235A82}"/>
              </a:ext>
            </a:extLst>
          </p:cNvPr>
          <p:cNvSpPr>
            <a:spLocks noGrp="1"/>
          </p:cNvSpPr>
          <p:nvPr>
            <p:ph idx="1"/>
          </p:nvPr>
        </p:nvSpPr>
        <p:spPr/>
        <p:txBody>
          <a:bodyPr/>
          <a:lstStyle/>
          <a:p>
            <a:r>
              <a:rPr lang="en-US" dirty="0"/>
              <a:t>Report on Financial analysis</a:t>
            </a:r>
          </a:p>
          <a:p>
            <a:r>
              <a:rPr lang="en-US" dirty="0"/>
              <a:t>Report on potential set of options we can reduce costs with.</a:t>
            </a:r>
          </a:p>
          <a:p>
            <a:r>
              <a:rPr lang="en-US" dirty="0"/>
              <a:t>Need to recognize the income adjustments as well as costs.</a:t>
            </a:r>
          </a:p>
          <a:p>
            <a:r>
              <a:rPr lang="en-US" dirty="0"/>
              <a:t>Presentation to EC - </a:t>
            </a:r>
          </a:p>
        </p:txBody>
      </p:sp>
    </p:spTree>
    <p:extLst>
      <p:ext uri="{BB962C8B-B14F-4D97-AF65-F5344CB8AC3E}">
        <p14:creationId xmlns:p14="http://schemas.microsoft.com/office/powerpoint/2010/main" val="43948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4.03 802 Leadership </a:t>
            </a:r>
            <a:r>
              <a:rPr lang="en-US" sz="2800" dirty="0" err="1"/>
              <a:t>Mtg</a:t>
            </a:r>
            <a:r>
              <a:rPr lang="en-US" sz="2800" dirty="0"/>
              <a:t> for July 2018</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4.04: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5 June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(8 July 2018</a:t>
            </a:r>
            <a:r>
              <a:rPr lang="en-US" sz="2800" b="1" dirty="0"/>
              <a:t>– Deadline – </a:t>
            </a:r>
            <a:r>
              <a:rPr lang="en-US" sz="2800" dirty="0"/>
              <a:t>24 May 2018)</a:t>
            </a:r>
          </a:p>
        </p:txBody>
      </p:sp>
    </p:spTree>
    <p:extLst>
      <p:ext uri="{BB962C8B-B14F-4D97-AF65-F5344CB8AC3E}">
        <p14:creationId xmlns:p14="http://schemas.microsoft.com/office/powerpoint/2010/main" val="392023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F4.03 802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endParaRPr lang="en-US" dirty="0"/>
          </a:p>
          <a:p>
            <a:pPr lvl="1"/>
            <a:r>
              <a:rPr lang="en-US" dirty="0"/>
              <a:t>One Day – Saturday 8-5pm</a:t>
            </a:r>
          </a:p>
          <a:p>
            <a:pPr lvl="1"/>
            <a:r>
              <a:rPr lang="en-US" dirty="0"/>
              <a:t>Leadership </a:t>
            </a:r>
            <a:r>
              <a:rPr lang="en-US" dirty="0" err="1"/>
              <a:t>Mtg</a:t>
            </a:r>
            <a:r>
              <a:rPr lang="en-US" dirty="0"/>
              <a:t> – Led by John </a:t>
            </a:r>
            <a:r>
              <a:rPr lang="en-US" dirty="0" err="1"/>
              <a:t>D’Ambrosia</a:t>
            </a:r>
            <a:r>
              <a:rPr lang="en-US" dirty="0"/>
              <a:t>/Glenn Parsons</a:t>
            </a:r>
          </a:p>
          <a:p>
            <a:pPr lvl="1"/>
            <a:r>
              <a:rPr lang="en-US" dirty="0"/>
              <a:t>Call for Topics – Strategic items</a:t>
            </a:r>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Review Contract responses for 2020 – all approved</a:t>
            </a:r>
          </a:p>
          <a:p>
            <a:pPr lvl="1"/>
            <a:r>
              <a:rPr lang="en-US" dirty="0"/>
              <a:t>Open RFP for 2021 dates - </a:t>
            </a:r>
          </a:p>
          <a:p>
            <a:pPr lvl="1"/>
            <a:r>
              <a:rPr lang="en-US" dirty="0"/>
              <a:t>Hilton Hawaiian Village – 2024</a:t>
            </a:r>
          </a:p>
          <a:p>
            <a:pPr lvl="1"/>
            <a:r>
              <a:rPr lang="en-US" dirty="0"/>
              <a:t>July 2019 - Vienna</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2222553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 – Contract Status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534400" y="4103688"/>
            <a:ext cx="3500288" cy="2031325"/>
          </a:xfrm>
          <a:prstGeom prst="rect">
            <a:avLst/>
          </a:prstGeom>
          <a:noFill/>
        </p:spPr>
        <p:txBody>
          <a:bodyPr wrap="square" rtlCol="0">
            <a:spAutoFit/>
          </a:bodyPr>
          <a:lstStyle/>
          <a:p>
            <a:r>
              <a:rPr lang="en-US" sz="1400" dirty="0"/>
              <a:t>July 2017 - Motion: Move to approve as the venues for 2020: </a:t>
            </a:r>
          </a:p>
          <a:p>
            <a:r>
              <a:rPr lang="en-US" sz="1400" dirty="0"/>
              <a:t>	March: Hilton Atlanta; </a:t>
            </a:r>
          </a:p>
          <a:p>
            <a:r>
              <a:rPr lang="en-US" sz="1400" dirty="0"/>
              <a:t>	July: Sheraton Centre Montreal;  </a:t>
            </a:r>
          </a:p>
          <a:p>
            <a:r>
              <a:rPr lang="en-US" sz="1400" dirty="0"/>
              <a:t>	November: Marriott Marquis Queen’s Park</a:t>
            </a:r>
          </a:p>
          <a:p>
            <a:r>
              <a:rPr lang="en-US" sz="1400" dirty="0"/>
              <a:t>Moved:  Jon Rosdahl    Second: Bob </a:t>
            </a:r>
            <a:r>
              <a:rPr lang="en-US" sz="1400" dirty="0" err="1"/>
              <a:t>Heile</a:t>
            </a:r>
            <a:r>
              <a:rPr lang="en-US" sz="1400" dirty="0"/>
              <a:t>   Motion passed Unanimously</a:t>
            </a:r>
          </a:p>
        </p:txBody>
      </p:sp>
      <p:sp>
        <p:nvSpPr>
          <p:cNvPr id="10" name="TextBox 9"/>
          <p:cNvSpPr txBox="1"/>
          <p:nvPr/>
        </p:nvSpPr>
        <p:spPr>
          <a:xfrm>
            <a:off x="381000" y="3479710"/>
            <a:ext cx="3636624" cy="2246769"/>
          </a:xfrm>
          <a:prstGeom prst="rect">
            <a:avLst/>
          </a:prstGeom>
          <a:noFill/>
        </p:spPr>
        <p:txBody>
          <a:bodyPr wrap="square" rtlCol="0">
            <a:spAutoFit/>
          </a:bodyPr>
          <a:lstStyle/>
          <a:p>
            <a:r>
              <a:rPr lang="en-US" sz="2000" dirty="0"/>
              <a:t>Problems with Hilton Atlanta – Hyatt O’Hare willing to give the same deal we had in 2018 as an alternative. Recent adjustment may make reasonable deal in Atlanta work out. May want to get</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064212"/>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3046988"/>
          </a:xfrm>
          <a:prstGeom prst="rect">
            <a:avLst/>
          </a:prstGeom>
          <a:noFill/>
        </p:spPr>
        <p:txBody>
          <a:bodyPr wrap="square" rtlCol="0">
            <a:spAutoFit/>
          </a:bodyPr>
          <a:lstStyle/>
          <a:p>
            <a:r>
              <a:rPr lang="en-US" dirty="0"/>
              <a:t>Option for July 2022 if we get a reduced rate of sub US$200 (</a:t>
            </a:r>
            <a:r>
              <a:rPr lang="en-US" dirty="0" err="1"/>
              <a:t>xchg</a:t>
            </a:r>
            <a:r>
              <a:rPr lang="en-US" dirty="0"/>
              <a:t> rates as of 2018). Would group be willing to accept 2022 to gain Tourism money and reduced rates?</a:t>
            </a:r>
            <a:br>
              <a:rPr lang="en-US" dirty="0"/>
            </a:br>
            <a:r>
              <a:rPr lang="en-US" dirty="0" err="1"/>
              <a:t>Adhoc</a:t>
            </a:r>
            <a:r>
              <a:rPr lang="en-US" dirty="0"/>
              <a:t> – no objection</a:t>
            </a:r>
          </a:p>
        </p:txBody>
      </p:sp>
    </p:spTree>
    <p:extLst>
      <p:ext uri="{BB962C8B-B14F-4D97-AF65-F5344CB8AC3E}">
        <p14:creationId xmlns:p14="http://schemas.microsoft.com/office/powerpoint/2010/main" val="2343637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AB2F-2D0C-4013-8001-A1FAEF197642}"/>
              </a:ext>
            </a:extLst>
          </p:cNvPr>
          <p:cNvSpPr>
            <a:spLocks noGrp="1"/>
          </p:cNvSpPr>
          <p:nvPr>
            <p:ph type="title"/>
          </p:nvPr>
        </p:nvSpPr>
        <p:spPr/>
        <p:txBody>
          <a:bodyPr/>
          <a:lstStyle/>
          <a:p>
            <a:r>
              <a:rPr lang="en-US" dirty="0"/>
              <a:t>Motion</a:t>
            </a:r>
          </a:p>
        </p:txBody>
      </p:sp>
      <p:sp>
        <p:nvSpPr>
          <p:cNvPr id="7" name="Content Placeholder 6">
            <a:extLst>
              <a:ext uri="{FF2B5EF4-FFF2-40B4-BE49-F238E27FC236}">
                <a16:creationId xmlns:a16="http://schemas.microsoft.com/office/drawing/2014/main" id="{83356C03-35AE-4375-907E-3AD48755CCD4}"/>
              </a:ext>
            </a:extLst>
          </p:cNvPr>
          <p:cNvSpPr>
            <a:spLocks noGrp="1"/>
          </p:cNvSpPr>
          <p:nvPr>
            <p:ph idx="1"/>
          </p:nvPr>
        </p:nvSpPr>
        <p:spPr/>
        <p:txBody>
          <a:bodyPr/>
          <a:lstStyle/>
          <a:p>
            <a:r>
              <a:rPr lang="en-US" dirty="0"/>
              <a:t>Move to approve as the venue for July 2022: </a:t>
            </a:r>
          </a:p>
          <a:p>
            <a:r>
              <a:rPr lang="en-US" dirty="0"/>
              <a:t>Sheraton Centre Montreal, Montreal, Canada;  </a:t>
            </a:r>
          </a:p>
          <a:p>
            <a:r>
              <a:rPr lang="en-US" dirty="0"/>
              <a:t>	</a:t>
            </a:r>
          </a:p>
          <a:p>
            <a:r>
              <a:rPr lang="en-US" dirty="0"/>
              <a:t>Moved:  Jon Rosdahl    Second: David Law</a:t>
            </a:r>
          </a:p>
          <a:p>
            <a:r>
              <a:rPr lang="en-US" dirty="0"/>
              <a:t>Motion: Unanimous</a:t>
            </a:r>
          </a:p>
        </p:txBody>
      </p:sp>
    </p:spTree>
    <p:extLst>
      <p:ext uri="{BB962C8B-B14F-4D97-AF65-F5344CB8AC3E}">
        <p14:creationId xmlns:p14="http://schemas.microsoft.com/office/powerpoint/2010/main" val="3112577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err="1"/>
              <a:t>Estrel</a:t>
            </a:r>
            <a:r>
              <a:rPr lang="en-US" sz="2000" dirty="0"/>
              <a:t> Berlin, Germany (2015/2017)</a:t>
            </a:r>
          </a:p>
          <a:p>
            <a:pPr lvl="2"/>
            <a:r>
              <a:rPr lang="en-US" sz="2000" dirty="0"/>
              <a:t>Vienna, Austria (2019)</a:t>
            </a:r>
          </a:p>
          <a:p>
            <a:pPr lvl="2"/>
            <a:r>
              <a:rPr lang="en-US" sz="2000" dirty="0"/>
              <a:t>Dubrovnik, Croatia (new Hyatt Regency- open 2019)</a:t>
            </a:r>
          </a:p>
          <a:p>
            <a:pPr lvl="2"/>
            <a:r>
              <a:rPr lang="en-US" sz="2000" dirty="0"/>
              <a:t>Marriott Madrid, Spain – Site visit done</a:t>
            </a:r>
          </a:p>
          <a:p>
            <a:pPr lvl="1"/>
            <a:r>
              <a:rPr lang="en-US" sz="2400" dirty="0"/>
              <a:t>Nov</a:t>
            </a:r>
          </a:p>
          <a:p>
            <a:pPr lvl="2"/>
            <a:r>
              <a:rPr lang="en-US" sz="2000" dirty="0"/>
              <a:t>San Diego</a:t>
            </a:r>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02066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972A-266D-47D7-9621-650EE58ABC00}"/>
              </a:ext>
            </a:extLst>
          </p:cNvPr>
          <p:cNvSpPr>
            <a:spLocks noGrp="1"/>
          </p:cNvSpPr>
          <p:nvPr>
            <p:ph type="title"/>
          </p:nvPr>
        </p:nvSpPr>
        <p:spPr/>
        <p:txBody>
          <a:bodyPr/>
          <a:lstStyle/>
          <a:p>
            <a:r>
              <a:rPr lang="en-US" dirty="0"/>
              <a:t>Hilton Hawaiian Village, Oahu – Nov 2024</a:t>
            </a:r>
          </a:p>
        </p:txBody>
      </p:sp>
      <p:sp>
        <p:nvSpPr>
          <p:cNvPr id="3" name="Content Placeholder 2">
            <a:extLst>
              <a:ext uri="{FF2B5EF4-FFF2-40B4-BE49-F238E27FC236}">
                <a16:creationId xmlns:a16="http://schemas.microsoft.com/office/drawing/2014/main" id="{C529B808-6974-4431-A088-77E80FC3AC5F}"/>
              </a:ext>
            </a:extLst>
          </p:cNvPr>
          <p:cNvSpPr>
            <a:spLocks noGrp="1"/>
          </p:cNvSpPr>
          <p:nvPr>
            <p:ph idx="1"/>
          </p:nvPr>
        </p:nvSpPr>
        <p:spPr/>
        <p:txBody>
          <a:bodyPr/>
          <a:lstStyle/>
          <a:p>
            <a:r>
              <a:rPr lang="en-US" dirty="0"/>
              <a:t>Still working on potential bid for Nov 2024.</a:t>
            </a:r>
          </a:p>
          <a:p>
            <a:r>
              <a:rPr lang="en-US" dirty="0"/>
              <a:t>(EC November straw poll requested investigation.)</a:t>
            </a:r>
          </a:p>
          <a:p>
            <a:r>
              <a:rPr lang="en-US" dirty="0"/>
              <a:t>IETF had a successful event</a:t>
            </a:r>
          </a:p>
          <a:p>
            <a:r>
              <a:rPr lang="en-US" dirty="0"/>
              <a:t>4000 guestrooms</a:t>
            </a:r>
          </a:p>
          <a:p>
            <a:r>
              <a:rPr lang="en-US" dirty="0"/>
              <a:t>Very large Meeting Space</a:t>
            </a:r>
          </a:p>
          <a:p>
            <a:r>
              <a:rPr lang="en-US" dirty="0"/>
              <a:t>Close to external commercial stuff.</a:t>
            </a:r>
          </a:p>
          <a:p>
            <a:endParaRPr lang="en-US" dirty="0"/>
          </a:p>
        </p:txBody>
      </p:sp>
    </p:spTree>
    <p:extLst>
      <p:ext uri="{BB962C8B-B14F-4D97-AF65-F5344CB8AC3E}">
        <p14:creationId xmlns:p14="http://schemas.microsoft.com/office/powerpoint/2010/main" val="327986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E217-3928-429D-9492-FED10983E159}"/>
              </a:ext>
            </a:extLst>
          </p:cNvPr>
          <p:cNvSpPr>
            <a:spLocks noGrp="1"/>
          </p:cNvSpPr>
          <p:nvPr>
            <p:ph type="title"/>
          </p:nvPr>
        </p:nvSpPr>
        <p:spPr/>
        <p:txBody>
          <a:bodyPr/>
          <a:lstStyle/>
          <a:p>
            <a:r>
              <a:rPr lang="en-US" dirty="0"/>
              <a:t>2019 Vienna Discussion</a:t>
            </a:r>
          </a:p>
        </p:txBody>
      </p:sp>
      <p:sp>
        <p:nvSpPr>
          <p:cNvPr id="3" name="Content Placeholder 2">
            <a:extLst>
              <a:ext uri="{FF2B5EF4-FFF2-40B4-BE49-F238E27FC236}">
                <a16:creationId xmlns:a16="http://schemas.microsoft.com/office/drawing/2014/main" id="{7ADE18C4-00B2-4B80-B0DB-D053A1235A82}"/>
              </a:ext>
            </a:extLst>
          </p:cNvPr>
          <p:cNvSpPr>
            <a:spLocks noGrp="1"/>
          </p:cNvSpPr>
          <p:nvPr>
            <p:ph idx="1"/>
          </p:nvPr>
        </p:nvSpPr>
        <p:spPr/>
        <p:txBody>
          <a:bodyPr/>
          <a:lstStyle/>
          <a:p>
            <a:r>
              <a:rPr lang="en-US" dirty="0"/>
              <a:t>Report on Financial analysis</a:t>
            </a:r>
          </a:p>
          <a:p>
            <a:r>
              <a:rPr lang="en-US" dirty="0"/>
              <a:t>Report on potential set of options we can reduce costs with.</a:t>
            </a:r>
          </a:p>
          <a:p>
            <a:r>
              <a:rPr lang="en-US" dirty="0"/>
              <a:t>Need to recognize that income adjustments as well as cost adjustments.</a:t>
            </a:r>
          </a:p>
          <a:p>
            <a:r>
              <a:rPr lang="en-US" dirty="0"/>
              <a:t>Original Presentation to EC – </a:t>
            </a:r>
          </a:p>
          <a:p>
            <a:pPr lvl="1"/>
            <a:r>
              <a:rPr lang="en-US" dirty="0"/>
              <a:t>3 Venues were the target in 2013 – Vienna (next slide)., Copenhagen, Gothenburg</a:t>
            </a:r>
          </a:p>
        </p:txBody>
      </p:sp>
    </p:spTree>
    <p:extLst>
      <p:ext uri="{BB962C8B-B14F-4D97-AF65-F5344CB8AC3E}">
        <p14:creationId xmlns:p14="http://schemas.microsoft.com/office/powerpoint/2010/main" val="3948335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533400"/>
            <a:ext cx="8229600" cy="792162"/>
          </a:xfrm>
        </p:spPr>
        <p:txBody>
          <a:bodyPr/>
          <a:lstStyle/>
          <a:p>
            <a:r>
              <a:rPr lang="en-US" sz="1800" dirty="0"/>
              <a:t>Proposed Future Venues for IEEE 802 Plenary Sessions </a:t>
            </a:r>
            <a:br>
              <a:rPr lang="en-US" sz="1800" dirty="0"/>
            </a:br>
            <a:r>
              <a:rPr lang="en-US" sz="1800" b="0" dirty="0"/>
              <a:t>Presented at </a:t>
            </a:r>
            <a:r>
              <a:rPr lang="en-US" sz="1800" dirty="0"/>
              <a:t>Caribe Royale, Orlando, FL</a:t>
            </a:r>
            <a:endParaRPr lang="en-US" sz="1800" b="0" dirty="0"/>
          </a:p>
        </p:txBody>
      </p:sp>
      <p:sp>
        <p:nvSpPr>
          <p:cNvPr id="5" name="Content Placeholder 4"/>
          <p:cNvSpPr>
            <a:spLocks noGrp="1"/>
          </p:cNvSpPr>
          <p:nvPr>
            <p:ph idx="1"/>
          </p:nvPr>
        </p:nvSpPr>
        <p:spPr>
          <a:xfrm>
            <a:off x="1066800" y="1325562"/>
            <a:ext cx="10287000" cy="5075238"/>
          </a:xfrm>
        </p:spPr>
        <p:txBody>
          <a:bodyPr/>
          <a:lstStyle/>
          <a:p>
            <a:pPr marL="0" indent="0" algn="ctr"/>
            <a:r>
              <a:rPr lang="en-US" sz="2000" dirty="0">
                <a:solidFill>
                  <a:srgbClr val="0000FF"/>
                </a:solidFill>
              </a:rPr>
              <a:t>Vienna, Austria</a:t>
            </a:r>
          </a:p>
          <a:p>
            <a:pPr marL="0" indent="0" algn="ctr"/>
            <a:r>
              <a:rPr lang="en-US" sz="2000" dirty="0">
                <a:solidFill>
                  <a:srgbClr val="0000FF"/>
                </a:solidFill>
              </a:rPr>
              <a:t>Vienna Conference Center &amp; 3 Hotels</a:t>
            </a:r>
          </a:p>
          <a:p>
            <a:r>
              <a:rPr lang="en-US" sz="2000" dirty="0"/>
              <a:t>NUMBER OF MEETING ROOMS:   ~47+ </a:t>
            </a:r>
          </a:p>
          <a:p>
            <a:r>
              <a:rPr lang="en-US" sz="2000" cap="all" dirty="0"/>
              <a:t>Estimated Function Space Cost</a:t>
            </a:r>
            <a:r>
              <a:rPr lang="en-US" sz="2000" dirty="0"/>
              <a:t>:  t.b.d.  (~~ € 275K =  US$355K)</a:t>
            </a:r>
          </a:p>
          <a:p>
            <a:r>
              <a:rPr lang="en-US" sz="2000" dirty="0"/>
              <a:t>AV AVAILABLE:  Yes, AV services on-site</a:t>
            </a:r>
          </a:p>
          <a:p>
            <a:r>
              <a:rPr lang="en-US" sz="2000" dirty="0"/>
              <a:t>NETWORK AVAILABLE:  Yes, both Wired &amp; Wireless network with Internet Access</a:t>
            </a:r>
          </a:p>
          <a:p>
            <a:r>
              <a:rPr lang="en-US" sz="2000" dirty="0"/>
              <a:t>GUEST ROOM BLOCK RECOMMENDED (Y/N):  Yes,  500-600 rooms of 1040</a:t>
            </a:r>
          </a:p>
          <a:p>
            <a:r>
              <a:rPr lang="en-US" sz="2000" dirty="0"/>
              <a:t>RECOMMENDED HOTEL(S):  3 Hotels within walking distance</a:t>
            </a:r>
          </a:p>
          <a:p>
            <a:r>
              <a:rPr lang="en-US" sz="2000" dirty="0"/>
              <a:t>ESTIMATED ROOM RATE:  ~225. € sngl, ~255. € dbl,  </a:t>
            </a:r>
          </a:p>
          <a:p>
            <a:r>
              <a:rPr lang="en-US" sz="2000" dirty="0"/>
              <a:t>Closest International Airport:  Vienna International</a:t>
            </a:r>
          </a:p>
          <a:p>
            <a:r>
              <a:rPr lang="en-US" sz="2000" dirty="0"/>
              <a:t>Secondary Transportation Required: bus or taxi</a:t>
            </a:r>
          </a:p>
          <a:p>
            <a:r>
              <a:rPr lang="en-US" sz="2000" dirty="0"/>
              <a:t>Business Currency &amp; Estimated Exchange Rate:  € (=$1.29) </a:t>
            </a:r>
          </a:p>
          <a:p>
            <a:r>
              <a:rPr lang="en-US" sz="2000" dirty="0"/>
              <a:t>Incentives (Government, Trade, Tourism etc.):  t.b.d. none at this time</a:t>
            </a:r>
          </a:p>
          <a:p>
            <a:endParaRPr lang="en-US" sz="2000" dirty="0"/>
          </a:p>
          <a:p>
            <a:endParaRPr lang="en-US" sz="2000" dirty="0"/>
          </a:p>
        </p:txBody>
      </p:sp>
      <p:sp>
        <p:nvSpPr>
          <p:cNvPr id="2" name="TextBox 1">
            <a:extLst>
              <a:ext uri="{FF2B5EF4-FFF2-40B4-BE49-F238E27FC236}">
                <a16:creationId xmlns:a16="http://schemas.microsoft.com/office/drawing/2014/main" id="{EECE8D60-0811-4FD3-B3B4-2D138F0AFEDC}"/>
              </a:ext>
            </a:extLst>
          </p:cNvPr>
          <p:cNvSpPr txBox="1"/>
          <p:nvPr/>
        </p:nvSpPr>
        <p:spPr>
          <a:xfrm>
            <a:off x="838200" y="762000"/>
            <a:ext cx="2286000" cy="830997"/>
          </a:xfrm>
          <a:prstGeom prst="rect">
            <a:avLst/>
          </a:prstGeom>
          <a:noFill/>
        </p:spPr>
        <p:txBody>
          <a:bodyPr wrap="square" rtlCol="0">
            <a:spAutoFit/>
          </a:bodyPr>
          <a:lstStyle/>
          <a:p>
            <a:r>
              <a:rPr lang="en-US" sz="1600" b="1" dirty="0">
                <a:solidFill>
                  <a:srgbClr val="FF0000"/>
                </a:solidFill>
              </a:rPr>
              <a:t>Originally Presented March 2013 – slide 14 – EC-13/12r4</a:t>
            </a:r>
          </a:p>
        </p:txBody>
      </p:sp>
    </p:spTree>
    <p:extLst>
      <p:ext uri="{BB962C8B-B14F-4D97-AF65-F5344CB8AC3E}">
        <p14:creationId xmlns:p14="http://schemas.microsoft.com/office/powerpoint/2010/main" val="333541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Things to Know– Thanks Face to Face Events</a:t>
            </a:r>
          </a:p>
          <a:p>
            <a:pPr lvl="1"/>
            <a:r>
              <a:rPr lang="en-US" dirty="0"/>
              <a:t>Emailed to all registered attendees</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DBEB3-28B3-4E9C-BBF8-A2E60C709A00}"/>
              </a:ext>
            </a:extLst>
          </p:cNvPr>
          <p:cNvSpPr>
            <a:spLocks noGrp="1"/>
          </p:cNvSpPr>
          <p:nvPr>
            <p:ph type="title"/>
          </p:nvPr>
        </p:nvSpPr>
        <p:spPr/>
        <p:txBody>
          <a:bodyPr/>
          <a:lstStyle/>
          <a:p>
            <a:r>
              <a:rPr lang="en-US" dirty="0"/>
              <a:t>From June 2015 EC Interim Telecon</a:t>
            </a:r>
          </a:p>
        </p:txBody>
      </p:sp>
      <p:sp>
        <p:nvSpPr>
          <p:cNvPr id="3" name="Content Placeholder 2">
            <a:extLst>
              <a:ext uri="{FF2B5EF4-FFF2-40B4-BE49-F238E27FC236}">
                <a16:creationId xmlns:a16="http://schemas.microsoft.com/office/drawing/2014/main" id="{EE3B433D-236C-4C8E-81CE-D8F22950FBB7}"/>
              </a:ext>
            </a:extLst>
          </p:cNvPr>
          <p:cNvSpPr>
            <a:spLocks noGrp="1"/>
          </p:cNvSpPr>
          <p:nvPr>
            <p:ph idx="1"/>
          </p:nvPr>
        </p:nvSpPr>
        <p:spPr>
          <a:xfrm>
            <a:off x="334433" y="1341438"/>
            <a:ext cx="10972800" cy="5059362"/>
          </a:xfrm>
        </p:spPr>
        <p:txBody>
          <a:bodyPr/>
          <a:lstStyle/>
          <a:p>
            <a:r>
              <a:rPr lang="en-US" sz="2800" dirty="0"/>
              <a:t>Motion #2</a:t>
            </a:r>
          </a:p>
          <a:p>
            <a:r>
              <a:rPr lang="en-US" sz="2800" dirty="0"/>
              <a:t>Select Vienna, Austria </a:t>
            </a:r>
            <a:r>
              <a:rPr lang="en-US" sz="2800" dirty="0" err="1"/>
              <a:t>Austria</a:t>
            </a:r>
            <a:r>
              <a:rPr lang="en-US" sz="2800" dirty="0"/>
              <a:t> Center Vienna (ACV) &amp; 4 Hotels (3 to 5 Stars) as the site of the 2019 July 14-19</a:t>
            </a:r>
          </a:p>
          <a:p>
            <a:r>
              <a:rPr lang="en-US" sz="2800" dirty="0"/>
              <a:t>IEEE 802 Plenary; and authorize the IEEE 802 Executive Secretary to finalize the formal contract and submit for execution by the IEEE procurement group.</a:t>
            </a:r>
          </a:p>
          <a:p>
            <a:r>
              <a:rPr lang="en-US" sz="2800" dirty="0"/>
              <a:t>Moved Rosdahl      - Second Stephens</a:t>
            </a:r>
          </a:p>
          <a:p>
            <a:r>
              <a:rPr lang="en-US" sz="2800" dirty="0"/>
              <a:t>Results 9 -1 -3   Motion Passes</a:t>
            </a:r>
          </a:p>
          <a:p>
            <a:r>
              <a:rPr lang="en-US" sz="2800" dirty="0"/>
              <a:t>Reference Agenda Item #4.00</a:t>
            </a:r>
          </a:p>
        </p:txBody>
      </p:sp>
    </p:spTree>
    <p:extLst>
      <p:ext uri="{BB962C8B-B14F-4D97-AF65-F5344CB8AC3E}">
        <p14:creationId xmlns:p14="http://schemas.microsoft.com/office/powerpoint/2010/main" val="3467877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July 2018       Manchester Grand Hyatt – San Diego</a:t>
            </a:r>
          </a:p>
          <a:p>
            <a:pPr lvl="1"/>
            <a:r>
              <a:rPr lang="en-US" sz="2400" dirty="0"/>
              <a:t>Nov 2018       Bangkok, Thailand</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July 8 -13 – </a:t>
            </a:r>
            <a:r>
              <a:rPr lang="en-GB" sz="3600" dirty="0"/>
              <a:t>San Diego, CA, USA </a:t>
            </a:r>
          </a:p>
          <a:p>
            <a:endParaRPr lang="en-US" sz="3600" dirty="0"/>
          </a:p>
          <a:p>
            <a:r>
              <a:rPr lang="en-US" sz="3600" dirty="0"/>
              <a:t>Registration target to open: </a:t>
            </a:r>
            <a:r>
              <a:rPr lang="en-US" sz="3600" dirty="0" err="1"/>
              <a:t>Mid April</a:t>
            </a:r>
            <a:endParaRPr lang="en-US" sz="3600" dirty="0"/>
          </a:p>
          <a:p>
            <a:r>
              <a:rPr lang="en-US" sz="3600" dirty="0"/>
              <a:t>Hotel Information: </a:t>
            </a:r>
          </a:p>
          <a:p>
            <a:pPr marL="914400" lvl="2" indent="0">
              <a:buNone/>
            </a:pPr>
            <a:r>
              <a:rPr lang="en-GB" sz="3200" dirty="0"/>
              <a:t>Manchester Grand Hyatt, </a:t>
            </a:r>
          </a:p>
          <a:p>
            <a:pPr marL="914400" lvl="2" indent="0">
              <a:buNone/>
            </a:pPr>
            <a:r>
              <a:rPr lang="en-GB" sz="3200" dirty="0"/>
              <a:t>San Diego, CA, USA </a:t>
            </a:r>
          </a:p>
        </p:txBody>
      </p:sp>
    </p:spTree>
    <p:extLst>
      <p:ext uri="{BB962C8B-B14F-4D97-AF65-F5344CB8AC3E}">
        <p14:creationId xmlns:p14="http://schemas.microsoft.com/office/powerpoint/2010/main" val="48349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sz="3200" dirty="0"/>
              <a:t>Information: Hyatt Regency Orange County, California</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5 June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5 June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July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July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8 July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24 May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8"/>
            <a:ext cx="10409767" cy="4906962"/>
          </a:xfrm>
        </p:spPr>
        <p:txBody>
          <a:bodyPr/>
          <a:lstStyle/>
          <a:p>
            <a:r>
              <a:rPr lang="en-US" dirty="0"/>
              <a:t>Would you like to return to this venue?</a:t>
            </a:r>
          </a:p>
          <a:p>
            <a:pPr lvl="1"/>
            <a:r>
              <a:rPr lang="en-US" sz="2400" dirty="0"/>
              <a:t>802.3 -- Y: 62   N: 109</a:t>
            </a:r>
          </a:p>
          <a:p>
            <a:pPr lvl="1"/>
            <a:r>
              <a:rPr lang="en-US" sz="2400" dirty="0"/>
              <a:t>802.11 – Y:28   N: 51 </a:t>
            </a:r>
          </a:p>
          <a:p>
            <a:pPr lvl="1"/>
            <a:r>
              <a:rPr lang="en-US" sz="2400" dirty="0"/>
              <a:t>802.15 -   Y:5    N: 18 </a:t>
            </a:r>
          </a:p>
          <a:p>
            <a:pPr lvl="1"/>
            <a:r>
              <a:rPr lang="en-US" sz="2400" dirty="0"/>
              <a:t>802 EC :  y:8   N: 4</a:t>
            </a:r>
            <a:endParaRPr lang="en-US" dirty="0"/>
          </a:p>
          <a:p>
            <a:r>
              <a:rPr lang="en-US" dirty="0"/>
              <a:t>Did you enjoy the social?</a:t>
            </a:r>
          </a:p>
          <a:p>
            <a:pPr lvl="1"/>
            <a:r>
              <a:rPr lang="en-US" sz="2400" dirty="0"/>
              <a:t>802.3   – Y: 65    N: 37   Did Not Attend:  40</a:t>
            </a:r>
          </a:p>
          <a:p>
            <a:pPr lvl="1"/>
            <a:r>
              <a:rPr lang="en-US" sz="2400" dirty="0"/>
              <a:t>802.11 – Y: 26    N: 20    Did Not Attend:  29</a:t>
            </a:r>
          </a:p>
          <a:p>
            <a:pPr lvl="1"/>
            <a:r>
              <a:rPr lang="en-US" sz="2400" dirty="0"/>
              <a:t>802.15  -- Y: 8     N: 2      Did not Attend: 12</a:t>
            </a:r>
          </a:p>
          <a:p>
            <a:pPr lvl="1"/>
            <a:r>
              <a:rPr lang="en-US" sz="2400" dirty="0"/>
              <a:t>802 EC:   Y: 12 N:  1 Did Not Attend: 1</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endParaRPr lang="en-GB" dirty="0"/>
          </a:p>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Contract Process Meeting Report</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had a meeting as scheduled on </a:t>
            </a:r>
            <a:r>
              <a:rPr lang="de-DE" sz="2400" dirty="0"/>
              <a:t>Mon Dec 4, 2017 1pm – 2pm (EST) at </a:t>
            </a:r>
            <a:r>
              <a:rPr lang="en-US" sz="2400" dirty="0"/>
              <a:t>NJ445-Yagi room in Piscataway, NJ.</a:t>
            </a:r>
          </a:p>
          <a:p>
            <a:r>
              <a:rPr lang="en-US" sz="2400" dirty="0"/>
              <a:t>We were able to agree on the process and update the contact points and listserv reflectors to ensure all are informed of the submitted documents.</a:t>
            </a:r>
          </a:p>
          <a:p>
            <a:endParaRPr lang="de-DE" sz="2400" dirty="0"/>
          </a:p>
        </p:txBody>
      </p:sp>
    </p:spTree>
    <p:extLst>
      <p:ext uri="{BB962C8B-B14F-4D97-AF65-F5344CB8AC3E}">
        <p14:creationId xmlns:p14="http://schemas.microsoft.com/office/powerpoint/2010/main" val="249673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8EFE8-7B04-4E79-95D3-B4EAC49F5E70}"/>
              </a:ext>
            </a:extLst>
          </p:cNvPr>
          <p:cNvSpPr>
            <a:spLocks noGrp="1"/>
          </p:cNvSpPr>
          <p:nvPr>
            <p:ph type="title"/>
          </p:nvPr>
        </p:nvSpPr>
        <p:spPr/>
        <p:txBody>
          <a:bodyPr/>
          <a:lstStyle/>
          <a:p>
            <a:r>
              <a:rPr lang="en-US" sz="2800" b="1" kern="1200" dirty="0">
                <a:latin typeface="Arial" charset="0"/>
              </a:rPr>
              <a:t>IEEE 802 Contracting Process</a:t>
            </a:r>
            <a:br>
              <a:rPr lang="en-US" sz="2800" b="1" kern="1200" dirty="0">
                <a:latin typeface="Arial" charset="0"/>
              </a:rPr>
            </a:br>
            <a:r>
              <a:rPr lang="en-US" sz="2800" b="1" kern="1200" dirty="0">
                <a:latin typeface="Arial" charset="0"/>
              </a:rPr>
              <a:t>December 2017 Review</a:t>
            </a:r>
            <a:endParaRPr lang="en-US" sz="2800" dirty="0"/>
          </a:p>
        </p:txBody>
      </p:sp>
      <p:sp>
        <p:nvSpPr>
          <p:cNvPr id="3" name="Content Placeholder 2">
            <a:extLst>
              <a:ext uri="{FF2B5EF4-FFF2-40B4-BE49-F238E27FC236}">
                <a16:creationId xmlns:a16="http://schemas.microsoft.com/office/drawing/2014/main" id="{96352823-147A-4F42-9355-0BBC92191888}"/>
              </a:ext>
            </a:extLst>
          </p:cNvPr>
          <p:cNvSpPr>
            <a:spLocks noGrp="1"/>
          </p:cNvSpPr>
          <p:nvPr>
            <p:ph idx="1"/>
          </p:nvPr>
        </p:nvSpPr>
        <p:spPr>
          <a:xfrm>
            <a:off x="334432" y="1295400"/>
            <a:ext cx="11400368" cy="5257800"/>
          </a:xfrm>
        </p:spPr>
        <p:txBody>
          <a:bodyPr/>
          <a:lstStyle/>
          <a:p>
            <a:pPr marL="0" indent="0">
              <a:buNone/>
            </a:pPr>
            <a:r>
              <a:rPr lang="en-US" sz="1800" b="1" kern="1200" dirty="0">
                <a:latin typeface="Arial" charset="0"/>
              </a:rPr>
              <a:t>Contract Processing</a:t>
            </a:r>
          </a:p>
          <a:p>
            <a:pPr marL="228600" indent="-228600">
              <a:buFont typeface="+mj-lt"/>
              <a:buAutoNum type="arabicPeriod"/>
            </a:pPr>
            <a:r>
              <a:rPr lang="en-US" sz="1800" b="1" kern="1200" dirty="0">
                <a:latin typeface="Arial" charset="0"/>
              </a:rPr>
              <a:t>Post contract to Mentor 802Fin (for LMSC contracts) or Mentor 802WFin (for 802 Wireless group contracts) as appropriate with the following document coding in the document name:</a:t>
            </a:r>
          </a:p>
          <a:p>
            <a:pPr marL="628650" lvl="1" indent="-228600">
              <a:buAutoNum type="alphaLcPeriod"/>
            </a:pPr>
            <a:r>
              <a:rPr lang="en-US" sz="1800" b="1" kern="1200" dirty="0">
                <a:latin typeface="Arial" charset="0"/>
              </a:rPr>
              <a:t>PCNT -- LMSC pending contracts submitted to IEEE  or  ECNT  -- LMSC executed contracts</a:t>
            </a:r>
          </a:p>
          <a:p>
            <a:pPr marL="628650" lvl="1" indent="-228600">
              <a:buAutoNum type="alphaLcPeriod"/>
            </a:pPr>
            <a:r>
              <a:rPr lang="en-US" sz="1800" b="1" kern="1200" dirty="0">
                <a:latin typeface="Arial" charset="0"/>
              </a:rPr>
              <a:t>LGCT  -- 802 Wireless Group pending contracts submitted to IEEE or EXCT  -- 802 Wireless Group executed contracts</a:t>
            </a:r>
          </a:p>
          <a:p>
            <a:pPr marL="228600" indent="-228600">
              <a:buFont typeface="+mj-lt"/>
              <a:buAutoNum type="arabicPeriod"/>
            </a:pPr>
            <a:r>
              <a:rPr lang="en-US" sz="1800" b="1" kern="1200" dirty="0">
                <a:latin typeface="Arial" charset="0"/>
              </a:rPr>
              <a:t>Send Contract to IEEE 802 Contracts (ieee802-contracts@ieee.org)</a:t>
            </a:r>
          </a:p>
          <a:p>
            <a:pPr marL="228600" indent="-228600">
              <a:buFont typeface="+mj-lt"/>
              <a:buAutoNum type="arabicPeriod"/>
            </a:pPr>
            <a:r>
              <a:rPr lang="en-US" sz="1800" b="1" kern="1200" dirty="0">
                <a:latin typeface="Arial" charset="0"/>
              </a:rPr>
              <a:t>IEEE MCE Contracts (Marci) picks this up, reviews contract and sends to IEEE Legal</a:t>
            </a:r>
          </a:p>
          <a:p>
            <a:pPr marL="228600" indent="-228600">
              <a:buFont typeface="+mj-lt"/>
              <a:buAutoNum type="arabicPeriod"/>
            </a:pPr>
            <a:r>
              <a:rPr lang="en-US" sz="1800" b="1" kern="1200" dirty="0">
                <a:latin typeface="Arial" charset="0"/>
              </a:rPr>
              <a:t>After IEEE Legal review, IEEE MCE Contracts (Marci) checks final version with IEEE 802 Executive Secretary via IEEE 802 Contracts reflector</a:t>
            </a:r>
          </a:p>
          <a:p>
            <a:pPr marL="228600" indent="-228600">
              <a:buFont typeface="+mj-lt"/>
              <a:buAutoNum type="arabicPeriod"/>
            </a:pPr>
            <a:r>
              <a:rPr lang="en-US" sz="1800" b="1" kern="1200" dirty="0">
                <a:latin typeface="Arial" charset="0"/>
              </a:rPr>
              <a:t> IEEE MCE Contracts (Marci) submits contract via IEEE Strategic Sourcing process includes IEEE Business Operations Associate (Jon </a:t>
            </a:r>
            <a:r>
              <a:rPr lang="en-US" sz="1800" b="1" kern="1200" dirty="0" err="1">
                <a:latin typeface="Arial" charset="0"/>
              </a:rPr>
              <a:t>Gaughran</a:t>
            </a:r>
            <a:r>
              <a:rPr lang="en-US" sz="1800" b="1" kern="1200" dirty="0">
                <a:latin typeface="Arial" charset="0"/>
              </a:rPr>
              <a:t>) as Business Manager on the requisition</a:t>
            </a:r>
          </a:p>
          <a:p>
            <a:pPr marL="228600" indent="-228600">
              <a:buFont typeface="+mj-lt"/>
              <a:buAutoNum type="arabicPeriod"/>
            </a:pPr>
            <a:r>
              <a:rPr lang="en-US" sz="1800" b="1" kern="1200" dirty="0">
                <a:latin typeface="Arial" charset="0"/>
              </a:rPr>
              <a:t>IEEE Strategic Sourcing processes contract for signing (3 – 5 business days on IEEE side)</a:t>
            </a:r>
          </a:p>
          <a:p>
            <a:pPr marL="228600" indent="-228600">
              <a:buFont typeface="+mj-lt"/>
              <a:buAutoNum type="arabicPeriod"/>
            </a:pPr>
            <a:r>
              <a:rPr lang="en-US" sz="1800" b="1" kern="1200" dirty="0">
                <a:latin typeface="Arial" charset="0"/>
              </a:rPr>
              <a:t>IEEE MCE Contracts (Marci) shares executed contract via ieee802-contracts@ieee.org</a:t>
            </a:r>
          </a:p>
          <a:p>
            <a:pPr marL="514350" lvl="1" indent="0">
              <a:buNone/>
            </a:pPr>
            <a:r>
              <a:rPr lang="en-US" sz="1800" b="1" kern="1200" dirty="0">
                <a:latin typeface="Arial" charset="0"/>
              </a:rPr>
              <a:t>a. 802 LMSC executed contracts posted by 802 LMSC Executive Secretary or b. 802 Wireless executed contracts posted by 802 Wireless Chair</a:t>
            </a:r>
            <a:endParaRPr lang="en-US" sz="3200" dirty="0"/>
          </a:p>
          <a:p>
            <a:endParaRPr lang="en-US" sz="4400" dirty="0"/>
          </a:p>
        </p:txBody>
      </p:sp>
    </p:spTree>
    <p:extLst>
      <p:ext uri="{BB962C8B-B14F-4D97-AF65-F5344CB8AC3E}">
        <p14:creationId xmlns:p14="http://schemas.microsoft.com/office/powerpoint/2010/main" val="2793998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0587-E4C6-49F3-A4E0-8B0454183809}"/>
              </a:ext>
            </a:extLst>
          </p:cNvPr>
          <p:cNvSpPr>
            <a:spLocks noGrp="1"/>
          </p:cNvSpPr>
          <p:nvPr>
            <p:ph type="title"/>
          </p:nvPr>
        </p:nvSpPr>
        <p:spPr/>
        <p:txBody>
          <a:bodyPr/>
          <a:lstStyle/>
          <a:p>
            <a:r>
              <a:rPr lang="en-US" dirty="0"/>
              <a:t>Vendor Contract Status</a:t>
            </a:r>
          </a:p>
        </p:txBody>
      </p:sp>
      <p:sp>
        <p:nvSpPr>
          <p:cNvPr id="3" name="Content Placeholder 2">
            <a:extLst>
              <a:ext uri="{FF2B5EF4-FFF2-40B4-BE49-F238E27FC236}">
                <a16:creationId xmlns:a16="http://schemas.microsoft.com/office/drawing/2014/main" id="{0D57EE4E-622F-456C-B1C3-13A7DF7CDBF9}"/>
              </a:ext>
            </a:extLst>
          </p:cNvPr>
          <p:cNvSpPr>
            <a:spLocks noGrp="1"/>
          </p:cNvSpPr>
          <p:nvPr>
            <p:ph idx="1"/>
          </p:nvPr>
        </p:nvSpPr>
        <p:spPr/>
        <p:txBody>
          <a:bodyPr/>
          <a:lstStyle/>
          <a:p>
            <a:r>
              <a:rPr lang="en-US" dirty="0"/>
              <a:t>Face to Face Events – in process – New MSA being prepared. – EC Motion to extend contract was passed Nov 2017.</a:t>
            </a:r>
          </a:p>
          <a:p>
            <a:r>
              <a:rPr lang="en-US" dirty="0" err="1"/>
              <a:t>Verilan</a:t>
            </a:r>
            <a:r>
              <a:rPr lang="en-US" dirty="0"/>
              <a:t> – Contract expires Nov 2018</a:t>
            </a:r>
          </a:p>
          <a:p>
            <a:pPr lvl="1"/>
            <a:r>
              <a:rPr lang="en-US" dirty="0" err="1"/>
              <a:t>Linespeed</a:t>
            </a:r>
            <a:r>
              <a:rPr lang="en-US" dirty="0"/>
              <a:t> providing network for IETF and ICSOC in Bangkok the week prior and the week after, thus it makes sense to use </a:t>
            </a:r>
            <a:r>
              <a:rPr lang="en-US" dirty="0" err="1"/>
              <a:t>Linespeed</a:t>
            </a:r>
            <a:r>
              <a:rPr lang="en-US" dirty="0"/>
              <a:t> for our meeting in the middle to reduce costs.</a:t>
            </a:r>
          </a:p>
          <a:p>
            <a:pPr lvl="2"/>
            <a:r>
              <a:rPr lang="en-US" dirty="0"/>
              <a:t>(Already setup and ready to use the week prior)</a:t>
            </a:r>
          </a:p>
          <a:p>
            <a:endParaRPr lang="en-US" dirty="0"/>
          </a:p>
        </p:txBody>
      </p:sp>
    </p:spTree>
    <p:extLst>
      <p:ext uri="{BB962C8B-B14F-4D97-AF65-F5344CB8AC3E}">
        <p14:creationId xmlns:p14="http://schemas.microsoft.com/office/powerpoint/2010/main" val="157335915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25163</TotalTime>
  <Words>2670</Words>
  <Application>Microsoft Office PowerPoint</Application>
  <PresentationFormat>Widescreen</PresentationFormat>
  <Paragraphs>372</Paragraphs>
  <Slides>37</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 Unicode MS</vt:lpstr>
      <vt:lpstr>MS Gothic</vt:lpstr>
      <vt:lpstr>MS PGothic</vt:lpstr>
      <vt:lpstr>Arial</vt:lpstr>
      <vt:lpstr>Calibri</vt:lpstr>
      <vt:lpstr>Times New Roman</vt:lpstr>
      <vt:lpstr>Title slide</vt:lpstr>
      <vt:lpstr>802-11-Submission</vt:lpstr>
      <vt:lpstr>Executive Secretary Agenda Items  March 2018 Plenary</vt:lpstr>
      <vt:lpstr>802 Exec Sec Agenda Items</vt:lpstr>
      <vt:lpstr>5.142 Current and Future Venue Report</vt:lpstr>
      <vt:lpstr>Network and Wired Cafe </vt:lpstr>
      <vt:lpstr>2018 Future Venues</vt:lpstr>
      <vt:lpstr>2019 Future Venues</vt:lpstr>
      <vt:lpstr>Contract Process Meeting Report</vt:lpstr>
      <vt:lpstr>IEEE 802 Contracting Process December 2017 Review</vt:lpstr>
      <vt:lpstr>Vendor Contract Status</vt:lpstr>
      <vt:lpstr>Thursday AdHoc Meetings</vt:lpstr>
      <vt:lpstr>Request for WG Straw Poll concerning this Venue</vt:lpstr>
      <vt:lpstr>Future Venue AdHocS  --</vt:lpstr>
      <vt:lpstr>Next Venue Meeting planning – Thurs 7:30 am</vt:lpstr>
      <vt:lpstr>Future Venues AdHoc – Thurs 8 am</vt:lpstr>
      <vt:lpstr>2020 Approved Venues</vt:lpstr>
      <vt:lpstr>2020 July Venue Network Validation</vt:lpstr>
      <vt:lpstr>2021 Plenary – Open RFP  </vt:lpstr>
      <vt:lpstr>Hilton Hawaiian Village, Oahu – Nov 2024</vt:lpstr>
      <vt:lpstr>2019 Vienna Discussion</vt:lpstr>
      <vt:lpstr>Friday Closing EC Plenary</vt:lpstr>
      <vt:lpstr>F4.03 802 Leadership Mtg for July 2018</vt:lpstr>
      <vt:lpstr>PowerPoint Presentation</vt:lpstr>
      <vt:lpstr>Future Venues AdHoc – Thurs 8 am</vt:lpstr>
      <vt:lpstr>2020 Approved Venues – Contract Status</vt:lpstr>
      <vt:lpstr>Motion</vt:lpstr>
      <vt:lpstr>2021 Plenary – Open RFP  </vt:lpstr>
      <vt:lpstr>Hilton Hawaiian Village, Oahu – Nov 2024</vt:lpstr>
      <vt:lpstr>2019 Vienna Discussion</vt:lpstr>
      <vt:lpstr>Proposed Future Venues for IEEE 802 Plenary Sessions  Presented at Caribe Royale, Orlando, FL</vt:lpstr>
      <vt:lpstr>From June 2015 EC Interim Telecon</vt:lpstr>
      <vt:lpstr>Future Venue Insight</vt:lpstr>
      <vt:lpstr>802 Plenary July 2018</vt:lpstr>
      <vt:lpstr>Information: Hyatt Regency Orange County, California</vt:lpstr>
      <vt:lpstr> *F8.045 Executive Secretary report LMSC 802 – P&amp;P list of major duties:</vt:lpstr>
      <vt:lpstr>F8.05 – Announcement of 802 EC Interim Telecon (Tuesday 5 June 2018, 1-3pm ET)</vt:lpstr>
      <vt:lpstr>*F8.06 – Call for Tutorials for July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March 2018 Plenary</dc:subject>
  <dc:creator>Jon Rosdahl</dc:creator>
  <dc:description>Jon Rosdahl (Qualcomm)</dc:description>
  <cp:lastModifiedBy>Jon Rosdahl</cp:lastModifiedBy>
  <cp:revision>245</cp:revision>
  <dcterms:created xsi:type="dcterms:W3CDTF">2015-11-09T04:21:45Z</dcterms:created>
  <dcterms:modified xsi:type="dcterms:W3CDTF">2018-03-12T12:41:03Z</dcterms:modified>
</cp:coreProperties>
</file>