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6"/>
  </p:notesMasterIdLst>
  <p:handoutMasterIdLst>
    <p:handoutMasterId r:id="rId37"/>
  </p:handoutMasterIdLst>
  <p:sldIdLst>
    <p:sldId id="455" r:id="rId2"/>
    <p:sldId id="344" r:id="rId3"/>
    <p:sldId id="384" r:id="rId4"/>
    <p:sldId id="365" r:id="rId5"/>
    <p:sldId id="436" r:id="rId6"/>
    <p:sldId id="383" r:id="rId7"/>
    <p:sldId id="437" r:id="rId8"/>
    <p:sldId id="443" r:id="rId9"/>
    <p:sldId id="438" r:id="rId10"/>
    <p:sldId id="422" r:id="rId11"/>
    <p:sldId id="404" r:id="rId12"/>
    <p:sldId id="405" r:id="rId13"/>
    <p:sldId id="449" r:id="rId14"/>
    <p:sldId id="424" r:id="rId15"/>
    <p:sldId id="412" r:id="rId16"/>
    <p:sldId id="442" r:id="rId17"/>
    <p:sldId id="441" r:id="rId18"/>
    <p:sldId id="446" r:id="rId19"/>
    <p:sldId id="447" r:id="rId20"/>
    <p:sldId id="448" r:id="rId21"/>
    <p:sldId id="352" r:id="rId22"/>
    <p:sldId id="454" r:id="rId23"/>
    <p:sldId id="452" r:id="rId24"/>
    <p:sldId id="453" r:id="rId25"/>
    <p:sldId id="451" r:id="rId26"/>
    <p:sldId id="444" r:id="rId27"/>
    <p:sldId id="445" r:id="rId28"/>
    <p:sldId id="450" r:id="rId29"/>
    <p:sldId id="354" r:id="rId30"/>
    <p:sldId id="355" r:id="rId31"/>
    <p:sldId id="357" r:id="rId32"/>
    <p:sldId id="358" r:id="rId33"/>
    <p:sldId id="359" r:id="rId34"/>
    <p:sldId id="456" r:id="rId35"/>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MS PGothic" pitchFamily="34" charset="-128"/>
        <a:cs typeface="+mn-cs"/>
      </a:defRPr>
    </a:lvl5pPr>
    <a:lvl6pPr marL="2286000" algn="l" defTabSz="914400" rtl="0" eaLnBrk="1" latinLnBrk="0" hangingPunct="1">
      <a:defRPr sz="2400" kern="1200">
        <a:solidFill>
          <a:schemeClr val="tx1"/>
        </a:solidFill>
        <a:latin typeface="Arial" charset="0"/>
        <a:ea typeface="MS PGothic" pitchFamily="34" charset="-128"/>
        <a:cs typeface="+mn-cs"/>
      </a:defRPr>
    </a:lvl6pPr>
    <a:lvl7pPr marL="2743200" algn="l" defTabSz="914400" rtl="0" eaLnBrk="1" latinLnBrk="0" hangingPunct="1">
      <a:defRPr sz="2400" kern="1200">
        <a:solidFill>
          <a:schemeClr val="tx1"/>
        </a:solidFill>
        <a:latin typeface="Arial" charset="0"/>
        <a:ea typeface="MS PGothic" pitchFamily="34" charset="-128"/>
        <a:cs typeface="+mn-cs"/>
      </a:defRPr>
    </a:lvl7pPr>
    <a:lvl8pPr marL="3200400" algn="l" defTabSz="914400" rtl="0" eaLnBrk="1" latinLnBrk="0" hangingPunct="1">
      <a:defRPr sz="2400" kern="1200">
        <a:solidFill>
          <a:schemeClr val="tx1"/>
        </a:solidFill>
        <a:latin typeface="Arial" charset="0"/>
        <a:ea typeface="MS PGothic" pitchFamily="34" charset="-128"/>
        <a:cs typeface="+mn-cs"/>
      </a:defRPr>
    </a:lvl8pPr>
    <a:lvl9pPr marL="3657600" algn="l" defTabSz="914400" rtl="0" eaLnBrk="1" latinLnBrk="0" hangingPunct="1">
      <a:defRPr sz="2400" kern="1200">
        <a:solidFill>
          <a:schemeClr val="tx1"/>
        </a:solidFill>
        <a:latin typeface="Arial" charset="0"/>
        <a:ea typeface="MS PGothic" pitchFamily="34" charset="-128"/>
        <a:cs typeface="+mn-cs"/>
      </a:defRPr>
    </a:lvl9pPr>
  </p:defaultTextStyle>
  <p:extLst>
    <p:ext uri="{521415D9-36F7-43E2-AB2F-B90AF26B5E84}">
      <p14:sectionLst xmlns:p14="http://schemas.microsoft.com/office/powerpoint/2010/main">
        <p14:section name="Monday Slides" id="{75BF587E-94C1-4D71-A505-2581139456C3}">
          <p14:sldIdLst>
            <p14:sldId id="455"/>
            <p14:sldId id="344"/>
            <p14:sldId id="384"/>
            <p14:sldId id="365"/>
            <p14:sldId id="436"/>
            <p14:sldId id="383"/>
            <p14:sldId id="437"/>
            <p14:sldId id="443"/>
            <p14:sldId id="438"/>
          </p14:sldIdLst>
        </p14:section>
        <p14:section name="Future Venue Adhoc Slides" id="{C5B4BB7D-20FD-45C1-B4FA-4A6AD2022DA5}">
          <p14:sldIdLst>
            <p14:sldId id="422"/>
            <p14:sldId id="404"/>
            <p14:sldId id="405"/>
            <p14:sldId id="449"/>
            <p14:sldId id="424"/>
            <p14:sldId id="412"/>
            <p14:sldId id="442"/>
            <p14:sldId id="441"/>
            <p14:sldId id="446"/>
            <p14:sldId id="447"/>
            <p14:sldId id="448"/>
          </p14:sldIdLst>
        </p14:section>
        <p14:section name="Friday Closing EC Plenary" id="{9A894BCA-3D2E-4B8E-B697-9FBAA04878E1}">
          <p14:sldIdLst>
            <p14:sldId id="352"/>
            <p14:sldId id="454"/>
            <p14:sldId id="452"/>
            <p14:sldId id="453"/>
            <p14:sldId id="451"/>
            <p14:sldId id="444"/>
            <p14:sldId id="445"/>
            <p14:sldId id="450"/>
            <p14:sldId id="354"/>
            <p14:sldId id="355"/>
            <p14:sldId id="357"/>
            <p14:sldId id="358"/>
            <p14:sldId id="359"/>
            <p14:sldId id="45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BE28"/>
    <a:srgbClr val="0066FF"/>
    <a:srgbClr val="33CCFF"/>
    <a:srgbClr val="99FF99"/>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32" autoAdjust="0"/>
    <p:restoredTop sz="89157" autoAdjust="0"/>
  </p:normalViewPr>
  <p:slideViewPr>
    <p:cSldViewPr>
      <p:cViewPr varScale="1">
        <p:scale>
          <a:sx n="63" d="100"/>
          <a:sy n="63" d="100"/>
        </p:scale>
        <p:origin x="468" y="48"/>
      </p:cViewPr>
      <p:guideLst>
        <p:guide orient="horz" pos="2160"/>
        <p:guide pos="3840"/>
      </p:guideLst>
    </p:cSldViewPr>
  </p:slideViewPr>
  <p:outlineViewPr>
    <p:cViewPr>
      <p:scale>
        <a:sx n="33" d="100"/>
        <a:sy n="33" d="100"/>
      </p:scale>
      <p:origin x="0" y="-16140"/>
    </p:cViewPr>
  </p:outlineViewPr>
  <p:notesTextViewPr>
    <p:cViewPr>
      <p:scale>
        <a:sx n="1" d="1"/>
        <a:sy n="1" d="1"/>
      </p:scale>
      <p:origin x="0" y="0"/>
    </p:cViewPr>
  </p:notesTextViewPr>
  <p:sorterViewPr>
    <p:cViewPr varScale="1">
      <p:scale>
        <a:sx n="100" d="100"/>
        <a:sy n="100" d="100"/>
      </p:scale>
      <p:origin x="0" y="-5490"/>
    </p:cViewPr>
  </p:sorterViewPr>
  <p:notesViewPr>
    <p:cSldViewPr>
      <p:cViewPr varScale="1">
        <p:scale>
          <a:sx n="61" d="100"/>
          <a:sy n="61" d="100"/>
        </p:scale>
        <p:origin x="178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r>
              <a:rPr lang="en-US"/>
              <a:t>doc: 802 EC-17/0198r4</a:t>
            </a:r>
          </a:p>
        </p:txBody>
      </p:sp>
      <p:sp>
        <p:nvSpPr>
          <p:cNvPr id="595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r>
              <a:rPr lang="en-US"/>
              <a:t>November 2017</a:t>
            </a:r>
          </a:p>
        </p:txBody>
      </p:sp>
      <p:sp>
        <p:nvSpPr>
          <p:cNvPr id="595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r>
              <a:rPr lang="en-US"/>
              <a:t>IEEE 802 November 2017 Plenary</a:t>
            </a:r>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F71A4CD-0D87-4A45-B658-1EB64FE0DB10}" type="slidenum">
              <a:rPr lang="en-US"/>
              <a:pPr>
                <a:defRPr/>
              </a:pPr>
              <a:t>‹#›</a:t>
            </a:fld>
            <a:endParaRPr lang="en-US"/>
          </a:p>
        </p:txBody>
      </p:sp>
    </p:spTree>
    <p:extLst>
      <p:ext uri="{BB962C8B-B14F-4D97-AF65-F5344CB8AC3E}">
        <p14:creationId xmlns:p14="http://schemas.microsoft.com/office/powerpoint/2010/main" val="123821370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r>
              <a:rPr lang="en-US"/>
              <a:t>doc: 802 EC-17/0198r4</a:t>
            </a:r>
          </a:p>
        </p:txBody>
      </p:sp>
      <p:sp>
        <p:nvSpPr>
          <p:cNvPr id="1075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r>
              <a:rPr lang="en-US"/>
              <a:t>November 2017</a:t>
            </a:r>
          </a:p>
        </p:txBody>
      </p:sp>
      <p:sp>
        <p:nvSpPr>
          <p:cNvPr id="7172"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r>
              <a:rPr lang="en-US"/>
              <a:t>IEEE 802 November 2017 Plenary</a:t>
            </a:r>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085DBE2-7BE2-4311-BFEF-2C4DE65685A4}" type="slidenum">
              <a:rPr lang="en-US"/>
              <a:pPr>
                <a:defRPr/>
              </a:pPr>
              <a:t>‹#›</a:t>
            </a:fld>
            <a:endParaRPr lang="en-US"/>
          </a:p>
        </p:txBody>
      </p:sp>
    </p:spTree>
    <p:extLst>
      <p:ext uri="{BB962C8B-B14F-4D97-AF65-F5344CB8AC3E}">
        <p14:creationId xmlns:p14="http://schemas.microsoft.com/office/powerpoint/2010/main" val="3577025314"/>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mailto:ieee802-contracts@ieee.org" TargetMode="External"/><Relationship Id="rId2" Type="http://schemas.openxmlformats.org/officeDocument/2006/relationships/slide" Target="../slides/slide8.xml"/><Relationship Id="rId1" Type="http://schemas.openxmlformats.org/officeDocument/2006/relationships/notesMaster" Target="../notesMasters/notesMaster1.xml"/><Relationship Id="rId4" Type="http://schemas.openxmlformats.org/officeDocument/2006/relationships/hyperlink" Target="http://ieee.org/"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33.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1C200997-BC96-452E-9D07-4FA388D50BB0}" type="slidenum">
              <a:rPr lang="en-US" altLang="en-US" sz="1200"/>
              <a:pPr/>
              <a:t>1</a:t>
            </a:fld>
            <a:endParaRPr lang="en-US" altLang="en-US" sz="1200" dirty="0"/>
          </a:p>
        </p:txBody>
      </p:sp>
      <p:sp>
        <p:nvSpPr>
          <p:cNvPr id="8195" name="Rectangle 2"/>
          <p:cNvSpPr>
            <a:spLocks noGrp="1" noRot="1" noChangeAspect="1" noChangeArrowheads="1" noTextEdit="1"/>
          </p:cNvSpPr>
          <p:nvPr>
            <p:ph type="sldImg"/>
          </p:nvPr>
        </p:nvSpPr>
        <p:spPr>
          <a:xfrm>
            <a:off x="381000" y="685800"/>
            <a:ext cx="6096000" cy="3429000"/>
          </a:xfrm>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2" name="Date Placeholder 1"/>
          <p:cNvSpPr>
            <a:spLocks noGrp="1"/>
          </p:cNvSpPr>
          <p:nvPr>
            <p:ph type="dt" idx="10"/>
          </p:nvPr>
        </p:nvSpPr>
        <p:spPr/>
        <p:txBody>
          <a:bodyPr/>
          <a:lstStyle/>
          <a:p>
            <a:pPr>
              <a:defRPr/>
            </a:pPr>
            <a:r>
              <a:rPr lang="en-US"/>
              <a:t>November 2017</a:t>
            </a:r>
            <a:endParaRPr lang="en-US" dirty="0"/>
          </a:p>
        </p:txBody>
      </p:sp>
      <p:sp>
        <p:nvSpPr>
          <p:cNvPr id="3" name="Footer Placeholder 2"/>
          <p:cNvSpPr>
            <a:spLocks noGrp="1"/>
          </p:cNvSpPr>
          <p:nvPr>
            <p:ph type="ftr" sz="quarter" idx="11"/>
          </p:nvPr>
        </p:nvSpPr>
        <p:spPr/>
        <p:txBody>
          <a:bodyPr/>
          <a:lstStyle/>
          <a:p>
            <a:pPr>
              <a:defRPr/>
            </a:pPr>
            <a:r>
              <a:rPr lang="en-US"/>
              <a:t>IEEE 802 November 2017 Plenary</a:t>
            </a:r>
            <a:endParaRPr lang="en-US" dirty="0"/>
          </a:p>
        </p:txBody>
      </p:sp>
      <p:sp>
        <p:nvSpPr>
          <p:cNvPr id="4" name="Header Placeholder 3"/>
          <p:cNvSpPr>
            <a:spLocks noGrp="1"/>
          </p:cNvSpPr>
          <p:nvPr>
            <p:ph type="hdr" sz="quarter" idx="12"/>
          </p:nvPr>
        </p:nvSpPr>
        <p:spPr/>
        <p:txBody>
          <a:bodyPr/>
          <a:lstStyle/>
          <a:p>
            <a:pPr>
              <a:defRPr/>
            </a:pPr>
            <a:r>
              <a:rPr lang="en-US"/>
              <a:t>doc: 802 EC-17/0198r4</a:t>
            </a:r>
          </a:p>
        </p:txBody>
      </p:sp>
    </p:spTree>
    <p:extLst>
      <p:ext uri="{BB962C8B-B14F-4D97-AF65-F5344CB8AC3E}">
        <p14:creationId xmlns:p14="http://schemas.microsoft.com/office/powerpoint/2010/main" val="2837157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1200" b="1" kern="1200" dirty="0">
                <a:solidFill>
                  <a:schemeClr val="tx1"/>
                </a:solidFill>
                <a:effectLst/>
                <a:latin typeface="Arial" charset="0"/>
                <a:ea typeface="+mn-ea"/>
                <a:cs typeface="+mn-cs"/>
              </a:rPr>
              <a:t>Moving forward the Process to submit contracts:</a:t>
            </a:r>
            <a:endParaRPr lang="en-US" dirty="0">
              <a:effectLst/>
            </a:endParaRPr>
          </a:p>
          <a:p>
            <a:pPr rtl="0" fontAlgn="base"/>
            <a:r>
              <a:rPr lang="en-US" sz="1200" kern="1200" dirty="0">
                <a:solidFill>
                  <a:schemeClr val="tx1"/>
                </a:solidFill>
                <a:effectLst/>
                <a:latin typeface="Arial" charset="0"/>
                <a:ea typeface="+mn-ea"/>
                <a:cs typeface="+mn-cs"/>
              </a:rPr>
              <a:t>1. Post Contract to Mentor 802Fin or 802WFin as appropriate</a:t>
            </a:r>
            <a:endParaRPr lang="en-US" dirty="0">
              <a:effectLst/>
            </a:endParaRPr>
          </a:p>
          <a:p>
            <a:pPr rtl="0" fontAlgn="base"/>
            <a:r>
              <a:rPr lang="en-US" sz="1200" kern="1200" dirty="0">
                <a:solidFill>
                  <a:schemeClr val="tx1"/>
                </a:solidFill>
                <a:effectLst/>
                <a:latin typeface="Arial" charset="0"/>
                <a:ea typeface="+mn-ea"/>
                <a:cs typeface="+mn-cs"/>
              </a:rPr>
              <a:t>   (PCNT or LGCT doc numbers)</a:t>
            </a:r>
            <a:endParaRPr lang="en-US" dirty="0">
              <a:effectLst/>
            </a:endParaRPr>
          </a:p>
          <a:p>
            <a:pPr rtl="0" fontAlgn="base"/>
            <a:r>
              <a:rPr lang="en-US" sz="1200" kern="1200" dirty="0">
                <a:solidFill>
                  <a:schemeClr val="tx1"/>
                </a:solidFill>
                <a:effectLst/>
                <a:latin typeface="Arial" charset="0"/>
                <a:ea typeface="+mn-ea"/>
                <a:cs typeface="+mn-cs"/>
              </a:rPr>
              <a:t>2. Send Contract to IEEE 802 Contracts (</a:t>
            </a:r>
            <a:r>
              <a:rPr lang="en-US" sz="1200" kern="1200" dirty="0">
                <a:solidFill>
                  <a:schemeClr val="tx1"/>
                </a:solidFill>
                <a:effectLst/>
                <a:latin typeface="Arial" charset="0"/>
                <a:ea typeface="+mn-ea"/>
                <a:cs typeface="+mn-cs"/>
                <a:hlinkClick r:id="rId3"/>
              </a:rPr>
              <a:t>ieee802-contracts@ieee.org</a:t>
            </a:r>
            <a:r>
              <a:rPr lang="en-US" sz="1200" kern="1200" dirty="0">
                <a:solidFill>
                  <a:schemeClr val="tx1"/>
                </a:solidFill>
                <a:effectLst/>
                <a:latin typeface="Arial" charset="0"/>
                <a:ea typeface="+mn-ea"/>
                <a:cs typeface="+mn-cs"/>
              </a:rPr>
              <a:t>)</a:t>
            </a:r>
            <a:endParaRPr lang="en-US" dirty="0">
              <a:effectLst/>
            </a:endParaRPr>
          </a:p>
          <a:p>
            <a:pPr rtl="0" fontAlgn="base"/>
            <a:r>
              <a:rPr lang="en-US" sz="1200" kern="1200" dirty="0">
                <a:solidFill>
                  <a:schemeClr val="tx1"/>
                </a:solidFill>
                <a:effectLst/>
                <a:latin typeface="Arial" charset="0"/>
                <a:ea typeface="+mn-ea"/>
                <a:cs typeface="+mn-cs"/>
              </a:rPr>
              <a:t>3. Vita picks this up and sends to Legal</a:t>
            </a:r>
            <a:endParaRPr lang="en-US" dirty="0">
              <a:effectLst/>
            </a:endParaRPr>
          </a:p>
          <a:p>
            <a:pPr rtl="0" fontAlgn="base"/>
            <a:r>
              <a:rPr lang="en-US" sz="1200" kern="1200" dirty="0">
                <a:solidFill>
                  <a:schemeClr val="tx1"/>
                </a:solidFill>
                <a:effectLst/>
                <a:latin typeface="Arial" charset="0"/>
                <a:ea typeface="+mn-ea"/>
                <a:cs typeface="+mn-cs"/>
              </a:rPr>
              <a:t>4. After Legal, Vita checks final version with IEEE Exec Sec (via IEEE 802 Contracts alias)</a:t>
            </a:r>
            <a:endParaRPr lang="en-US" dirty="0">
              <a:effectLst/>
            </a:endParaRPr>
          </a:p>
          <a:p>
            <a:pPr rtl="0" fontAlgn="base"/>
            <a:r>
              <a:rPr lang="en-US" sz="1200" kern="1200" dirty="0">
                <a:solidFill>
                  <a:schemeClr val="tx1"/>
                </a:solidFill>
                <a:effectLst/>
                <a:latin typeface="Arial" charset="0"/>
                <a:ea typeface="+mn-ea"/>
                <a:cs typeface="+mn-cs"/>
              </a:rPr>
              <a:t>5. Vita Posts with IEEE Procurement</a:t>
            </a:r>
            <a:endParaRPr lang="en-US" dirty="0">
              <a:effectLst/>
            </a:endParaRPr>
          </a:p>
          <a:p>
            <a:pPr rtl="0" fontAlgn="base"/>
            <a:r>
              <a:rPr lang="en-US" sz="1200" kern="1200" dirty="0">
                <a:solidFill>
                  <a:schemeClr val="tx1"/>
                </a:solidFill>
                <a:effectLst/>
                <a:latin typeface="Arial" charset="0"/>
                <a:ea typeface="+mn-ea"/>
                <a:cs typeface="+mn-cs"/>
              </a:rPr>
              <a:t>6. Procurement processes contract</a:t>
            </a:r>
            <a:endParaRPr lang="en-US" dirty="0">
              <a:effectLst/>
            </a:endParaRPr>
          </a:p>
          <a:p>
            <a:pPr rtl="0" fontAlgn="base"/>
            <a:r>
              <a:rPr lang="en-US" sz="1200" kern="1200" dirty="0">
                <a:solidFill>
                  <a:schemeClr val="tx1"/>
                </a:solidFill>
                <a:effectLst/>
                <a:latin typeface="Arial" charset="0"/>
                <a:ea typeface="+mn-ea"/>
                <a:cs typeface="+mn-cs"/>
              </a:rPr>
              <a:t>7. Executed Contract Sent back To IEEE Exec Secretary</a:t>
            </a:r>
            <a:endParaRPr lang="en-US" dirty="0">
              <a:effectLst/>
            </a:endParaRPr>
          </a:p>
          <a:p>
            <a:pPr rtl="0" fontAlgn="base"/>
            <a:r>
              <a:rPr lang="en-US" sz="1200" kern="1200" dirty="0">
                <a:solidFill>
                  <a:schemeClr val="tx1"/>
                </a:solidFill>
                <a:effectLst/>
                <a:latin typeface="Arial" charset="0"/>
                <a:ea typeface="+mn-ea"/>
                <a:cs typeface="+mn-cs"/>
              </a:rPr>
              <a:t>We will use ieee802-contracts@</a:t>
            </a:r>
            <a:r>
              <a:rPr lang="en-US" sz="1200" kern="1200" dirty="0">
                <a:solidFill>
                  <a:schemeClr val="tx1"/>
                </a:solidFill>
                <a:effectLst/>
                <a:latin typeface="Arial" charset="0"/>
                <a:ea typeface="+mn-ea"/>
                <a:cs typeface="+mn-cs"/>
                <a:hlinkClick r:id="rId4"/>
              </a:rPr>
              <a:t>ieee.org</a:t>
            </a:r>
            <a:r>
              <a:rPr lang="en-US" sz="1200" kern="1200" dirty="0">
                <a:solidFill>
                  <a:schemeClr val="tx1"/>
                </a:solidFill>
                <a:effectLst/>
                <a:latin typeface="Arial" charset="0"/>
                <a:ea typeface="+mn-ea"/>
                <a:cs typeface="+mn-cs"/>
              </a:rPr>
              <a:t> to disseminate information in regards to IEEE 802 Contracts.</a:t>
            </a:r>
            <a:endParaRPr lang="en-US" dirty="0">
              <a:effectLst/>
            </a:endParaRPr>
          </a:p>
          <a:p>
            <a:pPr rtl="0" fontAlgn="base"/>
            <a:r>
              <a:rPr lang="en-US" sz="1200" kern="1200" dirty="0">
                <a:solidFill>
                  <a:schemeClr val="tx1"/>
                </a:solidFill>
                <a:effectLst/>
                <a:latin typeface="Arial" charset="0"/>
                <a:ea typeface="+mn-ea"/>
                <a:cs typeface="+mn-cs"/>
              </a:rPr>
              <a:t>        The Alias sends to:  Paul N,  Jon R, Jon G, Vita F, Juanita L, Soo K, Conference mailbox alias</a:t>
            </a:r>
            <a:endParaRPr lang="en-US" dirty="0">
              <a:effectLst/>
            </a:endParaRPr>
          </a:p>
          <a:p>
            <a:endParaRPr lang="en-US" dirty="0"/>
          </a:p>
        </p:txBody>
      </p:sp>
      <p:sp>
        <p:nvSpPr>
          <p:cNvPr id="4" name="Header Placeholder 3"/>
          <p:cNvSpPr>
            <a:spLocks noGrp="1"/>
          </p:cNvSpPr>
          <p:nvPr>
            <p:ph type="hdr" sz="quarter" idx="10"/>
          </p:nvPr>
        </p:nvSpPr>
        <p:spPr/>
        <p:txBody>
          <a:bodyPr/>
          <a:lstStyle/>
          <a:p>
            <a:pPr>
              <a:defRPr/>
            </a:pPr>
            <a:r>
              <a:rPr lang="en-US"/>
              <a:t>doc: 802 EC-17/0198r4</a:t>
            </a:r>
          </a:p>
        </p:txBody>
      </p:sp>
      <p:sp>
        <p:nvSpPr>
          <p:cNvPr id="5" name="Date Placeholder 4"/>
          <p:cNvSpPr>
            <a:spLocks noGrp="1"/>
          </p:cNvSpPr>
          <p:nvPr>
            <p:ph type="dt" idx="11"/>
          </p:nvPr>
        </p:nvSpPr>
        <p:spPr/>
        <p:txBody>
          <a:bodyPr/>
          <a:lstStyle/>
          <a:p>
            <a:pPr>
              <a:defRPr/>
            </a:pPr>
            <a:r>
              <a:rPr lang="en-US"/>
              <a:t>November 2017</a:t>
            </a:r>
          </a:p>
        </p:txBody>
      </p:sp>
      <p:sp>
        <p:nvSpPr>
          <p:cNvPr id="6" name="Footer Placeholder 5"/>
          <p:cNvSpPr>
            <a:spLocks noGrp="1"/>
          </p:cNvSpPr>
          <p:nvPr>
            <p:ph type="ftr" sz="quarter" idx="12"/>
          </p:nvPr>
        </p:nvSpPr>
        <p:spPr/>
        <p:txBody>
          <a:bodyPr/>
          <a:lstStyle/>
          <a:p>
            <a:pPr>
              <a:defRPr/>
            </a:pPr>
            <a:r>
              <a:rPr lang="en-US"/>
              <a:t>IEEE 802 November 2017 Plenary</a:t>
            </a:r>
          </a:p>
        </p:txBody>
      </p:sp>
      <p:sp>
        <p:nvSpPr>
          <p:cNvPr id="7" name="Slide Number Placeholder 6"/>
          <p:cNvSpPr>
            <a:spLocks noGrp="1"/>
          </p:cNvSpPr>
          <p:nvPr>
            <p:ph type="sldNum" sz="quarter" idx="13"/>
          </p:nvPr>
        </p:nvSpPr>
        <p:spPr/>
        <p:txBody>
          <a:bodyPr/>
          <a:lstStyle/>
          <a:p>
            <a:pPr>
              <a:defRPr/>
            </a:pPr>
            <a:fld id="{C085DBE2-7BE2-4311-BFEF-2C4DE65685A4}" type="slidenum">
              <a:rPr lang="en-US" smtClean="0"/>
              <a:pPr>
                <a:defRPr/>
              </a:pPr>
              <a:t>8</a:t>
            </a:fld>
            <a:endParaRPr lang="en-US"/>
          </a:p>
        </p:txBody>
      </p:sp>
    </p:spTree>
    <p:extLst>
      <p:ext uri="{BB962C8B-B14F-4D97-AF65-F5344CB8AC3E}">
        <p14:creationId xmlns:p14="http://schemas.microsoft.com/office/powerpoint/2010/main" val="5672508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802 EC-17/0198r4</a:t>
            </a:r>
          </a:p>
        </p:txBody>
      </p:sp>
      <p:sp>
        <p:nvSpPr>
          <p:cNvPr id="5" name="Date Placeholder 4"/>
          <p:cNvSpPr>
            <a:spLocks noGrp="1"/>
          </p:cNvSpPr>
          <p:nvPr>
            <p:ph type="dt" idx="11"/>
          </p:nvPr>
        </p:nvSpPr>
        <p:spPr/>
        <p:txBody>
          <a:bodyPr/>
          <a:lstStyle/>
          <a:p>
            <a:pPr>
              <a:defRPr/>
            </a:pPr>
            <a:r>
              <a:rPr lang="en-US"/>
              <a:t>November 2017</a:t>
            </a:r>
          </a:p>
        </p:txBody>
      </p:sp>
      <p:sp>
        <p:nvSpPr>
          <p:cNvPr id="6" name="Footer Placeholder 5"/>
          <p:cNvSpPr>
            <a:spLocks noGrp="1"/>
          </p:cNvSpPr>
          <p:nvPr>
            <p:ph type="ftr" sz="quarter" idx="12"/>
          </p:nvPr>
        </p:nvSpPr>
        <p:spPr/>
        <p:txBody>
          <a:bodyPr/>
          <a:lstStyle/>
          <a:p>
            <a:pPr>
              <a:defRPr/>
            </a:pPr>
            <a:r>
              <a:rPr lang="en-US"/>
              <a:t>IEEE 802 November 2017 Plenary</a:t>
            </a:r>
          </a:p>
        </p:txBody>
      </p:sp>
      <p:sp>
        <p:nvSpPr>
          <p:cNvPr id="7" name="Slide Number Placeholder 6"/>
          <p:cNvSpPr>
            <a:spLocks noGrp="1"/>
          </p:cNvSpPr>
          <p:nvPr>
            <p:ph type="sldNum" sz="quarter" idx="13"/>
          </p:nvPr>
        </p:nvSpPr>
        <p:spPr/>
        <p:txBody>
          <a:bodyPr/>
          <a:lstStyle/>
          <a:p>
            <a:pPr>
              <a:defRPr/>
            </a:pPr>
            <a:fld id="{C085DBE2-7BE2-4311-BFEF-2C4DE65685A4}" type="slidenum">
              <a:rPr lang="en-US" smtClean="0"/>
              <a:pPr>
                <a:defRPr/>
              </a:pPr>
              <a:t>15</a:t>
            </a:fld>
            <a:endParaRPr lang="en-US"/>
          </a:p>
        </p:txBody>
      </p:sp>
    </p:spTree>
    <p:extLst>
      <p:ext uri="{BB962C8B-B14F-4D97-AF65-F5344CB8AC3E}">
        <p14:creationId xmlns:p14="http://schemas.microsoft.com/office/powerpoint/2010/main" val="26106839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r>
              <a:rPr lang="en-US"/>
              <a:t>November 2017</a:t>
            </a:r>
          </a:p>
        </p:txBody>
      </p:sp>
      <p:sp>
        <p:nvSpPr>
          <p:cNvPr id="5" name="Footer Placeholder 4"/>
          <p:cNvSpPr>
            <a:spLocks noGrp="1"/>
          </p:cNvSpPr>
          <p:nvPr>
            <p:ph type="ftr" sz="quarter" idx="11"/>
          </p:nvPr>
        </p:nvSpPr>
        <p:spPr/>
        <p:txBody>
          <a:bodyPr/>
          <a:lstStyle/>
          <a:p>
            <a:pPr>
              <a:defRPr/>
            </a:pPr>
            <a:r>
              <a:rPr lang="en-US"/>
              <a:t>IEEE 802 November 2017 Plenary</a:t>
            </a:r>
          </a:p>
        </p:txBody>
      </p:sp>
      <p:sp>
        <p:nvSpPr>
          <p:cNvPr id="6" name="Slide Number Placeholder 5"/>
          <p:cNvSpPr>
            <a:spLocks noGrp="1"/>
          </p:cNvSpPr>
          <p:nvPr>
            <p:ph type="sldNum" sz="quarter" idx="12"/>
          </p:nvPr>
        </p:nvSpPr>
        <p:spPr/>
        <p:txBody>
          <a:bodyPr/>
          <a:lstStyle/>
          <a:p>
            <a:pPr>
              <a:defRPr/>
            </a:pPr>
            <a:fld id="{C085DBE2-7BE2-4311-BFEF-2C4DE65685A4}" type="slidenum">
              <a:rPr lang="en-US" smtClean="0"/>
              <a:pPr>
                <a:defRPr/>
              </a:pPr>
              <a:t>21</a:t>
            </a:fld>
            <a:endParaRPr lang="en-US"/>
          </a:p>
        </p:txBody>
      </p:sp>
      <p:sp>
        <p:nvSpPr>
          <p:cNvPr id="7" name="Header Placeholder 6"/>
          <p:cNvSpPr>
            <a:spLocks noGrp="1"/>
          </p:cNvSpPr>
          <p:nvPr>
            <p:ph type="hdr" sz="quarter" idx="13"/>
          </p:nvPr>
        </p:nvSpPr>
        <p:spPr/>
        <p:txBody>
          <a:bodyPr/>
          <a:lstStyle/>
          <a:p>
            <a:pPr>
              <a:defRPr/>
            </a:pPr>
            <a:r>
              <a:rPr lang="en-US"/>
              <a:t>doc: 802 EC-17/0198r4</a:t>
            </a:r>
          </a:p>
        </p:txBody>
      </p:sp>
    </p:spTree>
    <p:extLst>
      <p:ext uri="{BB962C8B-B14F-4D97-AF65-F5344CB8AC3E}">
        <p14:creationId xmlns:p14="http://schemas.microsoft.com/office/powerpoint/2010/main" val="39947878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was noted that only 3 are involved with IETF which meets in Montreal the week after and have meetings starting on Sunday.</a:t>
            </a:r>
          </a:p>
        </p:txBody>
      </p:sp>
      <p:sp>
        <p:nvSpPr>
          <p:cNvPr id="4" name="Header Placeholder 3"/>
          <p:cNvSpPr>
            <a:spLocks noGrp="1"/>
          </p:cNvSpPr>
          <p:nvPr>
            <p:ph type="hdr" sz="quarter" idx="10"/>
          </p:nvPr>
        </p:nvSpPr>
        <p:spPr/>
        <p:txBody>
          <a:bodyPr/>
          <a:lstStyle/>
          <a:p>
            <a:pPr>
              <a:defRPr/>
            </a:pPr>
            <a:r>
              <a:rPr lang="en-US"/>
              <a:t>doc: 802 EC-17/0198r4</a:t>
            </a:r>
          </a:p>
        </p:txBody>
      </p:sp>
      <p:sp>
        <p:nvSpPr>
          <p:cNvPr id="5" name="Date Placeholder 4"/>
          <p:cNvSpPr>
            <a:spLocks noGrp="1"/>
          </p:cNvSpPr>
          <p:nvPr>
            <p:ph type="dt" idx="11"/>
          </p:nvPr>
        </p:nvSpPr>
        <p:spPr/>
        <p:txBody>
          <a:bodyPr/>
          <a:lstStyle/>
          <a:p>
            <a:pPr>
              <a:defRPr/>
            </a:pPr>
            <a:r>
              <a:rPr lang="en-US"/>
              <a:t>November 2017</a:t>
            </a:r>
          </a:p>
        </p:txBody>
      </p:sp>
      <p:sp>
        <p:nvSpPr>
          <p:cNvPr id="6" name="Footer Placeholder 5"/>
          <p:cNvSpPr>
            <a:spLocks noGrp="1"/>
          </p:cNvSpPr>
          <p:nvPr>
            <p:ph type="ftr" sz="quarter" idx="12"/>
          </p:nvPr>
        </p:nvSpPr>
        <p:spPr/>
        <p:txBody>
          <a:bodyPr/>
          <a:lstStyle/>
          <a:p>
            <a:pPr>
              <a:defRPr/>
            </a:pPr>
            <a:r>
              <a:rPr lang="en-US"/>
              <a:t>IEEE 802 November 2017 Plenary</a:t>
            </a:r>
          </a:p>
        </p:txBody>
      </p:sp>
      <p:sp>
        <p:nvSpPr>
          <p:cNvPr id="7" name="Slide Number Placeholder 6"/>
          <p:cNvSpPr>
            <a:spLocks noGrp="1"/>
          </p:cNvSpPr>
          <p:nvPr>
            <p:ph type="sldNum" sz="quarter" idx="13"/>
          </p:nvPr>
        </p:nvSpPr>
        <p:spPr/>
        <p:txBody>
          <a:bodyPr/>
          <a:lstStyle/>
          <a:p>
            <a:pPr>
              <a:defRPr/>
            </a:pPr>
            <a:fld id="{C085DBE2-7BE2-4311-BFEF-2C4DE65685A4}" type="slidenum">
              <a:rPr lang="en-US" smtClean="0"/>
              <a:pPr>
                <a:defRPr/>
              </a:pPr>
              <a:t>22</a:t>
            </a:fld>
            <a:endParaRPr lang="en-US"/>
          </a:p>
        </p:txBody>
      </p:sp>
    </p:spTree>
    <p:extLst>
      <p:ext uri="{BB962C8B-B14F-4D97-AF65-F5344CB8AC3E}">
        <p14:creationId xmlns:p14="http://schemas.microsoft.com/office/powerpoint/2010/main" val="1799164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Other items to be emailed to Jon</a:t>
            </a:r>
          </a:p>
        </p:txBody>
      </p:sp>
      <p:sp>
        <p:nvSpPr>
          <p:cNvPr id="4" name="Header Placeholder 3"/>
          <p:cNvSpPr>
            <a:spLocks noGrp="1"/>
          </p:cNvSpPr>
          <p:nvPr>
            <p:ph type="hdr" sz="quarter" idx="10"/>
          </p:nvPr>
        </p:nvSpPr>
        <p:spPr/>
        <p:txBody>
          <a:bodyPr/>
          <a:lstStyle/>
          <a:p>
            <a:pPr>
              <a:defRPr/>
            </a:pPr>
            <a:r>
              <a:rPr lang="en-US"/>
              <a:t>doc: 802 EC-17/0198r4</a:t>
            </a:r>
          </a:p>
        </p:txBody>
      </p:sp>
      <p:sp>
        <p:nvSpPr>
          <p:cNvPr id="5" name="Date Placeholder 4"/>
          <p:cNvSpPr>
            <a:spLocks noGrp="1"/>
          </p:cNvSpPr>
          <p:nvPr>
            <p:ph type="dt" idx="11"/>
          </p:nvPr>
        </p:nvSpPr>
        <p:spPr/>
        <p:txBody>
          <a:bodyPr/>
          <a:lstStyle/>
          <a:p>
            <a:pPr>
              <a:defRPr/>
            </a:pPr>
            <a:r>
              <a:rPr lang="en-US"/>
              <a:t>November 2017</a:t>
            </a:r>
          </a:p>
        </p:txBody>
      </p:sp>
      <p:sp>
        <p:nvSpPr>
          <p:cNvPr id="6" name="Footer Placeholder 5"/>
          <p:cNvSpPr>
            <a:spLocks noGrp="1"/>
          </p:cNvSpPr>
          <p:nvPr>
            <p:ph type="ftr" sz="quarter" idx="12"/>
          </p:nvPr>
        </p:nvSpPr>
        <p:spPr/>
        <p:txBody>
          <a:bodyPr/>
          <a:lstStyle/>
          <a:p>
            <a:pPr>
              <a:defRPr/>
            </a:pPr>
            <a:r>
              <a:rPr lang="en-US"/>
              <a:t>IEEE 802 November 2017 Plenary</a:t>
            </a:r>
          </a:p>
        </p:txBody>
      </p:sp>
      <p:sp>
        <p:nvSpPr>
          <p:cNvPr id="7" name="Slide Number Placeholder 6"/>
          <p:cNvSpPr>
            <a:spLocks noGrp="1"/>
          </p:cNvSpPr>
          <p:nvPr>
            <p:ph type="sldNum" sz="quarter" idx="13"/>
          </p:nvPr>
        </p:nvSpPr>
        <p:spPr/>
        <p:txBody>
          <a:bodyPr/>
          <a:lstStyle/>
          <a:p>
            <a:pPr>
              <a:defRPr/>
            </a:pPr>
            <a:fld id="{C085DBE2-7BE2-4311-BFEF-2C4DE65685A4}" type="slidenum">
              <a:rPr lang="en-US" smtClean="0"/>
              <a:pPr>
                <a:defRPr/>
              </a:pPr>
              <a:t>32</a:t>
            </a:fld>
            <a:endParaRPr lang="en-US"/>
          </a:p>
        </p:txBody>
      </p:sp>
    </p:spTree>
    <p:extLst>
      <p:ext uri="{BB962C8B-B14F-4D97-AF65-F5344CB8AC3E}">
        <p14:creationId xmlns:p14="http://schemas.microsoft.com/office/powerpoint/2010/main" val="800297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14 days in advance of the Plenary Session.</a:t>
            </a:r>
          </a:p>
          <a:p>
            <a:endParaRPr lang="en-US" dirty="0"/>
          </a:p>
        </p:txBody>
      </p:sp>
      <p:sp>
        <p:nvSpPr>
          <p:cNvPr id="4" name="Header Placeholder 3"/>
          <p:cNvSpPr>
            <a:spLocks noGrp="1"/>
          </p:cNvSpPr>
          <p:nvPr>
            <p:ph type="hdr" idx="10"/>
          </p:nvPr>
        </p:nvSpPr>
        <p:spPr/>
        <p:txBody>
          <a:bodyPr/>
          <a:lstStyle/>
          <a:p>
            <a:pPr>
              <a:defRPr/>
            </a:pPr>
            <a:r>
              <a:rPr lang="en-US"/>
              <a:t>doc: 802 EC-17/0198r4</a:t>
            </a:r>
            <a:endParaRPr lang="en-US" dirty="0"/>
          </a:p>
        </p:txBody>
      </p:sp>
      <p:sp>
        <p:nvSpPr>
          <p:cNvPr id="5" name="Date Placeholder 4"/>
          <p:cNvSpPr>
            <a:spLocks noGrp="1"/>
          </p:cNvSpPr>
          <p:nvPr>
            <p:ph type="dt" idx="11"/>
          </p:nvPr>
        </p:nvSpPr>
        <p:spPr/>
        <p:txBody>
          <a:bodyPr/>
          <a:lstStyle/>
          <a:p>
            <a:pPr>
              <a:defRPr/>
            </a:pPr>
            <a:r>
              <a:rPr lang="en-US"/>
              <a:t>November 2017</a:t>
            </a:r>
            <a:endParaRPr lang="en-US" dirty="0"/>
          </a:p>
        </p:txBody>
      </p:sp>
      <p:sp>
        <p:nvSpPr>
          <p:cNvPr id="6" name="Footer Placeholder 5"/>
          <p:cNvSpPr>
            <a:spLocks noGrp="1"/>
          </p:cNvSpPr>
          <p:nvPr>
            <p:ph type="ftr" idx="12"/>
          </p:nvPr>
        </p:nvSpPr>
        <p:spPr/>
        <p:txBody>
          <a:bodyPr/>
          <a:lstStyle/>
          <a:p>
            <a:pPr>
              <a:defRPr/>
            </a:pPr>
            <a:r>
              <a:rPr lang="en-US"/>
              <a:t>IEEE 802 November 2017 Plenary</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33</a:t>
            </a:fld>
            <a:endParaRPr lang="en-US"/>
          </a:p>
        </p:txBody>
      </p:sp>
    </p:spTree>
    <p:extLst>
      <p:ext uri="{BB962C8B-B14F-4D97-AF65-F5344CB8AC3E}">
        <p14:creationId xmlns:p14="http://schemas.microsoft.com/office/powerpoint/2010/main" val="42558404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19051" y="6586539"/>
            <a:ext cx="12172949" cy="260350"/>
          </a:xfrm>
          <a:prstGeom prst="rect">
            <a:avLst/>
          </a:prstGeom>
          <a:solidFill>
            <a:srgbClr val="2FADDF"/>
          </a:solidFill>
          <a:ln w="9525">
            <a:solidFill>
              <a:srgbClr val="2FADDF"/>
            </a:solidFill>
            <a:miter lim="800000"/>
            <a:headEnd/>
            <a:tailEnd/>
          </a:ln>
          <a:effectLst/>
        </p:spPr>
        <p:txBody>
          <a:bodyPr wrap="none" anchor="ctr"/>
          <a:lstStyle/>
          <a:p>
            <a:pPr algn="ctr">
              <a:defRPr/>
            </a:pPr>
            <a:endParaRPr lang="en-US" sz="2400" dirty="0"/>
          </a:p>
        </p:txBody>
      </p:sp>
      <p:sp>
        <p:nvSpPr>
          <p:cNvPr id="5" name="Rectangle 3"/>
          <p:cNvSpPr>
            <a:spLocks noChangeArrowheads="1"/>
          </p:cNvSpPr>
          <p:nvPr/>
        </p:nvSpPr>
        <p:spPr bwMode="auto">
          <a:xfrm>
            <a:off x="4234" y="3174"/>
            <a:ext cx="12181417" cy="349510"/>
          </a:xfrm>
          <a:prstGeom prst="rect">
            <a:avLst/>
          </a:prstGeom>
          <a:solidFill>
            <a:srgbClr val="2FADDF"/>
          </a:solidFill>
          <a:ln w="9525">
            <a:solidFill>
              <a:srgbClr val="2FADDF"/>
            </a:solidFill>
            <a:miter lim="800000"/>
            <a:headEnd/>
            <a:tailEnd/>
          </a:ln>
          <a:effectLst/>
        </p:spPr>
        <p:txBody>
          <a:bodyPr wrap="none" anchor="ctr"/>
          <a:lstStyle/>
          <a:p>
            <a:pPr>
              <a:defRPr/>
            </a:pPr>
            <a:endParaRPr lang="en-US" sz="2400"/>
          </a:p>
        </p:txBody>
      </p:sp>
      <p:sp>
        <p:nvSpPr>
          <p:cNvPr id="6" name="Text Box 6"/>
          <p:cNvSpPr txBox="1">
            <a:spLocks noChangeArrowheads="1"/>
          </p:cNvSpPr>
          <p:nvPr/>
        </p:nvSpPr>
        <p:spPr bwMode="auto">
          <a:xfrm>
            <a:off x="10610851" y="6589714"/>
            <a:ext cx="1534583" cy="274637"/>
          </a:xfrm>
          <a:prstGeom prst="rect">
            <a:avLst/>
          </a:prstGeom>
          <a:noFill/>
          <a:ln w="9525">
            <a:noFill/>
            <a:miter lim="800000"/>
            <a:headEnd/>
            <a:tailEnd/>
          </a:ln>
          <a:effectLst/>
        </p:spPr>
        <p:txBody>
          <a:bodyPr>
            <a:spAutoFit/>
          </a:bodyPr>
          <a:lstStyle/>
          <a:p>
            <a:pPr algn="r" eaLnBrk="1" hangingPunct="1">
              <a:spcBef>
                <a:spcPct val="50000"/>
              </a:spcBef>
              <a:defRPr/>
            </a:pPr>
            <a:r>
              <a:rPr lang="en-US" sz="1200" dirty="0">
                <a:solidFill>
                  <a:schemeClr val="bg1"/>
                </a:solidFill>
              </a:rPr>
              <a:t>Page </a:t>
            </a:r>
            <a:fld id="{D270FFEB-A996-435C-AE88-AB0EB3CE66AF}" type="slidenum">
              <a:rPr lang="en-US" sz="1200">
                <a:solidFill>
                  <a:schemeClr val="bg1"/>
                </a:solidFill>
              </a:rPr>
              <a:pPr algn="r" eaLnBrk="1" hangingPunct="1">
                <a:spcBef>
                  <a:spcPct val="50000"/>
                </a:spcBef>
                <a:defRPr/>
              </a:pPr>
              <a:t>‹#›</a:t>
            </a:fld>
            <a:endParaRPr lang="en-US" sz="1200" dirty="0">
              <a:solidFill>
                <a:schemeClr val="bg1"/>
              </a:solidFill>
            </a:endParaRPr>
          </a:p>
        </p:txBody>
      </p:sp>
      <p:grpSp>
        <p:nvGrpSpPr>
          <p:cNvPr id="9" name="Group 9"/>
          <p:cNvGrpSpPr>
            <a:grpSpLocks/>
          </p:cNvGrpSpPr>
          <p:nvPr/>
        </p:nvGrpSpPr>
        <p:grpSpPr bwMode="auto">
          <a:xfrm>
            <a:off x="11089218" y="5876926"/>
            <a:ext cx="1058333" cy="709613"/>
            <a:chOff x="3288" y="3482"/>
            <a:chExt cx="500" cy="447"/>
          </a:xfrm>
        </p:grpSpPr>
        <p:sp>
          <p:nvSpPr>
            <p:cNvPr id="10" name="Rectangle 10"/>
            <p:cNvSpPr>
              <a:spLocks noChangeArrowheads="1"/>
            </p:cNvSpPr>
            <p:nvPr/>
          </p:nvSpPr>
          <p:spPr bwMode="auto">
            <a:xfrm>
              <a:off x="3288" y="3521"/>
              <a:ext cx="454" cy="363"/>
            </a:xfrm>
            <a:prstGeom prst="rect">
              <a:avLst/>
            </a:prstGeom>
            <a:solidFill>
              <a:srgbClr val="2FB1DF"/>
            </a:solidFill>
            <a:ln w="9525" algn="ctr">
              <a:noFill/>
              <a:miter lim="800000"/>
              <a:headEnd/>
              <a:tailEnd/>
            </a:ln>
            <a:effectLst/>
          </p:spPr>
          <p:txBody>
            <a:bodyPr wrap="none" anchor="ctr"/>
            <a:lstStyle/>
            <a:p>
              <a:pPr>
                <a:defRPr/>
              </a:pPr>
              <a:endParaRPr lang="en-US" sz="2400"/>
            </a:p>
          </p:txBody>
        </p:sp>
        <p:sp>
          <p:nvSpPr>
            <p:cNvPr id="11" name="Text Box 11"/>
            <p:cNvSpPr txBox="1">
              <a:spLocks noChangeArrowheads="1"/>
            </p:cNvSpPr>
            <p:nvPr/>
          </p:nvSpPr>
          <p:spPr bwMode="auto">
            <a:xfrm>
              <a:off x="3297" y="3482"/>
              <a:ext cx="367" cy="281"/>
            </a:xfrm>
            <a:prstGeom prst="rect">
              <a:avLst/>
            </a:prstGeom>
            <a:noFill/>
            <a:ln w="9525" algn="ctr">
              <a:noFill/>
              <a:miter lim="800000"/>
              <a:headEnd/>
              <a:tailEnd/>
            </a:ln>
            <a:effectLst/>
          </p:spPr>
          <p:txBody>
            <a:bodyPr wrap="none">
              <a:spAutoFit/>
            </a:bodyPr>
            <a:lstStyle/>
            <a:p>
              <a:pPr>
                <a:defRPr/>
              </a:pPr>
              <a:r>
                <a:rPr lang="en-US" sz="2300" b="1">
                  <a:solidFill>
                    <a:schemeClr val="bg1"/>
                  </a:solidFill>
                </a:rPr>
                <a:t>EEE</a:t>
              </a:r>
            </a:p>
          </p:txBody>
        </p:sp>
        <p:sp>
          <p:nvSpPr>
            <p:cNvPr id="12" name="Line 12"/>
            <p:cNvSpPr>
              <a:spLocks noChangeShapeType="1"/>
            </p:cNvSpPr>
            <p:nvPr/>
          </p:nvSpPr>
          <p:spPr bwMode="auto">
            <a:xfrm>
              <a:off x="3331" y="3542"/>
              <a:ext cx="0" cy="317"/>
            </a:xfrm>
            <a:prstGeom prst="line">
              <a:avLst/>
            </a:prstGeom>
            <a:noFill/>
            <a:ln w="38100">
              <a:solidFill>
                <a:schemeClr val="accent2"/>
              </a:solidFill>
              <a:round/>
              <a:headEnd/>
              <a:tailEnd/>
            </a:ln>
            <a:effectLst/>
          </p:spPr>
          <p:txBody>
            <a:bodyPr/>
            <a:lstStyle/>
            <a:p>
              <a:pPr>
                <a:defRPr/>
              </a:pPr>
              <a:endParaRPr lang="en-US" sz="2400"/>
            </a:p>
          </p:txBody>
        </p:sp>
        <p:sp>
          <p:nvSpPr>
            <p:cNvPr id="13" name="Text Box 13"/>
            <p:cNvSpPr txBox="1">
              <a:spLocks noChangeArrowheads="1"/>
            </p:cNvSpPr>
            <p:nvPr/>
          </p:nvSpPr>
          <p:spPr bwMode="auto">
            <a:xfrm>
              <a:off x="3303" y="3641"/>
              <a:ext cx="485" cy="288"/>
            </a:xfrm>
            <a:prstGeom prst="rect">
              <a:avLst/>
            </a:prstGeom>
            <a:noFill/>
            <a:ln w="9525" algn="ctr">
              <a:noFill/>
              <a:miter lim="800000"/>
              <a:headEnd/>
              <a:tailEnd/>
            </a:ln>
            <a:effectLst/>
          </p:spPr>
          <p:txBody>
            <a:bodyPr wrap="none"/>
            <a:lstStyle/>
            <a:p>
              <a:pPr>
                <a:defRPr/>
              </a:pPr>
              <a:r>
                <a:rPr lang="en-US" sz="2400" b="1">
                  <a:solidFill>
                    <a:schemeClr val="bg1"/>
                  </a:solidFill>
                </a:rPr>
                <a:t>802</a:t>
              </a:r>
            </a:p>
          </p:txBody>
        </p:sp>
      </p:grpSp>
      <p:sp>
        <p:nvSpPr>
          <p:cNvPr id="330756" name="Rectangle 4"/>
          <p:cNvSpPr>
            <a:spLocks noGrp="1" noChangeArrowheads="1"/>
          </p:cNvSpPr>
          <p:nvPr>
            <p:ph type="ctrTitle"/>
          </p:nvPr>
        </p:nvSpPr>
        <p:spPr>
          <a:xfrm>
            <a:off x="914400" y="2130426"/>
            <a:ext cx="10363200" cy="1470025"/>
          </a:xfrm>
        </p:spPr>
        <p:txBody>
          <a:bodyPr/>
          <a:lstStyle>
            <a:lvl1pPr>
              <a:defRPr/>
            </a:lvl1pPr>
          </a:lstStyle>
          <a:p>
            <a:r>
              <a:rPr lang="en-US"/>
              <a:t>Click to edit Master title style</a:t>
            </a:r>
          </a:p>
        </p:txBody>
      </p:sp>
      <p:sp>
        <p:nvSpPr>
          <p:cNvPr id="330757" name="Rectangle 5"/>
          <p:cNvSpPr>
            <a:spLocks noGrp="1" noChangeArrowheads="1"/>
          </p:cNvSpPr>
          <p:nvPr>
            <p:ph type="subTitle" idx="1"/>
          </p:nvPr>
        </p:nvSpPr>
        <p:spPr>
          <a:xfrm>
            <a:off x="1828800" y="3886200"/>
            <a:ext cx="8534400" cy="1752600"/>
          </a:xfrm>
        </p:spPr>
        <p:txBody>
          <a:bodyPr/>
          <a:lstStyle>
            <a:lvl1pPr marL="0" indent="0" algn="ctr">
              <a:buFontTx/>
              <a:buNone/>
              <a:defRPr/>
            </a:lvl1pPr>
          </a:lstStyle>
          <a:p>
            <a:r>
              <a:rPr lang="en-US"/>
              <a:t>Click to edit Master subtitle style</a:t>
            </a:r>
          </a:p>
        </p:txBody>
      </p:sp>
      <p:sp>
        <p:nvSpPr>
          <p:cNvPr id="16" name="Text Box 8"/>
          <p:cNvSpPr txBox="1">
            <a:spLocks noChangeArrowheads="1"/>
          </p:cNvSpPr>
          <p:nvPr userDrawn="1"/>
        </p:nvSpPr>
        <p:spPr bwMode="auto">
          <a:xfrm>
            <a:off x="0" y="6589714"/>
            <a:ext cx="644728" cy="276999"/>
          </a:xfrm>
          <a:prstGeom prst="rect">
            <a:avLst/>
          </a:prstGeom>
          <a:noFill/>
          <a:ln w="9525" algn="ctr">
            <a:noFill/>
            <a:miter lim="800000"/>
            <a:headEnd/>
            <a:tailEnd/>
          </a:ln>
          <a:effectLst/>
        </p:spPr>
        <p:txBody>
          <a:bodyPr wrap="none">
            <a:spAutoFit/>
          </a:bodyPr>
          <a:lstStyle/>
          <a:p>
            <a:pPr eaLnBrk="1" hangingPunct="1">
              <a:defRPr/>
            </a:pPr>
            <a:r>
              <a:rPr lang="en-US" sz="1200" dirty="0">
                <a:solidFill>
                  <a:schemeClr val="bg1"/>
                </a:solidFill>
              </a:rPr>
              <a:t>Report</a:t>
            </a:r>
          </a:p>
        </p:txBody>
      </p:sp>
      <p:sp>
        <p:nvSpPr>
          <p:cNvPr id="15" name="TextBox 14"/>
          <p:cNvSpPr txBox="1"/>
          <p:nvPr userDrawn="1"/>
        </p:nvSpPr>
        <p:spPr>
          <a:xfrm>
            <a:off x="228600" y="14130"/>
            <a:ext cx="1905000" cy="338554"/>
          </a:xfrm>
          <a:prstGeom prst="rect">
            <a:avLst/>
          </a:prstGeom>
          <a:noFill/>
        </p:spPr>
        <p:txBody>
          <a:bodyPr wrap="square" rtlCol="0">
            <a:spAutoFit/>
          </a:bodyPr>
          <a:lstStyle/>
          <a:p>
            <a:r>
              <a:rPr lang="en-US" sz="1600" dirty="0">
                <a:solidFill>
                  <a:schemeClr val="bg1"/>
                </a:solidFill>
              </a:rPr>
              <a:t>November 2017</a:t>
            </a:r>
          </a:p>
        </p:txBody>
      </p:sp>
      <p:sp>
        <p:nvSpPr>
          <p:cNvPr id="18" name="TextBox 17">
            <a:extLst>
              <a:ext uri="{FF2B5EF4-FFF2-40B4-BE49-F238E27FC236}">
                <a16:creationId xmlns:a16="http://schemas.microsoft.com/office/drawing/2014/main" id="{4E5422D4-5502-4CDC-B7BF-725A29F07A14}"/>
              </a:ext>
            </a:extLst>
          </p:cNvPr>
          <p:cNvSpPr txBox="1"/>
          <p:nvPr userDrawn="1"/>
        </p:nvSpPr>
        <p:spPr>
          <a:xfrm>
            <a:off x="9144000" y="17305"/>
            <a:ext cx="2787653" cy="338554"/>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600" b="1" dirty="0">
                <a:solidFill>
                  <a:schemeClr val="bg1"/>
                </a:solidFill>
              </a:rPr>
              <a:t>doc:802</a:t>
            </a:r>
            <a:r>
              <a:rPr lang="en-US" sz="1600" b="1" baseline="0" dirty="0">
                <a:solidFill>
                  <a:schemeClr val="bg1"/>
                </a:solidFill>
              </a:rPr>
              <a:t> EC-17/0198r4</a:t>
            </a:r>
            <a:endParaRPr lang="en-US" sz="1600" b="1" dirty="0">
              <a:solidFill>
                <a:schemeClr val="bg1"/>
              </a:solidFill>
            </a:endParaRPr>
          </a:p>
        </p:txBody>
      </p:sp>
    </p:spTree>
    <p:extLst>
      <p:ext uri="{BB962C8B-B14F-4D97-AF65-F5344CB8AC3E}">
        <p14:creationId xmlns:p14="http://schemas.microsoft.com/office/powerpoint/2010/main" val="475975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5393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71467" y="404814"/>
            <a:ext cx="2810933" cy="54625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34434" y="404814"/>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58705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41512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801238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34433" y="1341438"/>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922433" y="1341438"/>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74068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89051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800819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83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170324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827135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0" y="6604000"/>
            <a:ext cx="12185651" cy="260350"/>
          </a:xfrm>
          <a:prstGeom prst="rect">
            <a:avLst/>
          </a:prstGeom>
          <a:solidFill>
            <a:srgbClr val="2FB1DF"/>
          </a:solidFill>
          <a:ln w="9525">
            <a:solidFill>
              <a:srgbClr val="2FB1DF"/>
            </a:solidFill>
            <a:miter lim="800000"/>
            <a:headEnd/>
            <a:tailEnd/>
          </a:ln>
          <a:effectLst/>
        </p:spPr>
        <p:txBody>
          <a:bodyPr wrap="none" anchor="ctr"/>
          <a:lstStyle/>
          <a:p>
            <a:pPr>
              <a:defRPr/>
            </a:pPr>
            <a:endParaRPr lang="en-US" sz="2400"/>
          </a:p>
        </p:txBody>
      </p:sp>
      <p:sp>
        <p:nvSpPr>
          <p:cNvPr id="329731" name="Rectangle 3"/>
          <p:cNvSpPr>
            <a:spLocks noChangeArrowheads="1"/>
          </p:cNvSpPr>
          <p:nvPr/>
        </p:nvSpPr>
        <p:spPr bwMode="auto">
          <a:xfrm>
            <a:off x="4234" y="3175"/>
            <a:ext cx="12181417" cy="327026"/>
          </a:xfrm>
          <a:prstGeom prst="rect">
            <a:avLst/>
          </a:prstGeom>
          <a:solidFill>
            <a:srgbClr val="2FB1DF"/>
          </a:solidFill>
          <a:ln w="9525">
            <a:solidFill>
              <a:srgbClr val="2FADDF"/>
            </a:solidFill>
            <a:miter lim="800000"/>
            <a:headEnd/>
            <a:tailEnd/>
          </a:ln>
          <a:effectLst/>
        </p:spPr>
        <p:txBody>
          <a:bodyPr wrap="none" anchor="ctr"/>
          <a:lstStyle/>
          <a:p>
            <a:pPr algn="just">
              <a:defRPr/>
            </a:pPr>
            <a:endParaRPr lang="en-US" sz="2400" dirty="0"/>
          </a:p>
        </p:txBody>
      </p:sp>
      <p:sp>
        <p:nvSpPr>
          <p:cNvPr id="1028" name="Rectangle 4"/>
          <p:cNvSpPr>
            <a:spLocks noGrp="1" noChangeArrowheads="1"/>
          </p:cNvSpPr>
          <p:nvPr>
            <p:ph type="title"/>
          </p:nvPr>
        </p:nvSpPr>
        <p:spPr bwMode="auto">
          <a:xfrm>
            <a:off x="609600" y="404813"/>
            <a:ext cx="10972800"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9" name="Rectangle 5"/>
          <p:cNvSpPr>
            <a:spLocks noGrp="1" noChangeArrowheads="1"/>
          </p:cNvSpPr>
          <p:nvPr>
            <p:ph type="body" idx="1"/>
          </p:nvPr>
        </p:nvSpPr>
        <p:spPr bwMode="auto">
          <a:xfrm>
            <a:off x="334433" y="1341438"/>
            <a:ext cx="10972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p:cNvSpPr>
            <a:spLocks noChangeShapeType="1"/>
          </p:cNvSpPr>
          <p:nvPr/>
        </p:nvSpPr>
        <p:spPr bwMode="auto">
          <a:xfrm>
            <a:off x="527051" y="1268413"/>
            <a:ext cx="11137900" cy="0"/>
          </a:xfrm>
          <a:prstGeom prst="line">
            <a:avLst/>
          </a:prstGeom>
          <a:noFill/>
          <a:ln w="9525">
            <a:solidFill>
              <a:srgbClr val="2FADDF"/>
            </a:solidFill>
            <a:round/>
            <a:headEnd/>
            <a:tailEnd/>
          </a:ln>
          <a:effectLst/>
        </p:spPr>
        <p:txBody>
          <a:bodyPr/>
          <a:lstStyle/>
          <a:p>
            <a:pPr>
              <a:defRPr/>
            </a:pPr>
            <a:endParaRPr lang="en-US" sz="2400"/>
          </a:p>
        </p:txBody>
      </p:sp>
      <p:sp>
        <p:nvSpPr>
          <p:cNvPr id="329735" name="Text Box 7"/>
          <p:cNvSpPr txBox="1">
            <a:spLocks noChangeArrowheads="1"/>
          </p:cNvSpPr>
          <p:nvPr/>
        </p:nvSpPr>
        <p:spPr bwMode="auto">
          <a:xfrm>
            <a:off x="10610851" y="6589714"/>
            <a:ext cx="1534583" cy="338554"/>
          </a:xfrm>
          <a:prstGeom prst="rect">
            <a:avLst/>
          </a:prstGeom>
          <a:noFill/>
          <a:ln w="9525">
            <a:noFill/>
            <a:miter lim="800000"/>
            <a:headEnd/>
            <a:tailEnd/>
          </a:ln>
          <a:effectLst/>
        </p:spPr>
        <p:txBody>
          <a:bodyPr>
            <a:spAutoFit/>
          </a:bodyPr>
          <a:lstStyle/>
          <a:p>
            <a:pPr algn="r" eaLnBrk="1" hangingPunct="1">
              <a:spcBef>
                <a:spcPct val="50000"/>
              </a:spcBef>
              <a:defRPr/>
            </a:pPr>
            <a:r>
              <a:rPr lang="en-US" sz="1600" dirty="0">
                <a:solidFill>
                  <a:schemeClr val="bg1"/>
                </a:solidFill>
              </a:rPr>
              <a:t>Page</a:t>
            </a:r>
            <a:r>
              <a:rPr lang="en-US" sz="1200" dirty="0">
                <a:solidFill>
                  <a:schemeClr val="bg1"/>
                </a:solidFill>
              </a:rPr>
              <a:t> </a:t>
            </a:r>
            <a:fld id="{D3216283-4E45-4288-8E07-8B1A41FF8132}" type="slidenum">
              <a:rPr lang="en-US" sz="1200">
                <a:solidFill>
                  <a:schemeClr val="bg1"/>
                </a:solidFill>
              </a:rPr>
              <a:pPr algn="r" eaLnBrk="1" hangingPunct="1">
                <a:spcBef>
                  <a:spcPct val="50000"/>
                </a:spcBef>
                <a:defRPr/>
              </a:pPr>
              <a:t>‹#›</a:t>
            </a:fld>
            <a:endParaRPr lang="en-US" sz="1200" dirty="0">
              <a:solidFill>
                <a:schemeClr val="bg1"/>
              </a:solidFill>
            </a:endParaRPr>
          </a:p>
        </p:txBody>
      </p:sp>
      <p:sp>
        <p:nvSpPr>
          <p:cNvPr id="329736" name="Text Box 8"/>
          <p:cNvSpPr txBox="1">
            <a:spLocks noChangeArrowheads="1"/>
          </p:cNvSpPr>
          <p:nvPr/>
        </p:nvSpPr>
        <p:spPr bwMode="auto">
          <a:xfrm>
            <a:off x="0" y="6589714"/>
            <a:ext cx="800219" cy="338554"/>
          </a:xfrm>
          <a:prstGeom prst="rect">
            <a:avLst/>
          </a:prstGeom>
          <a:noFill/>
          <a:ln w="9525" algn="ctr">
            <a:noFill/>
            <a:miter lim="800000"/>
            <a:headEnd/>
            <a:tailEnd/>
          </a:ln>
          <a:effectLst/>
        </p:spPr>
        <p:txBody>
          <a:bodyPr wrap="none">
            <a:spAutoFit/>
          </a:bodyPr>
          <a:lstStyle/>
          <a:p>
            <a:pPr eaLnBrk="1" hangingPunct="1">
              <a:defRPr/>
            </a:pPr>
            <a:r>
              <a:rPr lang="en-US" sz="1600" dirty="0">
                <a:solidFill>
                  <a:schemeClr val="bg1"/>
                </a:solidFill>
              </a:rPr>
              <a:t>Report</a:t>
            </a:r>
            <a:endParaRPr lang="en-US" sz="1200" dirty="0">
              <a:solidFill>
                <a:schemeClr val="bg1"/>
              </a:solidFill>
            </a:endParaRPr>
          </a:p>
        </p:txBody>
      </p:sp>
      <p:sp>
        <p:nvSpPr>
          <p:cNvPr id="329737" name="Text Box 9"/>
          <p:cNvSpPr txBox="1">
            <a:spLocks noChangeArrowheads="1"/>
          </p:cNvSpPr>
          <p:nvPr/>
        </p:nvSpPr>
        <p:spPr bwMode="auto">
          <a:xfrm>
            <a:off x="4114799" y="6601637"/>
            <a:ext cx="4419601" cy="338554"/>
          </a:xfrm>
          <a:prstGeom prst="rect">
            <a:avLst/>
          </a:prstGeom>
          <a:noFill/>
          <a:ln w="9525">
            <a:noFill/>
            <a:miter lim="800000"/>
            <a:headEnd/>
            <a:tailEnd/>
          </a:ln>
          <a:effectLst/>
        </p:spPr>
        <p:txBody>
          <a:bodyPr wrap="square">
            <a:spAutoFit/>
          </a:bodyPr>
          <a:lstStyle/>
          <a:p>
            <a:pPr algn="ctr" eaLnBrk="1" hangingPunct="1">
              <a:defRPr/>
            </a:pPr>
            <a:r>
              <a:rPr lang="en-US" sz="1600" dirty="0">
                <a:solidFill>
                  <a:schemeClr val="bg1"/>
                </a:solidFill>
              </a:rPr>
              <a:t>IEEE 802 November 2017 Plenary</a:t>
            </a:r>
          </a:p>
        </p:txBody>
      </p:sp>
      <p:grpSp>
        <p:nvGrpSpPr>
          <p:cNvPr id="1034" name="Group 20"/>
          <p:cNvGrpSpPr>
            <a:grpSpLocks/>
          </p:cNvGrpSpPr>
          <p:nvPr/>
        </p:nvGrpSpPr>
        <p:grpSpPr bwMode="auto">
          <a:xfrm>
            <a:off x="11089218" y="5876926"/>
            <a:ext cx="1058333" cy="709613"/>
            <a:chOff x="3288" y="3482"/>
            <a:chExt cx="500" cy="447"/>
          </a:xfrm>
        </p:grpSpPr>
        <p:sp>
          <p:nvSpPr>
            <p:cNvPr id="329746" name="Rectangle 18"/>
            <p:cNvSpPr>
              <a:spLocks noChangeArrowheads="1"/>
            </p:cNvSpPr>
            <p:nvPr/>
          </p:nvSpPr>
          <p:spPr bwMode="auto">
            <a:xfrm>
              <a:off x="3288" y="3521"/>
              <a:ext cx="454" cy="363"/>
            </a:xfrm>
            <a:prstGeom prst="rect">
              <a:avLst/>
            </a:prstGeom>
            <a:solidFill>
              <a:srgbClr val="2FB1DF"/>
            </a:solidFill>
            <a:ln w="9525" algn="ctr">
              <a:noFill/>
              <a:miter lim="800000"/>
              <a:headEnd/>
              <a:tailEnd/>
            </a:ln>
            <a:effectLst/>
          </p:spPr>
          <p:txBody>
            <a:bodyPr wrap="none" anchor="ctr"/>
            <a:lstStyle/>
            <a:p>
              <a:pPr>
                <a:defRPr/>
              </a:pPr>
              <a:endParaRPr lang="en-US" sz="2400"/>
            </a:p>
          </p:txBody>
        </p:sp>
        <p:sp>
          <p:nvSpPr>
            <p:cNvPr id="329743" name="Text Box 15"/>
            <p:cNvSpPr txBox="1">
              <a:spLocks noChangeArrowheads="1"/>
            </p:cNvSpPr>
            <p:nvPr/>
          </p:nvSpPr>
          <p:spPr bwMode="auto">
            <a:xfrm>
              <a:off x="3297" y="3482"/>
              <a:ext cx="367" cy="281"/>
            </a:xfrm>
            <a:prstGeom prst="rect">
              <a:avLst/>
            </a:prstGeom>
            <a:noFill/>
            <a:ln w="9525" algn="ctr">
              <a:noFill/>
              <a:miter lim="800000"/>
              <a:headEnd/>
              <a:tailEnd/>
            </a:ln>
            <a:effectLst/>
          </p:spPr>
          <p:txBody>
            <a:bodyPr wrap="none">
              <a:spAutoFit/>
            </a:bodyPr>
            <a:lstStyle/>
            <a:p>
              <a:pPr>
                <a:defRPr/>
              </a:pPr>
              <a:r>
                <a:rPr lang="en-US" sz="2300" b="1">
                  <a:solidFill>
                    <a:schemeClr val="bg1"/>
                  </a:solidFill>
                </a:rPr>
                <a:t>EEE</a:t>
              </a:r>
            </a:p>
          </p:txBody>
        </p:sp>
        <p:sp>
          <p:nvSpPr>
            <p:cNvPr id="329745" name="Line 17"/>
            <p:cNvSpPr>
              <a:spLocks noChangeShapeType="1"/>
            </p:cNvSpPr>
            <p:nvPr/>
          </p:nvSpPr>
          <p:spPr bwMode="auto">
            <a:xfrm>
              <a:off x="3331" y="3542"/>
              <a:ext cx="0" cy="317"/>
            </a:xfrm>
            <a:prstGeom prst="line">
              <a:avLst/>
            </a:prstGeom>
            <a:noFill/>
            <a:ln w="38100">
              <a:solidFill>
                <a:schemeClr val="accent2"/>
              </a:solidFill>
              <a:round/>
              <a:headEnd/>
              <a:tailEnd/>
            </a:ln>
            <a:effectLst/>
          </p:spPr>
          <p:txBody>
            <a:bodyPr/>
            <a:lstStyle/>
            <a:p>
              <a:pPr>
                <a:defRPr/>
              </a:pPr>
              <a:endParaRPr lang="en-US" sz="2400"/>
            </a:p>
          </p:txBody>
        </p:sp>
        <p:sp>
          <p:nvSpPr>
            <p:cNvPr id="329747" name="Text Box 19"/>
            <p:cNvSpPr txBox="1">
              <a:spLocks noChangeArrowheads="1"/>
            </p:cNvSpPr>
            <p:nvPr/>
          </p:nvSpPr>
          <p:spPr bwMode="auto">
            <a:xfrm>
              <a:off x="3303" y="3641"/>
              <a:ext cx="485" cy="288"/>
            </a:xfrm>
            <a:prstGeom prst="rect">
              <a:avLst/>
            </a:prstGeom>
            <a:noFill/>
            <a:ln w="9525" algn="ctr">
              <a:noFill/>
              <a:miter lim="800000"/>
              <a:headEnd/>
              <a:tailEnd/>
            </a:ln>
            <a:effectLst/>
          </p:spPr>
          <p:txBody>
            <a:bodyPr wrap="none"/>
            <a:lstStyle/>
            <a:p>
              <a:pPr>
                <a:defRPr/>
              </a:pPr>
              <a:r>
                <a:rPr lang="en-US" sz="2400" b="1">
                  <a:solidFill>
                    <a:schemeClr val="bg1"/>
                  </a:solidFill>
                </a:rPr>
                <a:t>802</a:t>
              </a:r>
            </a:p>
          </p:txBody>
        </p:sp>
      </p:grpSp>
      <p:sp>
        <p:nvSpPr>
          <p:cNvPr id="2" name="TextBox 1"/>
          <p:cNvSpPr txBox="1"/>
          <p:nvPr userDrawn="1"/>
        </p:nvSpPr>
        <p:spPr>
          <a:xfrm>
            <a:off x="9144000" y="17305"/>
            <a:ext cx="2787653" cy="338554"/>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600" b="1" dirty="0">
                <a:solidFill>
                  <a:schemeClr val="bg1"/>
                </a:solidFill>
              </a:rPr>
              <a:t>doc:802</a:t>
            </a:r>
            <a:r>
              <a:rPr lang="en-US" sz="1600" b="1" baseline="0" dirty="0">
                <a:solidFill>
                  <a:schemeClr val="bg1"/>
                </a:solidFill>
              </a:rPr>
              <a:t> EC-17/0198r4</a:t>
            </a:r>
            <a:endParaRPr lang="en-US" sz="1600" b="1" dirty="0">
              <a:solidFill>
                <a:schemeClr val="bg1"/>
              </a:solidFill>
            </a:endParaRPr>
          </a:p>
        </p:txBody>
      </p:sp>
      <p:sp>
        <p:nvSpPr>
          <p:cNvPr id="3" name="TextBox 2"/>
          <p:cNvSpPr txBox="1"/>
          <p:nvPr userDrawn="1"/>
        </p:nvSpPr>
        <p:spPr>
          <a:xfrm>
            <a:off x="228600" y="14130"/>
            <a:ext cx="1905000" cy="338554"/>
          </a:xfrm>
          <a:prstGeom prst="rect">
            <a:avLst/>
          </a:prstGeom>
          <a:noFill/>
        </p:spPr>
        <p:txBody>
          <a:bodyPr wrap="square" rtlCol="0">
            <a:spAutoFit/>
          </a:bodyPr>
          <a:lstStyle/>
          <a:p>
            <a:r>
              <a:rPr lang="en-US" sz="1600" dirty="0">
                <a:solidFill>
                  <a:schemeClr val="bg1"/>
                </a:solidFill>
              </a:rPr>
              <a:t>November 2017</a:t>
            </a:r>
          </a:p>
        </p:txBody>
      </p:sp>
    </p:spTree>
  </p:cSld>
  <p:clrMap bg1="lt1" tx1="dk1" bg2="lt2" tx2="dk2" accent1="accent1" accent2="accent2" accent3="accent3" accent4="accent4" accent5="accent5" accent6="accent6" hlink="hlink" folHlink="folHlink"/>
  <p:sldLayoutIdLst>
    <p:sldLayoutId id="2147483703"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hf sldNum="0" hdr="0" ft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charset="0"/>
        </a:defRPr>
      </a:lvl2pPr>
      <a:lvl3pPr algn="ctr" rtl="0" eaLnBrk="1" fontAlgn="base" hangingPunct="1">
        <a:spcBef>
          <a:spcPct val="0"/>
        </a:spcBef>
        <a:spcAft>
          <a:spcPct val="0"/>
        </a:spcAft>
        <a:defRPr sz="3600">
          <a:solidFill>
            <a:schemeClr val="tx2"/>
          </a:solidFill>
          <a:latin typeface="Arial" charset="0"/>
        </a:defRPr>
      </a:lvl3pPr>
      <a:lvl4pPr algn="ctr" rtl="0" eaLnBrk="1" fontAlgn="base" hangingPunct="1">
        <a:spcBef>
          <a:spcPct val="0"/>
        </a:spcBef>
        <a:spcAft>
          <a:spcPct val="0"/>
        </a:spcAft>
        <a:defRPr sz="3600">
          <a:solidFill>
            <a:schemeClr val="tx2"/>
          </a:solidFill>
          <a:latin typeface="Arial" charset="0"/>
        </a:defRPr>
      </a:lvl4pPr>
      <a:lvl5pPr algn="ctr" rtl="0" eaLnBrk="1" fontAlgn="base" hangingPunct="1">
        <a:spcBef>
          <a:spcPct val="0"/>
        </a:spcBef>
        <a:spcAft>
          <a:spcPct val="0"/>
        </a:spcAft>
        <a:defRPr sz="3600">
          <a:solidFill>
            <a:schemeClr val="tx2"/>
          </a:solidFill>
          <a:latin typeface="Arial" charset="0"/>
        </a:defRPr>
      </a:lvl5pPr>
      <a:lvl6pPr marL="457200" algn="ctr" rtl="0" eaLnBrk="1" fontAlgn="base" hangingPunct="1">
        <a:spcBef>
          <a:spcPct val="0"/>
        </a:spcBef>
        <a:spcAft>
          <a:spcPct val="0"/>
        </a:spcAft>
        <a:defRPr sz="3600">
          <a:solidFill>
            <a:schemeClr val="tx2"/>
          </a:solidFill>
          <a:latin typeface="Arial" charset="0"/>
        </a:defRPr>
      </a:lvl6pPr>
      <a:lvl7pPr marL="914400" algn="ctr" rtl="0" eaLnBrk="1" fontAlgn="base" hangingPunct="1">
        <a:spcBef>
          <a:spcPct val="0"/>
        </a:spcBef>
        <a:spcAft>
          <a:spcPct val="0"/>
        </a:spcAft>
        <a:defRPr sz="3600">
          <a:solidFill>
            <a:schemeClr val="tx2"/>
          </a:solidFill>
          <a:latin typeface="Arial" charset="0"/>
        </a:defRPr>
      </a:lvl7pPr>
      <a:lvl8pPr marL="1371600" algn="ctr" rtl="0" eaLnBrk="1" fontAlgn="base" hangingPunct="1">
        <a:spcBef>
          <a:spcPct val="0"/>
        </a:spcBef>
        <a:spcAft>
          <a:spcPct val="0"/>
        </a:spcAft>
        <a:defRPr sz="3600">
          <a:solidFill>
            <a:schemeClr val="tx2"/>
          </a:solidFill>
          <a:latin typeface="Arial" charset="0"/>
        </a:defRPr>
      </a:lvl8pPr>
      <a:lvl9pPr marL="1828800" algn="ctr" rtl="0" eaLnBrk="1" fontAlgn="base" hangingPunct="1">
        <a:spcBef>
          <a:spcPct val="0"/>
        </a:spcBef>
        <a:spcAft>
          <a:spcPct val="0"/>
        </a:spcAft>
        <a:defRPr sz="36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ec/dcn/16/ec-16-0066-02-00EC-802-plenary-future-venue-contract-status.xls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ieee802.org/802_tutorials/802_Tutorial_Request_Form.doc"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p:txBody>
          <a:bodyPr/>
          <a:lstStyle/>
          <a:p>
            <a:r>
              <a:rPr lang="en-US" dirty="0"/>
              <a:t>Executive Secretary Agenda Items </a:t>
            </a:r>
            <a:br>
              <a:rPr lang="en-US" dirty="0"/>
            </a:br>
            <a:r>
              <a:rPr lang="en-US" dirty="0"/>
              <a:t>November 2017 Plenary</a:t>
            </a:r>
            <a:endParaRPr lang="en-US" altLang="en-US" dirty="0"/>
          </a:p>
        </p:txBody>
      </p:sp>
      <p:sp>
        <p:nvSpPr>
          <p:cNvPr id="4099" name="Rectangle 5"/>
          <p:cNvSpPr>
            <a:spLocks noGrp="1" noChangeArrowheads="1"/>
          </p:cNvSpPr>
          <p:nvPr>
            <p:ph type="subTitle" idx="1"/>
          </p:nvPr>
        </p:nvSpPr>
        <p:spPr/>
        <p:txBody>
          <a:bodyPr/>
          <a:lstStyle/>
          <a:p>
            <a:r>
              <a:rPr lang="en-US" altLang="en-US"/>
              <a:t>Jon Rosdahl</a:t>
            </a:r>
            <a:br>
              <a:rPr lang="en-US" altLang="en-US"/>
            </a:br>
            <a:r>
              <a:rPr lang="en-US" altLang="en-US"/>
              <a:t>IEEE 802 Executive Secretary</a:t>
            </a:r>
            <a:br>
              <a:rPr lang="en-US" altLang="en-US"/>
            </a:br>
            <a:r>
              <a:rPr lang="en-US" altLang="en-US"/>
              <a:t>jrosdahl@ieee.org</a:t>
            </a:r>
            <a:endParaRPr lang="en-US" altLang="en-US" dirty="0"/>
          </a:p>
        </p:txBody>
      </p:sp>
    </p:spTree>
    <p:extLst>
      <p:ext uri="{BB962C8B-B14F-4D97-AF65-F5344CB8AC3E}">
        <p14:creationId xmlns:p14="http://schemas.microsoft.com/office/powerpoint/2010/main" val="41542232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Future Venue </a:t>
            </a:r>
            <a:r>
              <a:rPr lang="en-US" dirty="0" err="1"/>
              <a:t>AdHocS</a:t>
            </a:r>
            <a:r>
              <a:rPr lang="en-US" dirty="0"/>
              <a:t>  --</a:t>
            </a: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470164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10972800" cy="838200"/>
          </a:xfrm>
        </p:spPr>
        <p:txBody>
          <a:bodyPr/>
          <a:lstStyle/>
          <a:p>
            <a:r>
              <a:rPr lang="en-US" dirty="0"/>
              <a:t>Next Venue Meeting planning – Thurs 7:30 am</a:t>
            </a:r>
          </a:p>
        </p:txBody>
      </p:sp>
      <p:sp>
        <p:nvSpPr>
          <p:cNvPr id="3" name="Content Placeholder 2"/>
          <p:cNvSpPr>
            <a:spLocks noGrp="1"/>
          </p:cNvSpPr>
          <p:nvPr>
            <p:ph idx="1"/>
          </p:nvPr>
        </p:nvSpPr>
        <p:spPr>
          <a:xfrm>
            <a:off x="334433" y="1828800"/>
            <a:ext cx="10972800" cy="4038600"/>
          </a:xfrm>
        </p:spPr>
        <p:txBody>
          <a:bodyPr/>
          <a:lstStyle/>
          <a:p>
            <a:pPr lvl="1"/>
            <a:r>
              <a:rPr lang="en-US" dirty="0"/>
              <a:t>Start time 7:30 am</a:t>
            </a:r>
          </a:p>
          <a:p>
            <a:pPr lvl="1"/>
            <a:r>
              <a:rPr lang="en-US" dirty="0"/>
              <a:t>Reviewed meeting space plan for </a:t>
            </a:r>
            <a:r>
              <a:rPr lang="en-GB" dirty="0"/>
              <a:t>March 4-9, Hyatt Regency O'Hare, Rosemont, Illinois, USA</a:t>
            </a:r>
          </a:p>
          <a:p>
            <a:pPr lvl="1"/>
            <a:r>
              <a:rPr lang="en-GB" dirty="0"/>
              <a:t>Adjourned 7:55 am</a:t>
            </a:r>
          </a:p>
        </p:txBody>
      </p:sp>
    </p:spTree>
    <p:extLst>
      <p:ext uri="{BB962C8B-B14F-4D97-AF65-F5344CB8AC3E}">
        <p14:creationId xmlns:p14="http://schemas.microsoft.com/office/powerpoint/2010/main" val="21804116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838200"/>
          </a:xfrm>
        </p:spPr>
        <p:txBody>
          <a:bodyPr/>
          <a:lstStyle/>
          <a:p>
            <a:r>
              <a:rPr lang="en-US" dirty="0"/>
              <a:t>Future Venues </a:t>
            </a:r>
            <a:r>
              <a:rPr lang="en-US" dirty="0" err="1"/>
              <a:t>AdHoc</a:t>
            </a:r>
            <a:r>
              <a:rPr lang="en-US" dirty="0"/>
              <a:t> – Thurs 8 am</a:t>
            </a:r>
          </a:p>
        </p:txBody>
      </p:sp>
      <p:sp>
        <p:nvSpPr>
          <p:cNvPr id="3" name="Content Placeholder 2"/>
          <p:cNvSpPr>
            <a:spLocks noGrp="1"/>
          </p:cNvSpPr>
          <p:nvPr>
            <p:ph idx="1"/>
          </p:nvPr>
        </p:nvSpPr>
        <p:spPr/>
        <p:txBody>
          <a:bodyPr/>
          <a:lstStyle/>
          <a:p>
            <a:pPr lvl="1"/>
            <a:r>
              <a:rPr lang="en-US" dirty="0"/>
              <a:t>Start time – 8:00 am</a:t>
            </a:r>
          </a:p>
          <a:p>
            <a:pPr lvl="1"/>
            <a:r>
              <a:rPr lang="en-US" dirty="0"/>
              <a:t>802 Board Retreat</a:t>
            </a:r>
          </a:p>
          <a:p>
            <a:pPr lvl="1"/>
            <a:r>
              <a:rPr lang="en-US" dirty="0"/>
              <a:t>Review Contract responses for 2020 – all approved</a:t>
            </a:r>
          </a:p>
          <a:p>
            <a:pPr lvl="1"/>
            <a:r>
              <a:rPr lang="en-US" dirty="0"/>
              <a:t>Network validation in Montreal – Tourism bureau contribution</a:t>
            </a:r>
          </a:p>
          <a:p>
            <a:pPr lvl="1"/>
            <a:r>
              <a:rPr lang="en-US" dirty="0"/>
              <a:t>Open RFP for 2021 dates</a:t>
            </a:r>
          </a:p>
          <a:p>
            <a:pPr lvl="1"/>
            <a:r>
              <a:rPr lang="en-US" dirty="0"/>
              <a:t>Projector Expectations</a:t>
            </a:r>
          </a:p>
          <a:p>
            <a:pPr lvl="1"/>
            <a:r>
              <a:rPr lang="en-US" dirty="0"/>
              <a:t>Hilton Hawaiian Village – 2024</a:t>
            </a:r>
          </a:p>
          <a:p>
            <a:pPr lvl="1"/>
            <a:r>
              <a:rPr lang="en-US" dirty="0"/>
              <a:t>End time – 8:55am</a:t>
            </a:r>
          </a:p>
          <a:p>
            <a:pPr lvl="1"/>
            <a:endParaRPr lang="en-US" dirty="0"/>
          </a:p>
          <a:p>
            <a:pPr lvl="1"/>
            <a:endParaRPr lang="en-US" dirty="0"/>
          </a:p>
        </p:txBody>
      </p:sp>
    </p:spTree>
    <p:extLst>
      <p:ext uri="{BB962C8B-B14F-4D97-AF65-F5344CB8AC3E}">
        <p14:creationId xmlns:p14="http://schemas.microsoft.com/office/powerpoint/2010/main" val="13039615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D7006-9433-4F98-A93B-2417ADC1D763}"/>
              </a:ext>
            </a:extLst>
          </p:cNvPr>
          <p:cNvSpPr>
            <a:spLocks noGrp="1"/>
          </p:cNvSpPr>
          <p:nvPr>
            <p:ph type="title"/>
          </p:nvPr>
        </p:nvSpPr>
        <p:spPr/>
        <p:txBody>
          <a:bodyPr/>
          <a:lstStyle/>
          <a:p>
            <a:r>
              <a:rPr lang="en-US" dirty="0"/>
              <a:t>802 Leadership </a:t>
            </a:r>
            <a:r>
              <a:rPr lang="en-US" dirty="0" err="1"/>
              <a:t>Mtg</a:t>
            </a:r>
            <a:endParaRPr lang="en-US" dirty="0"/>
          </a:p>
        </p:txBody>
      </p:sp>
      <p:sp>
        <p:nvSpPr>
          <p:cNvPr id="3" name="Content Placeholder 2">
            <a:extLst>
              <a:ext uri="{FF2B5EF4-FFF2-40B4-BE49-F238E27FC236}">
                <a16:creationId xmlns:a16="http://schemas.microsoft.com/office/drawing/2014/main" id="{57BD7134-3A0A-4EFC-9821-8BE3848B3211}"/>
              </a:ext>
            </a:extLst>
          </p:cNvPr>
          <p:cNvSpPr>
            <a:spLocks noGrp="1"/>
          </p:cNvSpPr>
          <p:nvPr>
            <p:ph idx="1"/>
          </p:nvPr>
        </p:nvSpPr>
        <p:spPr/>
        <p:txBody>
          <a:bodyPr/>
          <a:lstStyle/>
          <a:p>
            <a:r>
              <a:rPr lang="en-US" dirty="0"/>
              <a:t>San Diego – </a:t>
            </a:r>
          </a:p>
          <a:p>
            <a:pPr lvl="1"/>
            <a:r>
              <a:rPr lang="en-US" dirty="0"/>
              <a:t>Saturday July 14</a:t>
            </a:r>
            <a:r>
              <a:rPr lang="en-US" baseline="30000" dirty="0"/>
              <a:t>th</a:t>
            </a:r>
            <a:r>
              <a:rPr lang="en-US" dirty="0"/>
              <a:t> 8-5pm or possible July 7th</a:t>
            </a:r>
          </a:p>
          <a:p>
            <a:pPr lvl="1"/>
            <a:r>
              <a:rPr lang="en-US" dirty="0"/>
              <a:t>Friday night and Saturday night comp guest room (20)</a:t>
            </a:r>
          </a:p>
          <a:p>
            <a:pPr lvl="1"/>
            <a:r>
              <a:rPr lang="en-US" dirty="0"/>
              <a:t>Action Item:  Leadership identify (Chair and secretary) – Paul</a:t>
            </a:r>
          </a:p>
          <a:p>
            <a:pPr lvl="1"/>
            <a:endParaRPr lang="en-US" dirty="0"/>
          </a:p>
          <a:p>
            <a:pPr lvl="1"/>
            <a:endParaRPr lang="en-US" dirty="0"/>
          </a:p>
        </p:txBody>
      </p:sp>
    </p:spTree>
    <p:extLst>
      <p:ext uri="{BB962C8B-B14F-4D97-AF65-F5344CB8AC3E}">
        <p14:creationId xmlns:p14="http://schemas.microsoft.com/office/powerpoint/2010/main" val="12381028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10972800" cy="838200"/>
          </a:xfrm>
        </p:spPr>
        <p:txBody>
          <a:bodyPr/>
          <a:lstStyle/>
          <a:p>
            <a:r>
              <a:rPr lang="en-US" dirty="0"/>
              <a:t>2020 Approved Venues</a:t>
            </a:r>
          </a:p>
        </p:txBody>
      </p:sp>
      <p:sp>
        <p:nvSpPr>
          <p:cNvPr id="4" name="Text Placeholder 3"/>
          <p:cNvSpPr>
            <a:spLocks noGrp="1"/>
          </p:cNvSpPr>
          <p:nvPr>
            <p:ph type="body" idx="1"/>
          </p:nvPr>
        </p:nvSpPr>
        <p:spPr>
          <a:xfrm>
            <a:off x="609601" y="1535113"/>
            <a:ext cx="3352800" cy="639762"/>
          </a:xfrm>
        </p:spPr>
        <p:txBody>
          <a:bodyPr/>
          <a:lstStyle/>
          <a:p>
            <a:r>
              <a:rPr lang="en-US" sz="2000" dirty="0"/>
              <a:t>March 2020</a:t>
            </a:r>
          </a:p>
        </p:txBody>
      </p:sp>
      <p:sp>
        <p:nvSpPr>
          <p:cNvPr id="5" name="Content Placeholder 4"/>
          <p:cNvSpPr>
            <a:spLocks noGrp="1"/>
          </p:cNvSpPr>
          <p:nvPr>
            <p:ph sz="half" idx="2"/>
          </p:nvPr>
        </p:nvSpPr>
        <p:spPr>
          <a:xfrm>
            <a:off x="173183" y="2174875"/>
            <a:ext cx="3789217" cy="949325"/>
          </a:xfrm>
        </p:spPr>
        <p:txBody>
          <a:bodyPr/>
          <a:lstStyle/>
          <a:p>
            <a:pPr fontAlgn="b"/>
            <a:r>
              <a:rPr lang="en-US" dirty="0">
                <a:solidFill>
                  <a:srgbClr val="00B050"/>
                </a:solidFill>
              </a:rPr>
              <a:t>Hilton Atlanta, Atlanta, GA, USA</a:t>
            </a:r>
          </a:p>
        </p:txBody>
      </p:sp>
      <p:sp>
        <p:nvSpPr>
          <p:cNvPr id="6" name="Text Placeholder 5"/>
          <p:cNvSpPr>
            <a:spLocks noGrp="1"/>
          </p:cNvSpPr>
          <p:nvPr>
            <p:ph type="body" sz="quarter" idx="3"/>
          </p:nvPr>
        </p:nvSpPr>
        <p:spPr>
          <a:xfrm>
            <a:off x="4648200" y="1535113"/>
            <a:ext cx="2493432" cy="639762"/>
          </a:xfrm>
        </p:spPr>
        <p:txBody>
          <a:bodyPr/>
          <a:lstStyle/>
          <a:p>
            <a:r>
              <a:rPr lang="en-US" sz="2000" dirty="0"/>
              <a:t>July 2020</a:t>
            </a:r>
          </a:p>
        </p:txBody>
      </p:sp>
      <p:sp>
        <p:nvSpPr>
          <p:cNvPr id="7" name="Content Placeholder 6"/>
          <p:cNvSpPr>
            <a:spLocks noGrp="1"/>
          </p:cNvSpPr>
          <p:nvPr>
            <p:ph sz="quarter" idx="4"/>
          </p:nvPr>
        </p:nvSpPr>
        <p:spPr>
          <a:xfrm>
            <a:off x="4017624" y="2198686"/>
            <a:ext cx="3799415" cy="925514"/>
          </a:xfrm>
        </p:spPr>
        <p:txBody>
          <a:bodyPr/>
          <a:lstStyle/>
          <a:p>
            <a:r>
              <a:rPr lang="en-US" dirty="0">
                <a:solidFill>
                  <a:srgbClr val="00B050"/>
                </a:solidFill>
              </a:rPr>
              <a:t>Sheraton Centre Montreal, Montreal, Canada</a:t>
            </a:r>
          </a:p>
        </p:txBody>
      </p:sp>
      <p:sp>
        <p:nvSpPr>
          <p:cNvPr id="8" name="Text Placeholder 5"/>
          <p:cNvSpPr txBox="1">
            <a:spLocks/>
          </p:cNvSpPr>
          <p:nvPr/>
        </p:nvSpPr>
        <p:spPr bwMode="auto">
          <a:xfrm>
            <a:off x="8360248" y="1558924"/>
            <a:ext cx="2493432"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l" rtl="0" eaLnBrk="1" fontAlgn="base" hangingPunct="1">
              <a:spcBef>
                <a:spcPct val="20000"/>
              </a:spcBef>
              <a:spcAft>
                <a:spcPct val="0"/>
              </a:spcAft>
              <a:buNone/>
              <a:defRPr sz="2400" b="1">
                <a:solidFill>
                  <a:schemeClr val="tx1"/>
                </a:solidFill>
                <a:latin typeface="+mn-lt"/>
                <a:ea typeface="+mn-ea"/>
                <a:cs typeface="+mn-cs"/>
              </a:defRPr>
            </a:lvl1pPr>
            <a:lvl2pPr marL="457200" indent="0" algn="l" rtl="0" eaLnBrk="1" fontAlgn="base" hangingPunct="1">
              <a:spcBef>
                <a:spcPct val="20000"/>
              </a:spcBef>
              <a:spcAft>
                <a:spcPct val="0"/>
              </a:spcAft>
              <a:buNone/>
              <a:defRPr sz="2000" b="1">
                <a:solidFill>
                  <a:schemeClr val="tx1"/>
                </a:solidFill>
                <a:latin typeface="+mn-lt"/>
              </a:defRPr>
            </a:lvl2pPr>
            <a:lvl3pPr marL="914400" indent="0" algn="l" rtl="0" eaLnBrk="1" fontAlgn="base" hangingPunct="1">
              <a:spcBef>
                <a:spcPct val="20000"/>
              </a:spcBef>
              <a:spcAft>
                <a:spcPct val="0"/>
              </a:spcAft>
              <a:buNone/>
              <a:defRPr sz="1800" b="1">
                <a:solidFill>
                  <a:schemeClr val="tx1"/>
                </a:solidFill>
                <a:latin typeface="+mn-lt"/>
              </a:defRPr>
            </a:lvl3pPr>
            <a:lvl4pPr marL="1371600" indent="0" algn="l" rtl="0" eaLnBrk="1" fontAlgn="base" hangingPunct="1">
              <a:spcBef>
                <a:spcPct val="20000"/>
              </a:spcBef>
              <a:spcAft>
                <a:spcPct val="0"/>
              </a:spcAft>
              <a:buNone/>
              <a:defRPr sz="1600" b="1">
                <a:solidFill>
                  <a:schemeClr val="tx1"/>
                </a:solidFill>
                <a:latin typeface="+mn-lt"/>
              </a:defRPr>
            </a:lvl4pPr>
            <a:lvl5pPr marL="1828800" indent="0" algn="l" rtl="0" eaLnBrk="1" fontAlgn="base" hangingPunct="1">
              <a:spcBef>
                <a:spcPct val="20000"/>
              </a:spcBef>
              <a:spcAft>
                <a:spcPct val="0"/>
              </a:spcAft>
              <a:buNone/>
              <a:defRPr sz="1600" b="1">
                <a:solidFill>
                  <a:schemeClr val="tx1"/>
                </a:solidFill>
                <a:latin typeface="+mn-lt"/>
              </a:defRPr>
            </a:lvl5pPr>
            <a:lvl6pPr marL="2286000" indent="0" algn="l" rtl="0" eaLnBrk="1" fontAlgn="base" hangingPunct="1">
              <a:spcBef>
                <a:spcPct val="20000"/>
              </a:spcBef>
              <a:spcAft>
                <a:spcPct val="0"/>
              </a:spcAft>
              <a:buNone/>
              <a:defRPr sz="1600" b="1">
                <a:solidFill>
                  <a:schemeClr val="tx1"/>
                </a:solidFill>
                <a:latin typeface="+mn-lt"/>
              </a:defRPr>
            </a:lvl6pPr>
            <a:lvl7pPr marL="2743200" indent="0" algn="l" rtl="0" eaLnBrk="1" fontAlgn="base" hangingPunct="1">
              <a:spcBef>
                <a:spcPct val="20000"/>
              </a:spcBef>
              <a:spcAft>
                <a:spcPct val="0"/>
              </a:spcAft>
              <a:buNone/>
              <a:defRPr sz="1600" b="1">
                <a:solidFill>
                  <a:schemeClr val="tx1"/>
                </a:solidFill>
                <a:latin typeface="+mn-lt"/>
              </a:defRPr>
            </a:lvl7pPr>
            <a:lvl8pPr marL="3200400" indent="0" algn="l" rtl="0" eaLnBrk="1" fontAlgn="base" hangingPunct="1">
              <a:spcBef>
                <a:spcPct val="20000"/>
              </a:spcBef>
              <a:spcAft>
                <a:spcPct val="0"/>
              </a:spcAft>
              <a:buNone/>
              <a:defRPr sz="1600" b="1">
                <a:solidFill>
                  <a:schemeClr val="tx1"/>
                </a:solidFill>
                <a:latin typeface="+mn-lt"/>
              </a:defRPr>
            </a:lvl8pPr>
            <a:lvl9pPr marL="3657600" indent="0" algn="l" rtl="0" eaLnBrk="1" fontAlgn="base" hangingPunct="1">
              <a:spcBef>
                <a:spcPct val="20000"/>
              </a:spcBef>
              <a:spcAft>
                <a:spcPct val="0"/>
              </a:spcAft>
              <a:buNone/>
              <a:defRPr sz="1600" b="1">
                <a:solidFill>
                  <a:schemeClr val="tx1"/>
                </a:solidFill>
                <a:latin typeface="+mn-lt"/>
              </a:defRPr>
            </a:lvl9pPr>
          </a:lstStyle>
          <a:p>
            <a:r>
              <a:rPr lang="en-US" sz="2000" kern="0" dirty="0"/>
              <a:t>November 2020</a:t>
            </a:r>
          </a:p>
        </p:txBody>
      </p:sp>
      <p:sp>
        <p:nvSpPr>
          <p:cNvPr id="9" name="Content Placeholder 6"/>
          <p:cNvSpPr txBox="1">
            <a:spLocks/>
          </p:cNvSpPr>
          <p:nvPr/>
        </p:nvSpPr>
        <p:spPr bwMode="auto">
          <a:xfrm>
            <a:off x="7872263" y="2198687"/>
            <a:ext cx="4191000" cy="925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sz="18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r>
              <a:rPr lang="en-US" dirty="0">
                <a:solidFill>
                  <a:srgbClr val="00B050"/>
                </a:solidFill>
              </a:rPr>
              <a:t>Marriott Marquis Queen’s Park, Bangkok, Thailand</a:t>
            </a:r>
          </a:p>
          <a:p>
            <a:pPr marL="0" indent="0">
              <a:buNone/>
            </a:pPr>
            <a:endParaRPr lang="en-US" sz="2000" kern="0" dirty="0">
              <a:solidFill>
                <a:srgbClr val="FF0000"/>
              </a:solidFill>
            </a:endParaRPr>
          </a:p>
          <a:p>
            <a:endParaRPr lang="en-US" sz="2000" kern="0" dirty="0"/>
          </a:p>
        </p:txBody>
      </p:sp>
      <p:sp>
        <p:nvSpPr>
          <p:cNvPr id="3" name="TextBox 2"/>
          <p:cNvSpPr txBox="1"/>
          <p:nvPr/>
        </p:nvSpPr>
        <p:spPr>
          <a:xfrm>
            <a:off x="883920" y="3731566"/>
            <a:ext cx="10424160" cy="2308324"/>
          </a:xfrm>
          <a:prstGeom prst="rect">
            <a:avLst/>
          </a:prstGeom>
          <a:noFill/>
        </p:spPr>
        <p:txBody>
          <a:bodyPr wrap="square" rtlCol="0">
            <a:spAutoFit/>
          </a:bodyPr>
          <a:lstStyle/>
          <a:p>
            <a:r>
              <a:rPr lang="en-US" dirty="0"/>
              <a:t>July 2017 - Motion: Move to approve as the venues for 2020: </a:t>
            </a:r>
          </a:p>
          <a:p>
            <a:r>
              <a:rPr lang="en-US" dirty="0"/>
              <a:t>	March: Hilton Atlanta; </a:t>
            </a:r>
          </a:p>
          <a:p>
            <a:r>
              <a:rPr lang="en-US" dirty="0"/>
              <a:t>	July: Sheraton Centre Montreal;  </a:t>
            </a:r>
          </a:p>
          <a:p>
            <a:r>
              <a:rPr lang="en-US" dirty="0"/>
              <a:t>	November: Marriott Marquis Queen’s Park</a:t>
            </a:r>
          </a:p>
          <a:p>
            <a:r>
              <a:rPr lang="en-US" dirty="0"/>
              <a:t>Moved:  Jon Rosdahl</a:t>
            </a:r>
          </a:p>
          <a:p>
            <a:r>
              <a:rPr lang="en-US" dirty="0"/>
              <a:t>Second: Bob </a:t>
            </a:r>
            <a:r>
              <a:rPr lang="en-US" dirty="0" err="1"/>
              <a:t>Heile</a:t>
            </a:r>
            <a:endParaRPr lang="en-US" dirty="0"/>
          </a:p>
        </p:txBody>
      </p:sp>
      <p:sp>
        <p:nvSpPr>
          <p:cNvPr id="10" name="TextBox 9"/>
          <p:cNvSpPr txBox="1"/>
          <p:nvPr/>
        </p:nvSpPr>
        <p:spPr>
          <a:xfrm>
            <a:off x="883920" y="6039890"/>
            <a:ext cx="4572000" cy="461665"/>
          </a:xfrm>
          <a:prstGeom prst="rect">
            <a:avLst/>
          </a:prstGeom>
          <a:noFill/>
        </p:spPr>
        <p:txBody>
          <a:bodyPr wrap="square" rtlCol="0">
            <a:spAutoFit/>
          </a:bodyPr>
          <a:lstStyle/>
          <a:p>
            <a:r>
              <a:rPr lang="en-US" dirty="0"/>
              <a:t>Motion passed Unanimously</a:t>
            </a:r>
          </a:p>
        </p:txBody>
      </p:sp>
    </p:spTree>
    <p:extLst>
      <p:ext uri="{BB962C8B-B14F-4D97-AF65-F5344CB8AC3E}">
        <p14:creationId xmlns:p14="http://schemas.microsoft.com/office/powerpoint/2010/main" val="25054559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2020 July Venue Network Validation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36222650"/>
              </p:ext>
            </p:extLst>
          </p:nvPr>
        </p:nvGraphicFramePr>
        <p:xfrm>
          <a:off x="609600" y="1196978"/>
          <a:ext cx="10287000" cy="1154097"/>
        </p:xfrm>
        <a:graphic>
          <a:graphicData uri="http://schemas.openxmlformats.org/drawingml/2006/table">
            <a:tbl>
              <a:tblPr>
                <a:tableStyleId>{5C22544A-7EE6-4342-B048-85BDC9FD1C3A}</a:tableStyleId>
              </a:tblPr>
              <a:tblGrid>
                <a:gridCol w="4878276">
                  <a:extLst>
                    <a:ext uri="{9D8B030D-6E8A-4147-A177-3AD203B41FA5}">
                      <a16:colId xmlns:a16="http://schemas.microsoft.com/office/drawing/2014/main" val="20000"/>
                    </a:ext>
                  </a:extLst>
                </a:gridCol>
                <a:gridCol w="2424137">
                  <a:extLst>
                    <a:ext uri="{9D8B030D-6E8A-4147-A177-3AD203B41FA5}">
                      <a16:colId xmlns:a16="http://schemas.microsoft.com/office/drawing/2014/main" val="20001"/>
                    </a:ext>
                  </a:extLst>
                </a:gridCol>
                <a:gridCol w="2984587">
                  <a:extLst>
                    <a:ext uri="{9D8B030D-6E8A-4147-A177-3AD203B41FA5}">
                      <a16:colId xmlns:a16="http://schemas.microsoft.com/office/drawing/2014/main" val="20002"/>
                    </a:ext>
                  </a:extLst>
                </a:gridCol>
              </a:tblGrid>
              <a:tr h="487019">
                <a:tc>
                  <a:txBody>
                    <a:bodyPr/>
                    <a:lstStyle/>
                    <a:p>
                      <a:pPr algn="l" fontAlgn="b"/>
                      <a:r>
                        <a:rPr lang="en-US" sz="2000" u="none" strike="noStrike" dirty="0">
                          <a:effectLst/>
                        </a:rPr>
                        <a:t>Venue</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a:effectLst/>
                        </a:rPr>
                        <a:t>Room Rate</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a:effectLst/>
                        </a:rPr>
                        <a:t>Food Beverage Minimum</a:t>
                      </a:r>
                      <a:endParaRPr lang="en-US" sz="2000" b="0" i="0" u="none" strike="noStrike">
                        <a:solidFill>
                          <a:srgbClr val="FFFFFF"/>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0"/>
                  </a:ext>
                </a:extLst>
              </a:tr>
              <a:tr h="667078">
                <a:tc>
                  <a:txBody>
                    <a:bodyPr/>
                    <a:lstStyle/>
                    <a:p>
                      <a:pPr algn="l" fontAlgn="b"/>
                      <a:r>
                        <a:rPr lang="en-US" sz="2000" u="none" strike="noStrike" dirty="0">
                          <a:solidFill>
                            <a:srgbClr val="00B050"/>
                          </a:solidFill>
                          <a:effectLst/>
                        </a:rPr>
                        <a:t>Sheraton Centre Montreal</a:t>
                      </a:r>
                      <a:endParaRPr lang="en-US" sz="2000" b="0" i="0" u="none" strike="noStrike" dirty="0">
                        <a:solidFill>
                          <a:srgbClr val="00B050"/>
                        </a:solidFill>
                        <a:effectLst/>
                        <a:latin typeface="Calibri" panose="020F0502020204030204" pitchFamily="34" charset="0"/>
                      </a:endParaRPr>
                    </a:p>
                  </a:txBody>
                  <a:tcPr marL="9525" marR="9525" marT="9525" marB="0" anchor="b"/>
                </a:tc>
                <a:tc>
                  <a:txBody>
                    <a:bodyPr/>
                    <a:lstStyle/>
                    <a:p>
                      <a:pPr algn="l" fontAlgn="b"/>
                      <a:r>
                        <a:rPr lang="en-US" sz="2000" u="none" strike="noStrike" dirty="0">
                          <a:effectLst/>
                        </a:rPr>
                        <a:t>$269-$349++CAD (US$200)</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dirty="0">
                          <a:effectLst/>
                        </a:rPr>
                        <a:t> $150,000++CAD</a:t>
                      </a:r>
                      <a:r>
                        <a:rPr lang="en-US" sz="2000" u="none" strike="noStrike" baseline="0" dirty="0">
                          <a:effectLst/>
                        </a:rPr>
                        <a:t> (US$112,000)</a:t>
                      </a:r>
                      <a:endParaRPr lang="en-US"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6"/>
                  </a:ext>
                </a:extLst>
              </a:tr>
            </a:tbl>
          </a:graphicData>
        </a:graphic>
      </p:graphicFrame>
      <p:sp>
        <p:nvSpPr>
          <p:cNvPr id="3" name="TextBox 2">
            <a:extLst>
              <a:ext uri="{FF2B5EF4-FFF2-40B4-BE49-F238E27FC236}">
                <a16:creationId xmlns:a16="http://schemas.microsoft.com/office/drawing/2014/main" id="{986F9C6F-F184-463F-8025-6009728EEA91}"/>
              </a:ext>
            </a:extLst>
          </p:cNvPr>
          <p:cNvSpPr txBox="1"/>
          <p:nvPr/>
        </p:nvSpPr>
        <p:spPr>
          <a:xfrm>
            <a:off x="609600" y="3886200"/>
            <a:ext cx="9829800" cy="1938992"/>
          </a:xfrm>
          <a:prstGeom prst="rect">
            <a:avLst/>
          </a:prstGeom>
          <a:noFill/>
        </p:spPr>
        <p:txBody>
          <a:bodyPr wrap="square" rtlCol="0">
            <a:spAutoFit/>
          </a:bodyPr>
          <a:lstStyle/>
          <a:p>
            <a:r>
              <a:rPr lang="en-US" dirty="0"/>
              <a:t>Request on Friday to expend not more than $4,500 for a </a:t>
            </a:r>
            <a:r>
              <a:rPr lang="en-US" dirty="0" err="1"/>
              <a:t>mtg</a:t>
            </a:r>
            <a:r>
              <a:rPr lang="en-US" dirty="0"/>
              <a:t> space inspection and independent network functionality check on the Sheraton Centre Montreal Hotel.  This is to be completed by November 30 to allow acceptance of nearly $99,000CAD incentive for two meetings (2020 and 2022).</a:t>
            </a:r>
          </a:p>
        </p:txBody>
      </p:sp>
    </p:spTree>
    <p:extLst>
      <p:ext uri="{BB962C8B-B14F-4D97-AF65-F5344CB8AC3E}">
        <p14:creationId xmlns:p14="http://schemas.microsoft.com/office/powerpoint/2010/main" val="36841682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on Hilton Hawaiian Village from July</a:t>
            </a:r>
          </a:p>
        </p:txBody>
      </p:sp>
      <p:sp>
        <p:nvSpPr>
          <p:cNvPr id="3" name="Content Placeholder 2"/>
          <p:cNvSpPr>
            <a:spLocks noGrp="1"/>
          </p:cNvSpPr>
          <p:nvPr>
            <p:ph idx="1"/>
          </p:nvPr>
        </p:nvSpPr>
        <p:spPr/>
        <p:txBody>
          <a:bodyPr/>
          <a:lstStyle/>
          <a:p>
            <a:r>
              <a:rPr lang="en-US" dirty="0"/>
              <a:t>The Hilton Hawaiian Village (Oahu Island) is big enough to easily accommodate a plenary and has easy access to Waikiki, so lots of things nearby. It has been the site of an IETF meeting and an IEEE </a:t>
            </a:r>
            <a:r>
              <a:rPr lang="en-US" dirty="0" err="1"/>
              <a:t>Globcom</a:t>
            </a:r>
            <a:r>
              <a:rPr lang="en-US" dirty="0"/>
              <a:t> conference in the recent past.</a:t>
            </a:r>
          </a:p>
          <a:p>
            <a:r>
              <a:rPr lang="en-US" dirty="0"/>
              <a:t>July </a:t>
            </a:r>
            <a:r>
              <a:rPr lang="en-US" dirty="0" err="1"/>
              <a:t>Strawpoll</a:t>
            </a:r>
            <a:r>
              <a:rPr lang="en-US" dirty="0"/>
              <a:t> on Interest: </a:t>
            </a:r>
          </a:p>
          <a:p>
            <a:pPr lvl="3"/>
            <a:r>
              <a:rPr lang="en-US" dirty="0"/>
              <a:t>Yes: 12</a:t>
            </a:r>
          </a:p>
          <a:p>
            <a:pPr lvl="3"/>
            <a:r>
              <a:rPr lang="en-US" dirty="0"/>
              <a:t>No: 2</a:t>
            </a:r>
            <a:br>
              <a:rPr lang="en-US" dirty="0"/>
            </a:br>
            <a:endParaRPr lang="en-US" dirty="0"/>
          </a:p>
        </p:txBody>
      </p:sp>
    </p:spTree>
    <p:extLst>
      <p:ext uri="{BB962C8B-B14F-4D97-AF65-F5344CB8AC3E}">
        <p14:creationId xmlns:p14="http://schemas.microsoft.com/office/powerpoint/2010/main" val="18068199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2021 Plenary – Open RFP  </a:t>
            </a:r>
          </a:p>
        </p:txBody>
      </p:sp>
      <p:sp>
        <p:nvSpPr>
          <p:cNvPr id="3" name="Content Placeholder 2"/>
          <p:cNvSpPr>
            <a:spLocks noGrp="1"/>
          </p:cNvSpPr>
          <p:nvPr>
            <p:ph sz="half" idx="2"/>
          </p:nvPr>
        </p:nvSpPr>
        <p:spPr>
          <a:xfrm>
            <a:off x="609600" y="1535112"/>
            <a:ext cx="5386917" cy="4591051"/>
          </a:xfrm>
        </p:spPr>
        <p:txBody>
          <a:bodyPr/>
          <a:lstStyle/>
          <a:p>
            <a:r>
              <a:rPr lang="en-US" sz="2400" dirty="0"/>
              <a:t>Open RFP to Major Venues – Fairmont, Hilton, Hyatt, Marriott, etc. 700 attendees</a:t>
            </a:r>
          </a:p>
          <a:p>
            <a:pPr marL="0" indent="0">
              <a:buNone/>
            </a:pPr>
            <a:endParaRPr lang="en-US" sz="2400" dirty="0"/>
          </a:p>
          <a:p>
            <a:r>
              <a:rPr lang="en-US" sz="2400" dirty="0"/>
              <a:t>Possible Targets</a:t>
            </a:r>
          </a:p>
          <a:p>
            <a:pPr lvl="1"/>
            <a:r>
              <a:rPr lang="en-US" sz="2400" dirty="0"/>
              <a:t>March</a:t>
            </a:r>
          </a:p>
          <a:p>
            <a:pPr lvl="2"/>
            <a:r>
              <a:rPr lang="en-US" sz="2000" dirty="0"/>
              <a:t>San Diego</a:t>
            </a:r>
          </a:p>
          <a:p>
            <a:pPr lvl="2"/>
            <a:r>
              <a:rPr lang="en-US" sz="2000" dirty="0"/>
              <a:t>Seattle – New Hyatt</a:t>
            </a:r>
          </a:p>
          <a:p>
            <a:pPr lvl="2"/>
            <a:r>
              <a:rPr lang="en-US" sz="2000" dirty="0"/>
              <a:t> Houston Marriott</a:t>
            </a:r>
          </a:p>
          <a:p>
            <a:pPr lvl="2"/>
            <a:r>
              <a:rPr lang="en-US" sz="2000" dirty="0"/>
              <a:t>Union Station, St. Louis</a:t>
            </a:r>
          </a:p>
        </p:txBody>
      </p:sp>
      <p:sp>
        <p:nvSpPr>
          <p:cNvPr id="6" name="Content Placeholder 5">
            <a:extLst>
              <a:ext uri="{FF2B5EF4-FFF2-40B4-BE49-F238E27FC236}">
                <a16:creationId xmlns:a16="http://schemas.microsoft.com/office/drawing/2014/main" id="{335AAB38-8F91-4AE5-B730-8A5E532CCAE0}"/>
              </a:ext>
            </a:extLst>
          </p:cNvPr>
          <p:cNvSpPr>
            <a:spLocks noGrp="1"/>
          </p:cNvSpPr>
          <p:nvPr>
            <p:ph sz="quarter" idx="4"/>
          </p:nvPr>
        </p:nvSpPr>
        <p:spPr>
          <a:xfrm>
            <a:off x="6193368" y="1535112"/>
            <a:ext cx="5389033" cy="4865687"/>
          </a:xfrm>
        </p:spPr>
        <p:txBody>
          <a:bodyPr/>
          <a:lstStyle/>
          <a:p>
            <a:pPr lvl="1"/>
            <a:r>
              <a:rPr lang="en-US" sz="2400" dirty="0"/>
              <a:t>July</a:t>
            </a:r>
          </a:p>
          <a:p>
            <a:pPr lvl="2"/>
            <a:r>
              <a:rPr lang="en-US" sz="2000" dirty="0"/>
              <a:t>Berlin, Germany</a:t>
            </a:r>
          </a:p>
          <a:p>
            <a:pPr lvl="2"/>
            <a:r>
              <a:rPr lang="en-US" sz="2000" dirty="0"/>
              <a:t>Vienna, Austria</a:t>
            </a:r>
          </a:p>
          <a:p>
            <a:pPr lvl="2"/>
            <a:r>
              <a:rPr lang="en-US" sz="2000" dirty="0"/>
              <a:t>Dubrovnik, Croatia (new Hyatt Regency- open 2019)</a:t>
            </a:r>
          </a:p>
          <a:p>
            <a:pPr lvl="2"/>
            <a:r>
              <a:rPr lang="en-US" sz="2000" dirty="0"/>
              <a:t>Madrid, Spain – Site visit required - &lt;$3000</a:t>
            </a:r>
          </a:p>
          <a:p>
            <a:pPr lvl="1"/>
            <a:r>
              <a:rPr lang="en-US" sz="2400" dirty="0"/>
              <a:t>Nov</a:t>
            </a:r>
          </a:p>
          <a:p>
            <a:pPr lvl="2"/>
            <a:r>
              <a:rPr lang="en-US" sz="2000" dirty="0"/>
              <a:t>San </a:t>
            </a:r>
            <a:r>
              <a:rPr lang="en-US" sz="2000" dirty="0" err="1"/>
              <a:t>Deigo</a:t>
            </a:r>
            <a:endParaRPr lang="en-US" sz="2000" dirty="0"/>
          </a:p>
          <a:p>
            <a:pPr lvl="2"/>
            <a:r>
              <a:rPr lang="en-US" sz="2000" dirty="0"/>
              <a:t>Seattle – New Hyatt</a:t>
            </a:r>
          </a:p>
          <a:p>
            <a:pPr lvl="2"/>
            <a:r>
              <a:rPr lang="en-US" sz="2000" dirty="0"/>
              <a:t>New Orleans</a:t>
            </a:r>
          </a:p>
          <a:p>
            <a:pPr lvl="2"/>
            <a:r>
              <a:rPr lang="en-US" sz="2000" dirty="0"/>
              <a:t>Houston Marriott</a:t>
            </a:r>
          </a:p>
          <a:p>
            <a:pPr lvl="2"/>
            <a:r>
              <a:rPr lang="en-US" sz="2000" dirty="0"/>
              <a:t>Union Station, St. Louis</a:t>
            </a:r>
          </a:p>
          <a:p>
            <a:pPr lvl="2"/>
            <a:endParaRPr lang="en-US" sz="2000" dirty="0"/>
          </a:p>
          <a:p>
            <a:endParaRPr lang="en-US" dirty="0"/>
          </a:p>
        </p:txBody>
      </p:sp>
    </p:spTree>
    <p:extLst>
      <p:ext uri="{BB962C8B-B14F-4D97-AF65-F5344CB8AC3E}">
        <p14:creationId xmlns:p14="http://schemas.microsoft.com/office/powerpoint/2010/main" val="31231392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71F5E-871F-4FBC-AE1F-50546558E14D}"/>
              </a:ext>
            </a:extLst>
          </p:cNvPr>
          <p:cNvSpPr>
            <a:spLocks noGrp="1"/>
          </p:cNvSpPr>
          <p:nvPr>
            <p:ph type="title"/>
          </p:nvPr>
        </p:nvSpPr>
        <p:spPr/>
        <p:txBody>
          <a:bodyPr/>
          <a:lstStyle/>
          <a:p>
            <a:r>
              <a:rPr lang="en-US" dirty="0"/>
              <a:t>2017 November Plenary Projectors</a:t>
            </a:r>
          </a:p>
        </p:txBody>
      </p:sp>
      <p:sp>
        <p:nvSpPr>
          <p:cNvPr id="3" name="Content Placeholder 2">
            <a:extLst>
              <a:ext uri="{FF2B5EF4-FFF2-40B4-BE49-F238E27FC236}">
                <a16:creationId xmlns:a16="http://schemas.microsoft.com/office/drawing/2014/main" id="{7AD8828F-EA3C-47F4-8686-65F672826CDC}"/>
              </a:ext>
            </a:extLst>
          </p:cNvPr>
          <p:cNvSpPr>
            <a:spLocks noGrp="1"/>
          </p:cNvSpPr>
          <p:nvPr>
            <p:ph idx="1"/>
          </p:nvPr>
        </p:nvSpPr>
        <p:spPr>
          <a:xfrm>
            <a:off x="334433" y="1341438"/>
            <a:ext cx="10714567" cy="5211762"/>
          </a:xfrm>
        </p:spPr>
        <p:txBody>
          <a:bodyPr/>
          <a:lstStyle/>
          <a:p>
            <a:r>
              <a:rPr lang="en-US" sz="2000" dirty="0"/>
              <a:t>November 2017:</a:t>
            </a:r>
          </a:p>
          <a:p>
            <a:pPr lvl="1"/>
            <a:r>
              <a:rPr lang="en-US" sz="2000" dirty="0"/>
              <a:t>16 x 2000 Lumens (</a:t>
            </a:r>
            <a:r>
              <a:rPr lang="en-US" sz="2000" dirty="0" err="1"/>
              <a:t>Infocus</a:t>
            </a:r>
            <a:r>
              <a:rPr lang="en-US" sz="2000" dirty="0"/>
              <a:t> 640) – VGA only</a:t>
            </a:r>
          </a:p>
          <a:p>
            <a:pPr lvl="3"/>
            <a:r>
              <a:rPr lang="en-US" dirty="0"/>
              <a:t>Note these are the projectors originally owned by IEEE and sold to </a:t>
            </a:r>
            <a:r>
              <a:rPr lang="en-US" dirty="0" err="1"/>
              <a:t>Verilan</a:t>
            </a:r>
            <a:r>
              <a:rPr lang="en-US" dirty="0"/>
              <a:t>.</a:t>
            </a:r>
          </a:p>
          <a:p>
            <a:pPr lvl="1"/>
            <a:r>
              <a:rPr lang="en-US" sz="2000" dirty="0"/>
              <a:t>9 x 3000/3200 Lumens – HDMI and VGA</a:t>
            </a:r>
          </a:p>
          <a:p>
            <a:pPr lvl="1"/>
            <a:r>
              <a:rPr lang="en-US" sz="2000" dirty="0"/>
              <a:t>4 x 3500 Lumens – HDMI and VGA</a:t>
            </a:r>
          </a:p>
          <a:p>
            <a:pPr lvl="1"/>
            <a:endParaRPr lang="en-US" sz="2000" dirty="0"/>
          </a:p>
          <a:p>
            <a:pPr lvl="1"/>
            <a:r>
              <a:rPr lang="en-US" sz="2000" dirty="0"/>
              <a:t>Issues experienced this week:</a:t>
            </a:r>
          </a:p>
          <a:p>
            <a:pPr lvl="2"/>
            <a:r>
              <a:rPr lang="en-US" sz="2000" dirty="0"/>
              <a:t>1. Older projectors not bright enough – hotel keeps turning lights up</a:t>
            </a:r>
          </a:p>
          <a:p>
            <a:pPr lvl="2"/>
            <a:r>
              <a:rPr lang="en-US" sz="2000" dirty="0"/>
              <a:t>2. Some Laptops do not have VGA  - Adapters worked most of the time.</a:t>
            </a:r>
          </a:p>
          <a:p>
            <a:pPr lvl="2"/>
            <a:r>
              <a:rPr lang="en-US" sz="2000" dirty="0"/>
              <a:t>3. Some laptops do not have HDMI or VGA – Adapters worked most of the time</a:t>
            </a:r>
          </a:p>
          <a:p>
            <a:pPr lvl="2"/>
            <a:r>
              <a:rPr lang="en-US" sz="2000" dirty="0"/>
              <a:t>4. Some Adapters are not able to be powered – User issue</a:t>
            </a:r>
          </a:p>
          <a:p>
            <a:pPr lvl="2"/>
            <a:endParaRPr lang="en-US" sz="2000" dirty="0"/>
          </a:p>
        </p:txBody>
      </p:sp>
    </p:spTree>
    <p:extLst>
      <p:ext uri="{BB962C8B-B14F-4D97-AF65-F5344CB8AC3E}">
        <p14:creationId xmlns:p14="http://schemas.microsoft.com/office/powerpoint/2010/main" val="4363609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E9E31-C6B7-4FB7-8BD0-7CD8BFE86449}"/>
              </a:ext>
            </a:extLst>
          </p:cNvPr>
          <p:cNvSpPr>
            <a:spLocks noGrp="1"/>
          </p:cNvSpPr>
          <p:nvPr>
            <p:ph type="title"/>
          </p:nvPr>
        </p:nvSpPr>
        <p:spPr/>
        <p:txBody>
          <a:bodyPr/>
          <a:lstStyle/>
          <a:p>
            <a:r>
              <a:rPr lang="en-US" dirty="0"/>
              <a:t>Projector Goals 2018</a:t>
            </a:r>
          </a:p>
        </p:txBody>
      </p:sp>
      <p:sp>
        <p:nvSpPr>
          <p:cNvPr id="3" name="Content Placeholder 2">
            <a:extLst>
              <a:ext uri="{FF2B5EF4-FFF2-40B4-BE49-F238E27FC236}">
                <a16:creationId xmlns:a16="http://schemas.microsoft.com/office/drawing/2014/main" id="{713C3507-EEDD-4DC5-AC70-A6D941CED664}"/>
              </a:ext>
            </a:extLst>
          </p:cNvPr>
          <p:cNvSpPr>
            <a:spLocks noGrp="1"/>
          </p:cNvSpPr>
          <p:nvPr>
            <p:ph idx="1"/>
          </p:nvPr>
        </p:nvSpPr>
        <p:spPr/>
        <p:txBody>
          <a:bodyPr/>
          <a:lstStyle/>
          <a:p>
            <a:r>
              <a:rPr lang="en-US" sz="2400" dirty="0"/>
              <a:t>Minimum 2000 Lumens for rooms </a:t>
            </a:r>
            <a:r>
              <a:rPr lang="en-US" sz="2400" dirty="0" err="1"/>
              <a:t>upto</a:t>
            </a:r>
            <a:r>
              <a:rPr lang="en-US" sz="2400" dirty="0"/>
              <a:t> 20 with Min 8ft screens.</a:t>
            </a:r>
          </a:p>
          <a:p>
            <a:r>
              <a:rPr lang="en-US" sz="2400" dirty="0"/>
              <a:t>Minimum 3000 Lumens for Rooms </a:t>
            </a:r>
            <a:r>
              <a:rPr lang="en-US" sz="2400" dirty="0" err="1"/>
              <a:t>upto</a:t>
            </a:r>
            <a:r>
              <a:rPr lang="en-US" sz="2400" dirty="0"/>
              <a:t> 45 with min 10ft screens.</a:t>
            </a:r>
          </a:p>
          <a:p>
            <a:r>
              <a:rPr lang="en-US" sz="2400" dirty="0"/>
              <a:t>Minimum 3500 Lumens for Rooms </a:t>
            </a:r>
            <a:r>
              <a:rPr lang="en-US" sz="2400" dirty="0" err="1"/>
              <a:t>upto</a:t>
            </a:r>
            <a:r>
              <a:rPr lang="en-US" sz="2400" dirty="0"/>
              <a:t> 150 with minimum 12ft screens.</a:t>
            </a:r>
          </a:p>
          <a:p>
            <a:r>
              <a:rPr lang="en-US" sz="2400" dirty="0"/>
              <a:t>Minimum 5000 Lumens for Rooms over 150 with Minimum 16’x9’ screens.</a:t>
            </a:r>
          </a:p>
          <a:p>
            <a:r>
              <a:rPr lang="en-US" sz="2400" dirty="0"/>
              <a:t>All Screens are to be taunt.</a:t>
            </a:r>
          </a:p>
          <a:p>
            <a:r>
              <a:rPr lang="en-US" sz="2400" dirty="0"/>
              <a:t>All projectors have HDMI native port </a:t>
            </a:r>
          </a:p>
          <a:p>
            <a:r>
              <a:rPr lang="en-US" sz="2400" dirty="0"/>
              <a:t>Some Projectors may have VGA, but expect 2 cables (HDMI and VGA)</a:t>
            </a:r>
          </a:p>
          <a:p>
            <a:r>
              <a:rPr lang="en-US" sz="2400" dirty="0"/>
              <a:t>Expect Attendees to get any adapters required.</a:t>
            </a:r>
          </a:p>
          <a:p>
            <a:pPr lvl="1"/>
            <a:r>
              <a:rPr lang="en-US" sz="2000" dirty="0"/>
              <a:t>We will have some on hand, but need to get attendees take responsibility for connectivity.</a:t>
            </a:r>
          </a:p>
          <a:p>
            <a:pPr lvl="1"/>
            <a:r>
              <a:rPr lang="en-US" sz="2000" dirty="0"/>
              <a:t>Video port, Micro USB, Thunderbolt or other Video ports options on Laptops need to addressed by Owner.</a:t>
            </a:r>
          </a:p>
        </p:txBody>
      </p:sp>
    </p:spTree>
    <p:extLst>
      <p:ext uri="{BB962C8B-B14F-4D97-AF65-F5344CB8AC3E}">
        <p14:creationId xmlns:p14="http://schemas.microsoft.com/office/powerpoint/2010/main" val="2360310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802 Exec Sec Agenda Items</a:t>
            </a:r>
            <a:endParaRPr lang="en-US" dirty="0"/>
          </a:p>
        </p:txBody>
      </p:sp>
      <p:sp>
        <p:nvSpPr>
          <p:cNvPr id="3" name="Content Placeholder 2"/>
          <p:cNvSpPr>
            <a:spLocks noGrp="1"/>
          </p:cNvSpPr>
          <p:nvPr>
            <p:ph idx="1"/>
          </p:nvPr>
        </p:nvSpPr>
        <p:spPr/>
        <p:txBody>
          <a:bodyPr/>
          <a:lstStyle/>
          <a:p>
            <a:r>
              <a:rPr lang="en-US" dirty="0"/>
              <a:t>6.02  II  Current and Future Venue Report</a:t>
            </a:r>
          </a:p>
        </p:txBody>
      </p:sp>
    </p:spTree>
    <p:extLst>
      <p:ext uri="{BB962C8B-B14F-4D97-AF65-F5344CB8AC3E}">
        <p14:creationId xmlns:p14="http://schemas.microsoft.com/office/powerpoint/2010/main" val="35010205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8DE2C-2B81-4F96-BC64-EA211A6F949B}"/>
              </a:ext>
            </a:extLst>
          </p:cNvPr>
          <p:cNvSpPr>
            <a:spLocks noGrp="1"/>
          </p:cNvSpPr>
          <p:nvPr>
            <p:ph type="title"/>
          </p:nvPr>
        </p:nvSpPr>
        <p:spPr/>
        <p:txBody>
          <a:bodyPr/>
          <a:lstStyle/>
          <a:p>
            <a:r>
              <a:rPr lang="en-US" dirty="0"/>
              <a:t>Potential Cost increase</a:t>
            </a:r>
          </a:p>
        </p:txBody>
      </p:sp>
      <p:sp>
        <p:nvSpPr>
          <p:cNvPr id="3" name="Content Placeholder 2">
            <a:extLst>
              <a:ext uri="{FF2B5EF4-FFF2-40B4-BE49-F238E27FC236}">
                <a16:creationId xmlns:a16="http://schemas.microsoft.com/office/drawing/2014/main" id="{4DF4D241-76B5-49D2-A925-4F6669B5C6CC}"/>
              </a:ext>
            </a:extLst>
          </p:cNvPr>
          <p:cNvSpPr>
            <a:spLocks noGrp="1"/>
          </p:cNvSpPr>
          <p:nvPr>
            <p:ph idx="1"/>
          </p:nvPr>
        </p:nvSpPr>
        <p:spPr/>
        <p:txBody>
          <a:bodyPr/>
          <a:lstStyle/>
          <a:p>
            <a:r>
              <a:rPr lang="en-US" dirty="0"/>
              <a:t>Prices are confidential to the bidders</a:t>
            </a:r>
          </a:p>
          <a:p>
            <a:r>
              <a:rPr lang="en-US" dirty="0"/>
              <a:t>However, we can expect to pay about 40-50% more for each step </a:t>
            </a:r>
          </a:p>
          <a:p>
            <a:pPr lvl="2"/>
            <a:r>
              <a:rPr lang="en-US" dirty="0"/>
              <a:t>2000 Lumens – x</a:t>
            </a:r>
          </a:p>
          <a:p>
            <a:pPr lvl="2"/>
            <a:r>
              <a:rPr lang="en-US" dirty="0"/>
              <a:t>3000/3200 Lumens 1.5x</a:t>
            </a:r>
          </a:p>
          <a:p>
            <a:pPr lvl="2"/>
            <a:r>
              <a:rPr lang="en-US" dirty="0"/>
              <a:t>3500 Lumens 2.5x</a:t>
            </a:r>
          </a:p>
          <a:p>
            <a:pPr lvl="2"/>
            <a:r>
              <a:rPr lang="en-US" dirty="0"/>
              <a:t>5000 Lumens 3.5x</a:t>
            </a:r>
          </a:p>
          <a:p>
            <a:pPr lvl="1"/>
            <a:r>
              <a:rPr lang="en-US" dirty="0"/>
              <a:t>Additional $6,500 - $7,500 in projector costs</a:t>
            </a:r>
          </a:p>
        </p:txBody>
      </p:sp>
    </p:spTree>
    <p:extLst>
      <p:ext uri="{BB962C8B-B14F-4D97-AF65-F5344CB8AC3E}">
        <p14:creationId xmlns:p14="http://schemas.microsoft.com/office/powerpoint/2010/main" val="507913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113757" y="457199"/>
            <a:ext cx="8000999" cy="762001"/>
          </a:xfrm>
        </p:spPr>
        <p:txBody>
          <a:bodyPr/>
          <a:lstStyle/>
          <a:p>
            <a:r>
              <a:rPr lang="en-US" sz="3600" dirty="0"/>
              <a:t>Friday Closing EC Plenary</a:t>
            </a:r>
          </a:p>
        </p:txBody>
      </p:sp>
      <p:sp>
        <p:nvSpPr>
          <p:cNvPr id="5" name="Text Placeholder 4"/>
          <p:cNvSpPr>
            <a:spLocks noGrp="1"/>
          </p:cNvSpPr>
          <p:nvPr>
            <p:ph type="body" idx="1"/>
          </p:nvPr>
        </p:nvSpPr>
        <p:spPr>
          <a:xfrm>
            <a:off x="932656" y="1676400"/>
            <a:ext cx="10363200" cy="3886200"/>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4.02: DT </a:t>
            </a:r>
            <a:r>
              <a:rPr lang="en-US" sz="2800" dirty="0"/>
              <a:t>802 Leadership </a:t>
            </a:r>
            <a:r>
              <a:rPr lang="en-US" sz="2800" dirty="0" err="1"/>
              <a:t>Mtg</a:t>
            </a:r>
            <a:r>
              <a:rPr lang="en-US" sz="2800" dirty="0"/>
              <a:t> for July 2018</a:t>
            </a:r>
            <a:endParaRPr lang="en-US" sz="2800" dirty="0">
              <a:latin typeface="Arial" panose="020B0604020202020204" pitchFamily="34" charset="0"/>
              <a:ea typeface="Arial Unicode MS" pitchFamily="34" charset="-128"/>
              <a:cs typeface="Arial" panose="020B0604020202020204" pitchFamily="34" charset="0"/>
            </a:endParaRP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4.03: II/MI Future Venue </a:t>
            </a:r>
            <a:r>
              <a:rPr lang="en-US" sz="2800" dirty="0" err="1">
                <a:latin typeface="Arial" panose="020B0604020202020204" pitchFamily="34" charset="0"/>
                <a:ea typeface="Arial Unicode MS" pitchFamily="34" charset="-128"/>
                <a:cs typeface="Arial" panose="020B0604020202020204" pitchFamily="34" charset="0"/>
              </a:rPr>
              <a:t>AdHoc</a:t>
            </a:r>
            <a:r>
              <a:rPr lang="en-US" sz="2800" dirty="0">
                <a:latin typeface="Arial" panose="020B0604020202020204" pitchFamily="34" charset="0"/>
                <a:ea typeface="Arial Unicode MS" pitchFamily="34" charset="-128"/>
                <a:cs typeface="Arial" panose="020B0604020202020204" pitchFamily="34" charset="0"/>
              </a:rPr>
              <a:t> Report and Motions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8.044 II Executive Secretary Report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8.06 II </a:t>
            </a:r>
            <a:r>
              <a:rPr lang="en-US" sz="2800" dirty="0"/>
              <a:t>Announcement of 802 EC Interim Telecon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	(</a:t>
            </a:r>
            <a:r>
              <a:rPr lang="en-US" sz="2800" b="1" dirty="0"/>
              <a:t>Tuesday 6 Feb 2018, 1-3pm ET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8.07  II Call for Tutorials for March 2018 Plenary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	(</a:t>
            </a:r>
            <a:r>
              <a:rPr lang="en-US" sz="2800" b="1" dirty="0"/>
              <a:t>5 March 2018 – Deadline – 19 January 2018</a:t>
            </a:r>
            <a:r>
              <a:rPr lang="en-US" sz="2800" dirty="0"/>
              <a:t>)</a:t>
            </a:r>
          </a:p>
        </p:txBody>
      </p:sp>
    </p:spTree>
    <p:extLst>
      <p:ext uri="{BB962C8B-B14F-4D97-AF65-F5344CB8AC3E}">
        <p14:creationId xmlns:p14="http://schemas.microsoft.com/office/powerpoint/2010/main" val="39202329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D7006-9433-4F98-A93B-2417ADC1D763}"/>
              </a:ext>
            </a:extLst>
          </p:cNvPr>
          <p:cNvSpPr>
            <a:spLocks noGrp="1"/>
          </p:cNvSpPr>
          <p:nvPr>
            <p:ph type="title"/>
          </p:nvPr>
        </p:nvSpPr>
        <p:spPr/>
        <p:txBody>
          <a:bodyPr/>
          <a:lstStyle/>
          <a:p>
            <a:r>
              <a:rPr lang="en-US" dirty="0"/>
              <a:t>F4.02 802 Leadership </a:t>
            </a:r>
            <a:r>
              <a:rPr lang="en-US" dirty="0" err="1"/>
              <a:t>Mtg</a:t>
            </a:r>
            <a:r>
              <a:rPr lang="en-US" dirty="0"/>
              <a:t> for July 2018</a:t>
            </a:r>
          </a:p>
        </p:txBody>
      </p:sp>
      <p:sp>
        <p:nvSpPr>
          <p:cNvPr id="3" name="Content Placeholder 2">
            <a:extLst>
              <a:ext uri="{FF2B5EF4-FFF2-40B4-BE49-F238E27FC236}">
                <a16:creationId xmlns:a16="http://schemas.microsoft.com/office/drawing/2014/main" id="{57BD7134-3A0A-4EFC-9821-8BE3848B3211}"/>
              </a:ext>
            </a:extLst>
          </p:cNvPr>
          <p:cNvSpPr>
            <a:spLocks noGrp="1"/>
          </p:cNvSpPr>
          <p:nvPr>
            <p:ph idx="1"/>
          </p:nvPr>
        </p:nvSpPr>
        <p:spPr/>
        <p:txBody>
          <a:bodyPr/>
          <a:lstStyle/>
          <a:p>
            <a:r>
              <a:rPr lang="en-US" dirty="0"/>
              <a:t>San Diego – </a:t>
            </a:r>
          </a:p>
          <a:p>
            <a:pPr lvl="1"/>
            <a:r>
              <a:rPr lang="en-US" dirty="0"/>
              <a:t>Saturday July 14</a:t>
            </a:r>
            <a:r>
              <a:rPr lang="en-US" baseline="30000" dirty="0"/>
              <a:t>th</a:t>
            </a:r>
            <a:r>
              <a:rPr lang="en-US" dirty="0"/>
              <a:t> or possible July 7</a:t>
            </a:r>
            <a:r>
              <a:rPr lang="en-US" baseline="30000" dirty="0"/>
              <a:t>th</a:t>
            </a:r>
            <a:endParaRPr lang="en-US" dirty="0"/>
          </a:p>
          <a:p>
            <a:pPr lvl="1"/>
            <a:r>
              <a:rPr lang="en-US" dirty="0"/>
              <a:t>One Day – Saturday 8-5pm</a:t>
            </a:r>
          </a:p>
          <a:p>
            <a:pPr lvl="1"/>
            <a:r>
              <a:rPr lang="en-US" dirty="0"/>
              <a:t>Leadership </a:t>
            </a:r>
            <a:r>
              <a:rPr lang="en-US" dirty="0" err="1"/>
              <a:t>Mtg</a:t>
            </a:r>
            <a:r>
              <a:rPr lang="en-US" dirty="0"/>
              <a:t> – Led by John </a:t>
            </a:r>
            <a:r>
              <a:rPr lang="en-US" dirty="0" err="1"/>
              <a:t>D’Ambrosia</a:t>
            </a:r>
            <a:r>
              <a:rPr lang="en-US" dirty="0"/>
              <a:t>/Glenn Parsons</a:t>
            </a:r>
          </a:p>
          <a:p>
            <a:pPr lvl="1"/>
            <a:r>
              <a:rPr lang="en-US" dirty="0"/>
              <a:t>Call for Topics – Strategic items</a:t>
            </a:r>
          </a:p>
          <a:p>
            <a:pPr lvl="1"/>
            <a:r>
              <a:rPr lang="en-US" dirty="0"/>
              <a:t>Straw Poll for before or after: </a:t>
            </a:r>
          </a:p>
          <a:p>
            <a:pPr lvl="2"/>
            <a:r>
              <a:rPr lang="en-US" dirty="0"/>
              <a:t>July 7 – 3</a:t>
            </a:r>
          </a:p>
          <a:p>
            <a:pPr lvl="2"/>
            <a:r>
              <a:rPr lang="en-US" dirty="0"/>
              <a:t>July 14 - 9</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16322154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2AC9F-A9B1-4F38-9BF1-0B570E3EFE17}"/>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A0C4B8DD-B556-4216-80B8-085DEEE537B7}"/>
              </a:ext>
            </a:extLst>
          </p:cNvPr>
          <p:cNvSpPr>
            <a:spLocks noGrp="1"/>
          </p:cNvSpPr>
          <p:nvPr>
            <p:ph type="body" idx="1"/>
          </p:nvPr>
        </p:nvSpPr>
        <p:spPr/>
        <p:txBody>
          <a:bodyPr/>
          <a:lstStyle/>
          <a:p>
            <a:r>
              <a:rPr lang="en-US" sz="3600" dirty="0">
                <a:latin typeface="Arial" panose="020B0604020202020204" pitchFamily="34" charset="0"/>
                <a:ea typeface="Arial Unicode MS" pitchFamily="34" charset="-128"/>
                <a:cs typeface="Arial" panose="020B0604020202020204" pitchFamily="34" charset="0"/>
              </a:rPr>
              <a:t>F4.03 Future Venue </a:t>
            </a:r>
            <a:r>
              <a:rPr lang="en-US" sz="3600" dirty="0" err="1">
                <a:latin typeface="Arial" panose="020B0604020202020204" pitchFamily="34" charset="0"/>
                <a:ea typeface="Arial Unicode MS" pitchFamily="34" charset="-128"/>
                <a:cs typeface="Arial" panose="020B0604020202020204" pitchFamily="34" charset="0"/>
              </a:rPr>
              <a:t>AdHoc</a:t>
            </a:r>
            <a:r>
              <a:rPr lang="en-US" sz="3600" dirty="0">
                <a:latin typeface="Arial" panose="020B0604020202020204" pitchFamily="34" charset="0"/>
                <a:ea typeface="Arial Unicode MS" pitchFamily="34" charset="-128"/>
                <a:cs typeface="Arial" panose="020B0604020202020204" pitchFamily="34" charset="0"/>
              </a:rPr>
              <a:t> Report</a:t>
            </a:r>
          </a:p>
          <a:p>
            <a:endParaRPr lang="en-US" dirty="0"/>
          </a:p>
        </p:txBody>
      </p:sp>
    </p:spTree>
    <p:extLst>
      <p:ext uri="{BB962C8B-B14F-4D97-AF65-F5344CB8AC3E}">
        <p14:creationId xmlns:p14="http://schemas.microsoft.com/office/powerpoint/2010/main" val="33019589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E9E31-C6B7-4FB7-8BD0-7CD8BFE86449}"/>
              </a:ext>
            </a:extLst>
          </p:cNvPr>
          <p:cNvSpPr>
            <a:spLocks noGrp="1"/>
          </p:cNvSpPr>
          <p:nvPr>
            <p:ph type="title"/>
          </p:nvPr>
        </p:nvSpPr>
        <p:spPr/>
        <p:txBody>
          <a:bodyPr/>
          <a:lstStyle/>
          <a:p>
            <a:r>
              <a:rPr lang="en-US" dirty="0"/>
              <a:t>Information: Projector Goals 2018</a:t>
            </a:r>
          </a:p>
        </p:txBody>
      </p:sp>
      <p:sp>
        <p:nvSpPr>
          <p:cNvPr id="3" name="Content Placeholder 2">
            <a:extLst>
              <a:ext uri="{FF2B5EF4-FFF2-40B4-BE49-F238E27FC236}">
                <a16:creationId xmlns:a16="http://schemas.microsoft.com/office/drawing/2014/main" id="{713C3507-EEDD-4DC5-AC70-A6D941CED664}"/>
              </a:ext>
            </a:extLst>
          </p:cNvPr>
          <p:cNvSpPr>
            <a:spLocks noGrp="1"/>
          </p:cNvSpPr>
          <p:nvPr>
            <p:ph idx="1"/>
          </p:nvPr>
        </p:nvSpPr>
        <p:spPr>
          <a:xfrm>
            <a:off x="334433" y="1341438"/>
            <a:ext cx="10972800" cy="4983162"/>
          </a:xfrm>
        </p:spPr>
        <p:txBody>
          <a:bodyPr/>
          <a:lstStyle/>
          <a:p>
            <a:r>
              <a:rPr lang="en-US" sz="2400" dirty="0"/>
              <a:t>Minimum 2000 Lumens for rooms up to 25 with Min 8ft screens.</a:t>
            </a:r>
          </a:p>
          <a:p>
            <a:r>
              <a:rPr lang="en-US" sz="2400" dirty="0"/>
              <a:t>Minimum 3000 Lumens for Rooms up to 50 with Min 10ft screens.</a:t>
            </a:r>
          </a:p>
          <a:p>
            <a:r>
              <a:rPr lang="en-US" sz="2400" dirty="0"/>
              <a:t>Minimum 3500 Lumens for Rooms up to 150 with Min 12ft screens.</a:t>
            </a:r>
          </a:p>
          <a:p>
            <a:r>
              <a:rPr lang="en-US" sz="2400" dirty="0"/>
              <a:t>Minimum 5000 Lumens for Rooms over 150 with Min 16’x9’ screens.</a:t>
            </a:r>
          </a:p>
          <a:p>
            <a:r>
              <a:rPr lang="en-US" sz="2400" dirty="0"/>
              <a:t>All Screens are to be taut.</a:t>
            </a:r>
          </a:p>
          <a:p>
            <a:r>
              <a:rPr lang="en-US" sz="2400" dirty="0"/>
              <a:t>All projectors have HDMI native port  </a:t>
            </a:r>
          </a:p>
          <a:p>
            <a:r>
              <a:rPr lang="en-US" sz="2400" dirty="0"/>
              <a:t>All projectors to be set for 9:6 aspect ratio for 12ft screens or larger</a:t>
            </a:r>
          </a:p>
          <a:p>
            <a:r>
              <a:rPr lang="en-US" sz="2400" dirty="0"/>
              <a:t>Some Projectors may have VGA, but expect 2 cables (HDMI and VGA) if both ports</a:t>
            </a:r>
          </a:p>
          <a:p>
            <a:r>
              <a:rPr lang="en-US" sz="2400" dirty="0"/>
              <a:t>Expect Attendees to get any adapters required.</a:t>
            </a:r>
          </a:p>
          <a:p>
            <a:pPr lvl="1"/>
            <a:r>
              <a:rPr lang="en-US" sz="2000" dirty="0"/>
              <a:t>We will have some on hand, but need to get attendees take responsibility for connectivity.</a:t>
            </a:r>
          </a:p>
          <a:p>
            <a:pPr lvl="1"/>
            <a:r>
              <a:rPr lang="en-US" sz="2000" dirty="0"/>
              <a:t>Video port, Micro USB, Thunderbolt or other Video ports options on Laptops need to addressed by Owner.</a:t>
            </a:r>
          </a:p>
        </p:txBody>
      </p:sp>
    </p:spTree>
    <p:extLst>
      <p:ext uri="{BB962C8B-B14F-4D97-AF65-F5344CB8AC3E}">
        <p14:creationId xmlns:p14="http://schemas.microsoft.com/office/powerpoint/2010/main" val="8545322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43FC4-BF0A-46BC-AC85-0A0A0FE54EEA}"/>
              </a:ext>
            </a:extLst>
          </p:cNvPr>
          <p:cNvSpPr>
            <a:spLocks noGrp="1"/>
          </p:cNvSpPr>
          <p:nvPr>
            <p:ph type="title"/>
          </p:nvPr>
        </p:nvSpPr>
        <p:spPr/>
        <p:txBody>
          <a:bodyPr/>
          <a:lstStyle/>
          <a:p>
            <a:r>
              <a:rPr lang="en-US" sz="3200" dirty="0"/>
              <a:t>Information: Hyatt Regency Orange County, California</a:t>
            </a:r>
          </a:p>
        </p:txBody>
      </p:sp>
      <p:sp>
        <p:nvSpPr>
          <p:cNvPr id="3" name="Content Placeholder 2">
            <a:extLst>
              <a:ext uri="{FF2B5EF4-FFF2-40B4-BE49-F238E27FC236}">
                <a16:creationId xmlns:a16="http://schemas.microsoft.com/office/drawing/2014/main" id="{AFB73EA7-5268-40B5-B1D7-F2474EA1EE13}"/>
              </a:ext>
            </a:extLst>
          </p:cNvPr>
          <p:cNvSpPr>
            <a:spLocks noGrp="1"/>
          </p:cNvSpPr>
          <p:nvPr>
            <p:ph idx="1"/>
          </p:nvPr>
        </p:nvSpPr>
        <p:spPr>
          <a:xfrm>
            <a:off x="334433" y="1341438"/>
            <a:ext cx="11628967" cy="5211762"/>
          </a:xfrm>
        </p:spPr>
        <p:txBody>
          <a:bodyPr/>
          <a:lstStyle/>
          <a:p>
            <a:r>
              <a:rPr lang="en-US" dirty="0"/>
              <a:t>IEEE Discounted Corporate Rate- $158 w/ complimentary standard Internet </a:t>
            </a:r>
          </a:p>
          <a:p>
            <a:r>
              <a:rPr lang="en-US" dirty="0"/>
              <a:t>To book this rate, visit www.orangecounty.regency.hyatt.com, enter your dates and click on the “Special Rates” link. Enter your Corporate Rate (CR) number “98789” in the “Corporate or Group Code” box and hit “Check Availability”. Or you can call Hyatt Reservations at 800-233-1234 and request the “IEEE” rate. This rate is valid through 4/30/18. </a:t>
            </a:r>
          </a:p>
          <a:p>
            <a:endParaRPr lang="en-US" dirty="0"/>
          </a:p>
          <a:p>
            <a:r>
              <a:rPr lang="en-US" dirty="0"/>
              <a:t>Flyer sent to the Stds-802-All reflector.</a:t>
            </a:r>
          </a:p>
        </p:txBody>
      </p:sp>
    </p:spTree>
    <p:extLst>
      <p:ext uri="{BB962C8B-B14F-4D97-AF65-F5344CB8AC3E}">
        <p14:creationId xmlns:p14="http://schemas.microsoft.com/office/powerpoint/2010/main" val="11315992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CF1B45-1B61-4D47-9C49-E3A32C05E8A1}"/>
              </a:ext>
            </a:extLst>
          </p:cNvPr>
          <p:cNvSpPr>
            <a:spLocks noGrp="1"/>
          </p:cNvSpPr>
          <p:nvPr>
            <p:ph type="title"/>
          </p:nvPr>
        </p:nvSpPr>
        <p:spPr>
          <a:xfrm>
            <a:off x="609600" y="404813"/>
            <a:ext cx="11353800" cy="792162"/>
          </a:xfrm>
        </p:spPr>
        <p:txBody>
          <a:bodyPr/>
          <a:lstStyle/>
          <a:p>
            <a:r>
              <a:rPr lang="en-US" sz="3200" dirty="0"/>
              <a:t>F4.031 - Motion to Authorize Travel to IEEE-SA Contracts </a:t>
            </a:r>
            <a:r>
              <a:rPr lang="en-US" sz="3200" dirty="0" err="1"/>
              <a:t>mtg</a:t>
            </a:r>
            <a:endParaRPr lang="en-US" sz="3200" dirty="0"/>
          </a:p>
        </p:txBody>
      </p:sp>
      <p:sp>
        <p:nvSpPr>
          <p:cNvPr id="3" name="Content Placeholder 2">
            <a:extLst>
              <a:ext uri="{FF2B5EF4-FFF2-40B4-BE49-F238E27FC236}">
                <a16:creationId xmlns:a16="http://schemas.microsoft.com/office/drawing/2014/main" id="{C8A66AB1-E0A2-432F-9A25-08121C7DCD68}"/>
              </a:ext>
            </a:extLst>
          </p:cNvPr>
          <p:cNvSpPr>
            <a:spLocks noGrp="1"/>
          </p:cNvSpPr>
          <p:nvPr>
            <p:ph idx="1"/>
          </p:nvPr>
        </p:nvSpPr>
        <p:spPr/>
        <p:txBody>
          <a:bodyPr/>
          <a:lstStyle/>
          <a:p>
            <a:pPr lvl="1"/>
            <a:r>
              <a:rPr lang="en-US" dirty="0"/>
              <a:t> Move to authorize Bob </a:t>
            </a:r>
            <a:r>
              <a:rPr lang="en-US" dirty="0" err="1"/>
              <a:t>Heile</a:t>
            </a:r>
            <a:r>
              <a:rPr lang="en-US" dirty="0"/>
              <a:t> to spend up to $750 for him to attend the Contracts meeting 4</a:t>
            </a:r>
            <a:r>
              <a:rPr lang="en-US" baseline="30000" dirty="0"/>
              <a:t>th</a:t>
            </a:r>
            <a:r>
              <a:rPr lang="en-US" dirty="0"/>
              <a:t> Dec 2017 in Piscataway, NJ (plus </a:t>
            </a:r>
            <a:r>
              <a:rPr lang="en-US" dirty="0" err="1"/>
              <a:t>RevCom</a:t>
            </a:r>
            <a:r>
              <a:rPr lang="en-US" dirty="0"/>
              <a:t> and </a:t>
            </a:r>
            <a:r>
              <a:rPr lang="en-US" dirty="0" err="1"/>
              <a:t>NesCom</a:t>
            </a:r>
            <a:r>
              <a:rPr lang="en-US" dirty="0"/>
              <a:t> as long as he is there – held concurrently on the 5</a:t>
            </a:r>
            <a:r>
              <a:rPr lang="en-US" baseline="30000" dirty="0"/>
              <a:t>th</a:t>
            </a:r>
            <a:r>
              <a:rPr lang="en-US" dirty="0"/>
              <a:t> of Dec.)</a:t>
            </a:r>
          </a:p>
          <a:p>
            <a:pPr lvl="1"/>
            <a:endParaRPr lang="en-US" dirty="0"/>
          </a:p>
          <a:p>
            <a:pPr lvl="1"/>
            <a:r>
              <a:rPr lang="en-US" dirty="0"/>
              <a:t>Moved: Jon Rosdahl</a:t>
            </a:r>
          </a:p>
          <a:p>
            <a:pPr lvl="1"/>
            <a:r>
              <a:rPr lang="en-US" dirty="0"/>
              <a:t>2</a:t>
            </a:r>
            <a:r>
              <a:rPr lang="en-US" baseline="30000" dirty="0"/>
              <a:t>nd</a:t>
            </a:r>
            <a:r>
              <a:rPr lang="en-US" dirty="0"/>
              <a:t>: Adrian Stephens</a:t>
            </a:r>
          </a:p>
          <a:p>
            <a:pPr lvl="1"/>
            <a:r>
              <a:rPr lang="en-US" dirty="0"/>
              <a:t>Results: Unanimous</a:t>
            </a:r>
            <a:endParaRPr lang="en-US" sz="3600" dirty="0"/>
          </a:p>
          <a:p>
            <a:endParaRPr lang="en-US" sz="3600" dirty="0"/>
          </a:p>
        </p:txBody>
      </p:sp>
    </p:spTree>
    <p:extLst>
      <p:ext uri="{BB962C8B-B14F-4D97-AF65-F5344CB8AC3E}">
        <p14:creationId xmlns:p14="http://schemas.microsoft.com/office/powerpoint/2010/main" val="6097557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93E3EA-BBA7-4310-8793-09445E886974}"/>
              </a:ext>
            </a:extLst>
          </p:cNvPr>
          <p:cNvSpPr>
            <a:spLocks noGrp="1"/>
          </p:cNvSpPr>
          <p:nvPr>
            <p:ph type="title"/>
          </p:nvPr>
        </p:nvSpPr>
        <p:spPr/>
        <p:txBody>
          <a:bodyPr/>
          <a:lstStyle/>
          <a:p>
            <a:r>
              <a:rPr lang="en-US" sz="3200" dirty="0"/>
              <a:t>F4.032- Motion to authorize Site &amp; Network Validation trip</a:t>
            </a:r>
          </a:p>
        </p:txBody>
      </p:sp>
      <p:sp>
        <p:nvSpPr>
          <p:cNvPr id="3" name="Content Placeholder 2">
            <a:extLst>
              <a:ext uri="{FF2B5EF4-FFF2-40B4-BE49-F238E27FC236}">
                <a16:creationId xmlns:a16="http://schemas.microsoft.com/office/drawing/2014/main" id="{FE2B6F2B-463E-41FE-AC02-D3DF7C45D9E1}"/>
              </a:ext>
            </a:extLst>
          </p:cNvPr>
          <p:cNvSpPr>
            <a:spLocks noGrp="1"/>
          </p:cNvSpPr>
          <p:nvPr>
            <p:ph idx="1"/>
          </p:nvPr>
        </p:nvSpPr>
        <p:spPr>
          <a:xfrm>
            <a:off x="334433" y="1341438"/>
            <a:ext cx="10972800" cy="5135562"/>
          </a:xfrm>
        </p:spPr>
        <p:txBody>
          <a:bodyPr/>
          <a:lstStyle/>
          <a:p>
            <a:pPr marL="0" indent="0">
              <a:buNone/>
            </a:pPr>
            <a:r>
              <a:rPr lang="en-US" sz="2800" dirty="0"/>
              <a:t>Whereas we have the opportunity to hold two sessions at the Le Centre Sheraton Hotel in Montreal, Quebec, CA. (2020 and 2022) we want to ensure we will have a good experience.</a:t>
            </a:r>
          </a:p>
          <a:p>
            <a:pPr marL="0" indent="0">
              <a:buNone/>
            </a:pPr>
            <a:r>
              <a:rPr lang="en-US" sz="2800" dirty="0"/>
              <a:t>Authorize expenses not to exceed $4500 for a </a:t>
            </a:r>
            <a:r>
              <a:rPr lang="en-US" sz="2800" dirty="0" err="1"/>
              <a:t>mtg</a:t>
            </a:r>
            <a:r>
              <a:rPr lang="en-US" sz="2800" dirty="0"/>
              <a:t> space and a network site qualification at the Le Centre Sheraton Hotel in Montreal, Quebec, CA. Bob </a:t>
            </a:r>
            <a:r>
              <a:rPr lang="en-US" sz="2800" dirty="0" err="1"/>
              <a:t>Heile</a:t>
            </a:r>
            <a:r>
              <a:rPr lang="en-US" sz="2800" dirty="0"/>
              <a:t> and a Network Engineer will fly up on the 29th and perform the site visit on the 30</a:t>
            </a:r>
            <a:r>
              <a:rPr lang="en-US" sz="2800" baseline="30000" dirty="0"/>
              <a:t>th</a:t>
            </a:r>
            <a:r>
              <a:rPr lang="en-US" sz="2800" dirty="0"/>
              <a:t> and report back.</a:t>
            </a:r>
            <a:endParaRPr lang="en-US" dirty="0"/>
          </a:p>
          <a:p>
            <a:pPr marL="0" indent="0">
              <a:buNone/>
            </a:pPr>
            <a:endParaRPr lang="en-US" dirty="0"/>
          </a:p>
          <a:p>
            <a:pPr marL="0" indent="0">
              <a:buNone/>
            </a:pPr>
            <a:r>
              <a:rPr lang="en-US" sz="2800" dirty="0"/>
              <a:t>Move: Jon Rosdahl</a:t>
            </a:r>
          </a:p>
          <a:p>
            <a:pPr marL="0" indent="0">
              <a:buNone/>
            </a:pPr>
            <a:r>
              <a:rPr lang="en-US" sz="2800" dirty="0"/>
              <a:t>2</a:t>
            </a:r>
            <a:r>
              <a:rPr lang="en-US" sz="2800" baseline="30000" dirty="0"/>
              <a:t>nd</a:t>
            </a:r>
            <a:r>
              <a:rPr lang="en-US" sz="2800" dirty="0"/>
              <a:t>: Adrian Stephens</a:t>
            </a:r>
          </a:p>
          <a:p>
            <a:pPr marL="0" indent="0">
              <a:buNone/>
            </a:pPr>
            <a:r>
              <a:rPr lang="en-US" sz="2800" dirty="0"/>
              <a:t>Results: Unanimous</a:t>
            </a:r>
          </a:p>
        </p:txBody>
      </p:sp>
    </p:spTree>
    <p:extLst>
      <p:ext uri="{BB962C8B-B14F-4D97-AF65-F5344CB8AC3E}">
        <p14:creationId xmlns:p14="http://schemas.microsoft.com/office/powerpoint/2010/main" val="39175741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10A18-9331-43A2-A308-1893D7649495}"/>
              </a:ext>
            </a:extLst>
          </p:cNvPr>
          <p:cNvSpPr>
            <a:spLocks noGrp="1"/>
          </p:cNvSpPr>
          <p:nvPr>
            <p:ph type="title"/>
          </p:nvPr>
        </p:nvSpPr>
        <p:spPr/>
        <p:txBody>
          <a:bodyPr/>
          <a:lstStyle/>
          <a:p>
            <a:r>
              <a:rPr lang="en-US" dirty="0"/>
              <a:t>F4.033 - Motion to Extend PCO Contract</a:t>
            </a:r>
          </a:p>
        </p:txBody>
      </p:sp>
      <p:sp>
        <p:nvSpPr>
          <p:cNvPr id="3" name="Content Placeholder 2">
            <a:extLst>
              <a:ext uri="{FF2B5EF4-FFF2-40B4-BE49-F238E27FC236}">
                <a16:creationId xmlns:a16="http://schemas.microsoft.com/office/drawing/2014/main" id="{CB6C80EF-AF74-413F-9136-4B91827E92E4}"/>
              </a:ext>
            </a:extLst>
          </p:cNvPr>
          <p:cNvSpPr>
            <a:spLocks noGrp="1"/>
          </p:cNvSpPr>
          <p:nvPr>
            <p:ph idx="1"/>
          </p:nvPr>
        </p:nvSpPr>
        <p:spPr/>
        <p:txBody>
          <a:bodyPr/>
          <a:lstStyle/>
          <a:p>
            <a:endParaRPr lang="en-US" dirty="0"/>
          </a:p>
          <a:p>
            <a:r>
              <a:rPr lang="en-US" dirty="0"/>
              <a:t>Authorize the issuance of an IEEE conformant MSA agreement for Face to Face Events for PCO services for 2019 – 2023.</a:t>
            </a:r>
          </a:p>
          <a:p>
            <a:r>
              <a:rPr lang="en-US" dirty="0"/>
              <a:t>Moved: Jon Rosdahl</a:t>
            </a:r>
          </a:p>
          <a:p>
            <a:r>
              <a:rPr lang="en-US" dirty="0"/>
              <a:t>Second: Adrian Stephens</a:t>
            </a:r>
          </a:p>
          <a:p>
            <a:r>
              <a:rPr lang="en-US" dirty="0"/>
              <a:t>Results: Unanimous</a:t>
            </a:r>
          </a:p>
          <a:p>
            <a:endParaRPr lang="en-US" dirty="0"/>
          </a:p>
        </p:txBody>
      </p:sp>
    </p:spTree>
    <p:extLst>
      <p:ext uri="{BB962C8B-B14F-4D97-AF65-F5344CB8AC3E}">
        <p14:creationId xmlns:p14="http://schemas.microsoft.com/office/powerpoint/2010/main" val="40701909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04814"/>
            <a:ext cx="8229600" cy="738187"/>
          </a:xfrm>
        </p:spPr>
        <p:txBody>
          <a:bodyPr/>
          <a:lstStyle/>
          <a:p>
            <a:r>
              <a:rPr lang="en-US" b="1" dirty="0"/>
              <a:t>Future Venue Insight</a:t>
            </a:r>
          </a:p>
        </p:txBody>
      </p:sp>
      <p:sp>
        <p:nvSpPr>
          <p:cNvPr id="3" name="Content Placeholder 2"/>
          <p:cNvSpPr>
            <a:spLocks noGrp="1"/>
          </p:cNvSpPr>
          <p:nvPr>
            <p:ph idx="1"/>
          </p:nvPr>
        </p:nvSpPr>
        <p:spPr>
          <a:xfrm>
            <a:off x="1066800" y="1371600"/>
            <a:ext cx="10439400" cy="4800601"/>
          </a:xfrm>
        </p:spPr>
        <p:txBody>
          <a:bodyPr/>
          <a:lstStyle/>
          <a:p>
            <a:r>
              <a:rPr lang="en-US" sz="2400" dirty="0"/>
              <a:t>Future 802 Plenary Sessions:</a:t>
            </a:r>
          </a:p>
          <a:p>
            <a:pPr lvl="1"/>
            <a:r>
              <a:rPr lang="en-US" sz="2400" dirty="0"/>
              <a:t>March 2018   Hyatt Regency O’Hare – Rosemont, IL</a:t>
            </a:r>
          </a:p>
          <a:p>
            <a:pPr lvl="1"/>
            <a:r>
              <a:rPr lang="en-US" sz="2400" dirty="0"/>
              <a:t>July 2018       Manchester Grand Hyatt – San Diego</a:t>
            </a:r>
          </a:p>
          <a:p>
            <a:pPr lvl="1"/>
            <a:r>
              <a:rPr lang="en-US" sz="2400" dirty="0"/>
              <a:t>Nov 2018       Bangkok, Thailand</a:t>
            </a:r>
          </a:p>
          <a:p>
            <a:pPr lvl="1"/>
            <a:endParaRPr lang="en-US" sz="2400" dirty="0"/>
          </a:p>
          <a:p>
            <a:r>
              <a:rPr lang="en-US" sz="2400" dirty="0"/>
              <a:t>Contract Status doc 802 EC-16/66r2:</a:t>
            </a:r>
          </a:p>
          <a:p>
            <a:pPr marL="400050" lvl="1" indent="0">
              <a:buNone/>
            </a:pPr>
            <a:r>
              <a:rPr lang="en-US" sz="2000" dirty="0">
                <a:hlinkClick r:id="rId2"/>
              </a:rPr>
              <a:t>https://mentor.ieee.org/802-ec/dcn/16/ec-16-0066-02-00EC-802-plenary-future-venue-contract-status.xlsx</a:t>
            </a:r>
            <a:r>
              <a:rPr lang="en-US" sz="2000" dirty="0"/>
              <a:t> </a:t>
            </a:r>
          </a:p>
        </p:txBody>
      </p:sp>
    </p:spTree>
    <p:extLst>
      <p:ext uri="{BB962C8B-B14F-4D97-AF65-F5344CB8AC3E}">
        <p14:creationId xmlns:p14="http://schemas.microsoft.com/office/powerpoint/2010/main" val="547716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5.142 Current and Future Venue Report</a:t>
            </a:r>
            <a:endParaRPr lang="en-US" dirty="0"/>
          </a:p>
        </p:txBody>
      </p:sp>
      <p:sp>
        <p:nvSpPr>
          <p:cNvPr id="3" name="Content Placeholder 2"/>
          <p:cNvSpPr>
            <a:spLocks noGrp="1"/>
          </p:cNvSpPr>
          <p:nvPr>
            <p:ph idx="1"/>
          </p:nvPr>
        </p:nvSpPr>
        <p:spPr/>
        <p:txBody>
          <a:bodyPr/>
          <a:lstStyle/>
          <a:p>
            <a:r>
              <a:rPr lang="en-US" dirty="0"/>
              <a:t>IEEE 802 Top 10 – Thanks Face to Face Events</a:t>
            </a:r>
          </a:p>
          <a:p>
            <a:pPr lvl="1"/>
            <a:r>
              <a:rPr lang="en-US" dirty="0"/>
              <a:t>Emailed to all registered attendees</a:t>
            </a:r>
          </a:p>
          <a:p>
            <a:pPr>
              <a:lnSpc>
                <a:spcPct val="200000"/>
              </a:lnSpc>
            </a:pPr>
            <a:r>
              <a:rPr lang="en-US" dirty="0"/>
              <a:t>2018 November Plenary site report</a:t>
            </a:r>
          </a:p>
          <a:p>
            <a:pPr>
              <a:lnSpc>
                <a:spcPct val="200000"/>
              </a:lnSpc>
            </a:pPr>
            <a:r>
              <a:rPr lang="en-US" dirty="0"/>
              <a:t>2019/2020 Plenary Venue RFP report</a:t>
            </a:r>
          </a:p>
        </p:txBody>
      </p:sp>
    </p:spTree>
    <p:extLst>
      <p:ext uri="{BB962C8B-B14F-4D97-AF65-F5344CB8AC3E}">
        <p14:creationId xmlns:p14="http://schemas.microsoft.com/office/powerpoint/2010/main" val="12697486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802 Plenary March 2018</a:t>
            </a:r>
          </a:p>
        </p:txBody>
      </p:sp>
      <p:sp>
        <p:nvSpPr>
          <p:cNvPr id="3" name="Content Placeholder 2"/>
          <p:cNvSpPr>
            <a:spLocks noGrp="1"/>
          </p:cNvSpPr>
          <p:nvPr>
            <p:ph idx="1"/>
          </p:nvPr>
        </p:nvSpPr>
        <p:spPr>
          <a:xfrm>
            <a:off x="1066800" y="1341438"/>
            <a:ext cx="10515600" cy="4388894"/>
          </a:xfrm>
        </p:spPr>
        <p:txBody>
          <a:bodyPr>
            <a:normAutofit/>
          </a:bodyPr>
          <a:lstStyle/>
          <a:p>
            <a:r>
              <a:rPr lang="en-US" sz="3600" dirty="0"/>
              <a:t>Save the Date: </a:t>
            </a:r>
            <a:r>
              <a:rPr lang="en-US" sz="3600" b="1" dirty="0"/>
              <a:t>March 4-9 – Rosemont, IL USA</a:t>
            </a:r>
            <a:endParaRPr lang="en-US" sz="4000" dirty="0"/>
          </a:p>
          <a:p>
            <a:r>
              <a:rPr lang="en-US" sz="3600" dirty="0"/>
              <a:t>Registration target to open: 1 Dec 2017</a:t>
            </a:r>
          </a:p>
          <a:p>
            <a:r>
              <a:rPr lang="en-US" sz="3600" dirty="0"/>
              <a:t>Hotel Information: </a:t>
            </a:r>
          </a:p>
          <a:p>
            <a:pPr marL="914400" lvl="2" indent="0">
              <a:buNone/>
            </a:pPr>
            <a:r>
              <a:rPr lang="en-US" sz="3200" b="1" i="1" dirty="0"/>
              <a:t>Hyatt Regency O’Hare</a:t>
            </a:r>
          </a:p>
          <a:p>
            <a:pPr marL="914400" lvl="2" indent="0">
              <a:buNone/>
            </a:pPr>
            <a:r>
              <a:rPr lang="en-US" sz="3200" i="1" dirty="0"/>
              <a:t>9300 Bryn </a:t>
            </a:r>
            <a:r>
              <a:rPr lang="en-US" sz="3200" i="1" dirty="0" err="1"/>
              <a:t>Mawr</a:t>
            </a:r>
            <a:r>
              <a:rPr lang="en-US" sz="3200" i="1" dirty="0"/>
              <a:t> Ave</a:t>
            </a:r>
          </a:p>
          <a:p>
            <a:pPr marL="914400" lvl="2" indent="0">
              <a:buNone/>
            </a:pPr>
            <a:r>
              <a:rPr lang="en-US" sz="3200" i="1" dirty="0"/>
              <a:t>Rosemont, IL USA60018</a:t>
            </a:r>
            <a:endParaRPr lang="en-US" sz="3200" dirty="0"/>
          </a:p>
        </p:txBody>
      </p:sp>
    </p:spTree>
    <p:extLst>
      <p:ext uri="{BB962C8B-B14F-4D97-AF65-F5344CB8AC3E}">
        <p14:creationId xmlns:p14="http://schemas.microsoft.com/office/powerpoint/2010/main" val="483496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defTabSz="449263">
              <a:buClr>
                <a:srgbClr val="000000"/>
              </a:buClr>
              <a:buSzPct val="100000"/>
              <a:defRPr/>
            </a:pPr>
            <a:r>
              <a:rPr lang="en-US" sz="2800" b="1" dirty="0"/>
              <a:t> *F8.045</a:t>
            </a:r>
            <a:r>
              <a:rPr lang="en-US" sz="2800" b="1" dirty="0">
                <a:solidFill>
                  <a:srgbClr val="000000"/>
                </a:solidFill>
              </a:rPr>
              <a:t> Executive Secretary report</a:t>
            </a:r>
          </a:p>
          <a:p>
            <a:r>
              <a:rPr lang="en-US" sz="2800" b="1" dirty="0"/>
              <a:t>LMSC 802 – P&amp;P list of major duties</a:t>
            </a:r>
            <a:r>
              <a:rPr lang="en-US" sz="2800" dirty="0"/>
              <a:t>:</a:t>
            </a:r>
          </a:p>
        </p:txBody>
      </p:sp>
      <p:sp>
        <p:nvSpPr>
          <p:cNvPr id="3" name="Content Placeholder 2"/>
          <p:cNvSpPr>
            <a:spLocks noGrp="1"/>
          </p:cNvSpPr>
          <p:nvPr>
            <p:ph idx="1"/>
          </p:nvPr>
        </p:nvSpPr>
        <p:spPr>
          <a:xfrm>
            <a:off x="1066800" y="1371601"/>
            <a:ext cx="9982200" cy="5103813"/>
          </a:xfrm>
        </p:spPr>
        <p:txBody>
          <a:bodyPr/>
          <a:lstStyle/>
          <a:p>
            <a:pPr marL="857250" lvl="1" indent="-457200">
              <a:buAutoNum type="arabicPeriod"/>
            </a:pPr>
            <a:r>
              <a:rPr lang="en-US" dirty="0"/>
              <a:t>Oversee Venue selection –</a:t>
            </a:r>
          </a:p>
          <a:p>
            <a:pPr marL="857250" lvl="1" indent="-457200">
              <a:buFont typeface="Times New Roman" pitchFamily="16" charset="0"/>
              <a:buAutoNum type="arabicPeriod"/>
            </a:pPr>
            <a:r>
              <a:rPr lang="en-US" dirty="0"/>
              <a:t>Present summaries of venue options.</a:t>
            </a:r>
          </a:p>
          <a:p>
            <a:pPr marL="857250" lvl="1" indent="-457200">
              <a:buAutoNum type="arabicPeriod"/>
            </a:pPr>
            <a:r>
              <a:rPr lang="en-US" dirty="0"/>
              <a:t>Oversee activities related to facilities and services</a:t>
            </a:r>
          </a:p>
          <a:p>
            <a:pPr marL="857250" lvl="1" indent="-457200">
              <a:buAutoNum type="arabicPeriod"/>
            </a:pPr>
            <a:r>
              <a:rPr lang="en-US" dirty="0"/>
              <a:t>Carry out Duties of Treasurer if Treasurer unavailable</a:t>
            </a:r>
          </a:p>
          <a:p>
            <a:pPr marL="400050" lvl="1" indent="0">
              <a:buNone/>
            </a:pPr>
            <a:endParaRPr lang="en-US" sz="1400" dirty="0"/>
          </a:p>
          <a:p>
            <a:pPr marL="457200" indent="-457200"/>
            <a:r>
              <a:rPr lang="en-US" dirty="0"/>
              <a:t>Chairs Guideline list of major duties:</a:t>
            </a:r>
          </a:p>
          <a:p>
            <a:pPr lvl="1"/>
            <a:r>
              <a:rPr lang="en-US" dirty="0"/>
              <a:t>1) 802 Meetings: Efficiency Improvement</a:t>
            </a:r>
          </a:p>
          <a:p>
            <a:pPr lvl="1"/>
            <a:r>
              <a:rPr lang="en-US" dirty="0"/>
              <a:t>2) 802 Plenary Sessions: Facilities and Services</a:t>
            </a:r>
          </a:p>
          <a:p>
            <a:pPr lvl="1"/>
            <a:r>
              <a:rPr lang="en-US" dirty="0"/>
              <a:t>3) IEEE 802 Registration Database</a:t>
            </a:r>
          </a:p>
          <a:p>
            <a:pPr lvl="1"/>
            <a:r>
              <a:rPr lang="en-US" dirty="0"/>
              <a:t>4) Assist IEEE 802 Treasurer</a:t>
            </a:r>
          </a:p>
        </p:txBody>
      </p:sp>
    </p:spTree>
    <p:extLst>
      <p:ext uri="{BB962C8B-B14F-4D97-AF65-F5344CB8AC3E}">
        <p14:creationId xmlns:p14="http://schemas.microsoft.com/office/powerpoint/2010/main" val="15443036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8698" y="343693"/>
            <a:ext cx="7772400" cy="914400"/>
          </a:xfrm>
        </p:spPr>
        <p:txBody>
          <a:bodyPr/>
          <a:lstStyle/>
          <a:p>
            <a:r>
              <a:rPr lang="en-US" sz="2800" b="1" dirty="0"/>
              <a:t>F8.05 – Announcement of 802 EC Interim Telecon (Tuesday 6 Feb 2018, 1-3pm ET)</a:t>
            </a:r>
          </a:p>
        </p:txBody>
      </p:sp>
      <p:sp>
        <p:nvSpPr>
          <p:cNvPr id="3" name="Content Placeholder 2"/>
          <p:cNvSpPr>
            <a:spLocks noGrp="1"/>
          </p:cNvSpPr>
          <p:nvPr>
            <p:ph idx="1"/>
          </p:nvPr>
        </p:nvSpPr>
        <p:spPr>
          <a:xfrm>
            <a:off x="685800" y="1371600"/>
            <a:ext cx="11277600" cy="5181600"/>
          </a:xfrm>
        </p:spPr>
        <p:txBody>
          <a:bodyPr/>
          <a:lstStyle/>
          <a:p>
            <a:r>
              <a:rPr lang="en-US" sz="2000" dirty="0"/>
              <a:t>Agenda for Interim EC meeting                       – </a:t>
            </a:r>
            <a:r>
              <a:rPr lang="en-US" sz="2000" b="1" dirty="0">
                <a:solidFill>
                  <a:schemeClr val="accent6">
                    <a:lumMod val="50000"/>
                  </a:schemeClr>
                </a:solidFill>
              </a:rPr>
              <a:t>Tuesday 6 Feb 2018 1-3PM ET</a:t>
            </a:r>
          </a:p>
          <a:p>
            <a:r>
              <a:rPr lang="en-US" sz="2000" dirty="0"/>
              <a:t>Initial Proposed Draft Agenda</a:t>
            </a:r>
          </a:p>
          <a:p>
            <a:pPr marL="800100" lvl="1" indent="-342900">
              <a:buAutoNum type="arabicPeriod"/>
            </a:pPr>
            <a:r>
              <a:rPr lang="en-US" sz="2000" dirty="0"/>
              <a:t>Welcome/Intro/Approve Agenda 	        				- Nikolich           5 min </a:t>
            </a:r>
          </a:p>
          <a:p>
            <a:pPr marL="800100" lvl="1" indent="-342900">
              <a:buAutoNum type="arabicPeriod"/>
            </a:pPr>
            <a:r>
              <a:rPr lang="en-US" sz="2000" dirty="0"/>
              <a:t>Report: EC Action Item Summary					- </a:t>
            </a:r>
            <a:r>
              <a:rPr lang="en-US" sz="2000" dirty="0" err="1"/>
              <a:t>D’Ambrosia</a:t>
            </a:r>
            <a:r>
              <a:rPr lang="en-US" sz="2000" dirty="0"/>
              <a:t> 	10 min</a:t>
            </a:r>
          </a:p>
          <a:p>
            <a:pPr marL="800100" lvl="1" indent="-342900">
              <a:buAutoNum type="arabicPeriod"/>
            </a:pPr>
            <a:r>
              <a:rPr lang="en-US" sz="2000" dirty="0"/>
              <a:t>The EC </a:t>
            </a:r>
            <a:r>
              <a:rPr lang="en-US" sz="2000" dirty="0" err="1"/>
              <a:t>AdHoc</a:t>
            </a:r>
            <a:r>
              <a:rPr lang="en-US" sz="2000" dirty="0"/>
              <a:t> 							- Marks		15 min</a:t>
            </a:r>
          </a:p>
          <a:p>
            <a:pPr marL="800100" lvl="1" indent="-342900">
              <a:buAutoNum type="arabicPeriod"/>
            </a:pPr>
            <a:r>
              <a:rPr lang="en-US" sz="2000" dirty="0"/>
              <a:t>Venue Issues:</a:t>
            </a:r>
          </a:p>
          <a:p>
            <a:pPr marL="1200150" lvl="2" indent="-342900">
              <a:buAutoNum type="arabicPeriod"/>
            </a:pPr>
            <a:r>
              <a:rPr lang="en-US" sz="2000" dirty="0"/>
              <a:t>Report: March 2018 Plenary Status				- Rosdahl   	3 min</a:t>
            </a:r>
          </a:p>
          <a:p>
            <a:pPr marL="1200150" lvl="2" indent="-342900">
              <a:buAutoNum type="arabicPeriod"/>
            </a:pPr>
            <a:r>
              <a:rPr lang="en-US" sz="2000" dirty="0"/>
              <a:t>Report on 2020 Future Venue Contract status			- Rosdahl           8 min</a:t>
            </a:r>
          </a:p>
          <a:p>
            <a:pPr marL="800100" lvl="1" indent="-342900">
              <a:buAutoNum type="arabicPeriod"/>
            </a:pPr>
            <a:r>
              <a:rPr lang="en-US" sz="2000" dirty="0"/>
              <a:t>Formal Actions – Motions from WG Chairs</a:t>
            </a:r>
          </a:p>
          <a:p>
            <a:pPr marL="800100" lvl="1" indent="-342900">
              <a:buAutoNum type="arabicPeriod"/>
            </a:pPr>
            <a:r>
              <a:rPr lang="en-US" sz="2000" dirty="0"/>
              <a:t>Other Reports from WG Chairs</a:t>
            </a:r>
          </a:p>
          <a:p>
            <a:pPr marL="800100" lvl="1" indent="-342900">
              <a:buAutoNum type="arabicPeriod"/>
            </a:pPr>
            <a:endParaRPr lang="en-US" sz="2000" dirty="0"/>
          </a:p>
          <a:p>
            <a:r>
              <a:rPr lang="en-US" sz="2000" b="1" dirty="0"/>
              <a:t>Per Chairs Guideline – Confirm during the Closing EC Plenary.</a:t>
            </a:r>
          </a:p>
        </p:txBody>
      </p:sp>
    </p:spTree>
    <p:extLst>
      <p:ext uri="{BB962C8B-B14F-4D97-AF65-F5344CB8AC3E}">
        <p14:creationId xmlns:p14="http://schemas.microsoft.com/office/powerpoint/2010/main" val="7134217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8506" y="304801"/>
            <a:ext cx="8229600" cy="979279"/>
          </a:xfrm>
        </p:spPr>
        <p:txBody>
          <a:bodyPr/>
          <a:lstStyle/>
          <a:p>
            <a:r>
              <a:rPr lang="en-US" sz="2800" b="1" dirty="0"/>
              <a:t>*F8.06 – Call for Tutorials for Nov 2017 Plenary</a:t>
            </a:r>
          </a:p>
        </p:txBody>
      </p:sp>
      <p:sp>
        <p:nvSpPr>
          <p:cNvPr id="7" name="Content Placeholder 6"/>
          <p:cNvSpPr>
            <a:spLocks noGrp="1"/>
          </p:cNvSpPr>
          <p:nvPr>
            <p:ph idx="1"/>
          </p:nvPr>
        </p:nvSpPr>
        <p:spPr>
          <a:xfrm>
            <a:off x="685800" y="1298148"/>
            <a:ext cx="10363200" cy="5178852"/>
          </a:xfrm>
        </p:spPr>
        <p:txBody>
          <a:bodyPr/>
          <a:lstStyle/>
          <a:p>
            <a:r>
              <a:rPr lang="en-US" sz="2400" dirty="0"/>
              <a:t>Tutorials to be held Monday, 5 March 2018</a:t>
            </a:r>
          </a:p>
          <a:p>
            <a:r>
              <a:rPr lang="en-US" sz="2400" dirty="0"/>
              <a:t>Tutorial Request form: </a:t>
            </a:r>
            <a:r>
              <a:rPr lang="en-US" sz="2000" dirty="0">
                <a:hlinkClick r:id="rId3"/>
              </a:rPr>
              <a:t>http://www.ieee802.org/802_tutorials/802_Tutorial_Request_Form.doc</a:t>
            </a:r>
            <a:endParaRPr lang="en-US" sz="2000" dirty="0"/>
          </a:p>
          <a:p>
            <a:endParaRPr lang="en-US" sz="2400" dirty="0"/>
          </a:p>
          <a:p>
            <a:r>
              <a:rPr lang="en-US" sz="2400" dirty="0"/>
              <a:t> As a reminder please refer to Chair's Guidelines section 2.5 Tutorials for the logistics for participating in sponsoring/presenting a Tutorial.</a:t>
            </a:r>
          </a:p>
          <a:p>
            <a:endParaRPr lang="en-US" sz="2400" dirty="0"/>
          </a:p>
          <a:p>
            <a:r>
              <a:rPr lang="en-US" sz="2400" dirty="0"/>
              <a:t>Note that Tutorial times are 80 minutes with 10 minutes to allow for presenters to setup and depart.</a:t>
            </a:r>
          </a:p>
          <a:p>
            <a:endParaRPr lang="en-US" sz="2400" dirty="0"/>
          </a:p>
          <a:p>
            <a:r>
              <a:rPr lang="en-US" sz="2400" dirty="0"/>
              <a:t>All requests for Tutorials must be made by 19 January 2018</a:t>
            </a:r>
          </a:p>
          <a:p>
            <a:endParaRPr lang="en-US" sz="2800" dirty="0"/>
          </a:p>
        </p:txBody>
      </p:sp>
    </p:spTree>
    <p:extLst>
      <p:ext uri="{BB962C8B-B14F-4D97-AF65-F5344CB8AC3E}">
        <p14:creationId xmlns:p14="http://schemas.microsoft.com/office/powerpoint/2010/main" val="3786605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79C60-80DE-41A8-8403-6BFAFE3A7A25}"/>
              </a:ext>
            </a:extLst>
          </p:cNvPr>
          <p:cNvSpPr>
            <a:spLocks noGrp="1"/>
          </p:cNvSpPr>
          <p:nvPr>
            <p:ph type="title"/>
          </p:nvPr>
        </p:nvSpPr>
        <p:spPr/>
        <p:txBody>
          <a:bodyPr/>
          <a:lstStyle/>
          <a:p>
            <a:r>
              <a:rPr lang="en-US" dirty="0"/>
              <a:t>Straw Poll for Returning to This Venue</a:t>
            </a:r>
          </a:p>
        </p:txBody>
      </p:sp>
      <p:sp>
        <p:nvSpPr>
          <p:cNvPr id="3" name="Content Placeholder 2">
            <a:extLst>
              <a:ext uri="{FF2B5EF4-FFF2-40B4-BE49-F238E27FC236}">
                <a16:creationId xmlns:a16="http://schemas.microsoft.com/office/drawing/2014/main" id="{D826A831-C523-41E8-83BF-857E9DDDD211}"/>
              </a:ext>
            </a:extLst>
          </p:cNvPr>
          <p:cNvSpPr>
            <a:spLocks noGrp="1"/>
          </p:cNvSpPr>
          <p:nvPr>
            <p:ph idx="1"/>
          </p:nvPr>
        </p:nvSpPr>
        <p:spPr/>
        <p:txBody>
          <a:bodyPr/>
          <a:lstStyle/>
          <a:p>
            <a:r>
              <a:rPr lang="en-US" dirty="0"/>
              <a:t>Would you like to return to this venue?</a:t>
            </a:r>
          </a:p>
          <a:p>
            <a:pPr lvl="1"/>
            <a:r>
              <a:rPr lang="en-US" sz="2400" dirty="0"/>
              <a:t>802.3 -- Y: 93   N: 20</a:t>
            </a:r>
          </a:p>
          <a:p>
            <a:pPr lvl="1"/>
            <a:r>
              <a:rPr lang="en-US" sz="2400" dirty="0"/>
              <a:t>802.11 – Y: 20  N: 12</a:t>
            </a:r>
            <a:br>
              <a:rPr lang="en-US" dirty="0"/>
            </a:br>
            <a:endParaRPr lang="en-US" dirty="0"/>
          </a:p>
          <a:p>
            <a:r>
              <a:rPr lang="en-US" dirty="0"/>
              <a:t>Did you enjoy the social?</a:t>
            </a:r>
          </a:p>
          <a:p>
            <a:pPr lvl="1"/>
            <a:r>
              <a:rPr lang="en-US" sz="2400" dirty="0"/>
              <a:t>802.3 Y: 110  N: 5    Did Not Attend: 21</a:t>
            </a:r>
          </a:p>
          <a:p>
            <a:pPr lvl="1"/>
            <a:r>
              <a:rPr lang="en-US" sz="2400" dirty="0"/>
              <a:t>802.11 – Y: 25 N: 2  Did not attend: 8</a:t>
            </a:r>
            <a:br>
              <a:rPr lang="en-US" sz="2400" dirty="0"/>
            </a:br>
            <a:endParaRPr lang="en-US" sz="2400" dirty="0"/>
          </a:p>
        </p:txBody>
      </p:sp>
    </p:spTree>
    <p:extLst>
      <p:ext uri="{BB962C8B-B14F-4D97-AF65-F5344CB8AC3E}">
        <p14:creationId xmlns:p14="http://schemas.microsoft.com/office/powerpoint/2010/main" val="448322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a:t>Network and Wired Cafe </a:t>
            </a:r>
            <a:endParaRPr lang="en-US" sz="4400" b="1" dirty="0"/>
          </a:p>
        </p:txBody>
      </p:sp>
      <p:sp>
        <p:nvSpPr>
          <p:cNvPr id="3" name="Content Placeholder 2"/>
          <p:cNvSpPr>
            <a:spLocks noGrp="1"/>
          </p:cNvSpPr>
          <p:nvPr>
            <p:ph idx="1"/>
          </p:nvPr>
        </p:nvSpPr>
        <p:spPr>
          <a:xfrm>
            <a:off x="334433" y="1341438"/>
            <a:ext cx="10972800" cy="5059362"/>
          </a:xfrm>
        </p:spPr>
        <p:txBody>
          <a:bodyPr/>
          <a:lstStyle/>
          <a:p>
            <a:r>
              <a:rPr lang="en-US" sz="2800" b="1" dirty="0"/>
              <a:t>WIRED CAFÉ</a:t>
            </a:r>
            <a:endParaRPr lang="en-US" sz="2800" dirty="0"/>
          </a:p>
          <a:p>
            <a:pPr lvl="2"/>
            <a:r>
              <a:rPr lang="en-US" sz="2800" dirty="0"/>
              <a:t>Please report any disruption of service in the café to </a:t>
            </a:r>
            <a:r>
              <a:rPr lang="en-US" sz="2800" dirty="0" err="1"/>
              <a:t>VeriLAN</a:t>
            </a:r>
            <a:r>
              <a:rPr lang="en-US" sz="2800" dirty="0"/>
              <a:t> staff.</a:t>
            </a:r>
          </a:p>
          <a:p>
            <a:endParaRPr lang="en-US" sz="2800" dirty="0"/>
          </a:p>
          <a:p>
            <a:r>
              <a:rPr lang="en-US" sz="2800" b="1" dirty="0"/>
              <a:t>NETWORK HELP DESK</a:t>
            </a:r>
            <a:endParaRPr lang="en-US" sz="2800" dirty="0"/>
          </a:p>
          <a:p>
            <a:pPr lvl="2"/>
            <a:r>
              <a:rPr lang="en-US" sz="2800" dirty="0"/>
              <a:t>Network Help is available for attendees experiencing difficulties accessing the meeting network.</a:t>
            </a:r>
          </a:p>
          <a:p>
            <a:pPr lvl="2"/>
            <a:endParaRPr lang="en-US" dirty="0"/>
          </a:p>
          <a:p>
            <a:r>
              <a:rPr lang="en-US" dirty="0"/>
              <a:t>Located near the Registration Desk </a:t>
            </a:r>
          </a:p>
        </p:txBody>
      </p:sp>
    </p:spTree>
    <p:extLst>
      <p:ext uri="{BB962C8B-B14F-4D97-AF65-F5344CB8AC3E}">
        <p14:creationId xmlns:p14="http://schemas.microsoft.com/office/powerpoint/2010/main" val="975024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4826" y="404813"/>
            <a:ext cx="8512175" cy="792162"/>
          </a:xfrm>
        </p:spPr>
        <p:txBody>
          <a:bodyPr/>
          <a:lstStyle/>
          <a:p>
            <a:r>
              <a:rPr lang="en-US" dirty="0"/>
              <a:t>2018 Future Venues</a:t>
            </a:r>
          </a:p>
        </p:txBody>
      </p:sp>
      <p:sp>
        <p:nvSpPr>
          <p:cNvPr id="3" name="Content Placeholder 2"/>
          <p:cNvSpPr>
            <a:spLocks noGrp="1"/>
          </p:cNvSpPr>
          <p:nvPr>
            <p:ph idx="1"/>
          </p:nvPr>
        </p:nvSpPr>
        <p:spPr>
          <a:xfrm>
            <a:off x="838200" y="1295400"/>
            <a:ext cx="10633364" cy="5334000"/>
          </a:xfrm>
        </p:spPr>
        <p:txBody>
          <a:bodyPr/>
          <a:lstStyle/>
          <a:p>
            <a:pPr lvl="2"/>
            <a:endParaRPr lang="en-US" dirty="0"/>
          </a:p>
          <a:p>
            <a:r>
              <a:rPr lang="en-GB" dirty="0"/>
              <a:t>March 4-9, Hyatt Regency O'Hare, Rosemont, Illinois, USA</a:t>
            </a:r>
          </a:p>
          <a:p>
            <a:r>
              <a:rPr lang="en-GB" dirty="0"/>
              <a:t>July 8-13, Manchester Grand Hyatt, San Diego, CA, USA</a:t>
            </a:r>
          </a:p>
          <a:p>
            <a:r>
              <a:rPr lang="en-GB" dirty="0"/>
              <a:t>November 11-16, Marriott Marquis Queen's Park, Bangkok, Thailand</a:t>
            </a:r>
            <a:endParaRPr lang="en-US" dirty="0"/>
          </a:p>
        </p:txBody>
      </p:sp>
    </p:spTree>
    <p:extLst>
      <p:ext uri="{BB962C8B-B14F-4D97-AF65-F5344CB8AC3E}">
        <p14:creationId xmlns:p14="http://schemas.microsoft.com/office/powerpoint/2010/main" val="3390356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2018 November – </a:t>
            </a:r>
            <a:r>
              <a:rPr lang="en-GB" dirty="0"/>
              <a:t>Bangkok, Thailand </a:t>
            </a:r>
            <a:endParaRPr lang="en-US" dirty="0"/>
          </a:p>
        </p:txBody>
      </p:sp>
      <p:sp>
        <p:nvSpPr>
          <p:cNvPr id="3" name="Content Placeholder 2"/>
          <p:cNvSpPr>
            <a:spLocks noGrp="1"/>
          </p:cNvSpPr>
          <p:nvPr>
            <p:ph idx="1"/>
          </p:nvPr>
        </p:nvSpPr>
        <p:spPr/>
        <p:txBody>
          <a:bodyPr/>
          <a:lstStyle/>
          <a:p>
            <a:pPr lvl="1"/>
            <a:r>
              <a:rPr lang="en-GB" sz="2400" dirty="0"/>
              <a:t>Marriott Marquis Queen's Park, Bangkok, Thailand </a:t>
            </a:r>
          </a:p>
          <a:p>
            <a:pPr lvl="2"/>
            <a:r>
              <a:rPr lang="en-US" sz="2000" dirty="0"/>
              <a:t>Bob, Dawn and I traveled to Bangkok the week of Oct 16, 2017.</a:t>
            </a:r>
          </a:p>
          <a:p>
            <a:pPr lvl="2"/>
            <a:r>
              <a:rPr lang="en-US" sz="2000" dirty="0"/>
              <a:t>We stayed at the Marriott Marquis Queen’s Park.  We found our rooms very nice, and the meeting space meeting the expectations of a Plenary session.</a:t>
            </a:r>
          </a:p>
          <a:p>
            <a:pPr lvl="2"/>
            <a:r>
              <a:rPr lang="en-US" sz="2000" dirty="0"/>
              <a:t>The positives are there is plenty of space.</a:t>
            </a:r>
          </a:p>
          <a:p>
            <a:pPr lvl="2"/>
            <a:r>
              <a:rPr lang="en-US" sz="2000" dirty="0"/>
              <a:t>The only negative is the meeting space is spread over 3 floors.</a:t>
            </a:r>
          </a:p>
          <a:p>
            <a:pPr lvl="2"/>
            <a:r>
              <a:rPr lang="en-US" sz="2000" dirty="0"/>
              <a:t>We expect to have a great meeting, and if so would act on a 2020 November option.</a:t>
            </a:r>
          </a:p>
          <a:p>
            <a:pPr lvl="3"/>
            <a:r>
              <a:rPr lang="en-US" dirty="0"/>
              <a:t>Friday I will bring a motion to approve the Marriott Marquis Queen’s Park, Bangkok, Thailand, as the location for the November 2020 plenary location.</a:t>
            </a:r>
          </a:p>
          <a:p>
            <a:pPr lvl="2"/>
            <a:endParaRPr lang="en-US" dirty="0"/>
          </a:p>
        </p:txBody>
      </p:sp>
    </p:spTree>
    <p:extLst>
      <p:ext uri="{BB962C8B-B14F-4D97-AF65-F5344CB8AC3E}">
        <p14:creationId xmlns:p14="http://schemas.microsoft.com/office/powerpoint/2010/main" val="646540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2019 Future Venues</a:t>
            </a:r>
          </a:p>
        </p:txBody>
      </p:sp>
      <p:sp>
        <p:nvSpPr>
          <p:cNvPr id="3" name="Content Placeholder 2"/>
          <p:cNvSpPr>
            <a:spLocks noGrp="1"/>
          </p:cNvSpPr>
          <p:nvPr>
            <p:ph idx="1"/>
          </p:nvPr>
        </p:nvSpPr>
        <p:spPr/>
        <p:txBody>
          <a:bodyPr/>
          <a:lstStyle/>
          <a:p>
            <a:r>
              <a:rPr lang="en-GB" dirty="0"/>
              <a:t>March 10-15, Hyatt Regency Vancouver and Fairmont Hotel Vancouver, Vancouver, Canada</a:t>
            </a:r>
          </a:p>
          <a:p>
            <a:pPr lvl="1"/>
            <a:r>
              <a:rPr lang="en-GB" dirty="0"/>
              <a:t>Contract has been executed</a:t>
            </a:r>
          </a:p>
          <a:p>
            <a:r>
              <a:rPr lang="en-GB" dirty="0"/>
              <a:t>July 14-19, Austria Congress Centre, Vienna, Austria</a:t>
            </a:r>
          </a:p>
          <a:p>
            <a:pPr lvl="1"/>
            <a:r>
              <a:rPr lang="en-GB" dirty="0"/>
              <a:t>Budget items are being updated and will be provide to the Treasurer for March report.</a:t>
            </a:r>
          </a:p>
          <a:p>
            <a:pPr lvl="1"/>
            <a:endParaRPr lang="en-GB" dirty="0"/>
          </a:p>
          <a:p>
            <a:r>
              <a:rPr lang="en-GB" dirty="0"/>
              <a:t>November 10-15, Hilton Waikoloa Village, Kona, HI, USA</a:t>
            </a:r>
            <a:endParaRPr lang="en-US" dirty="0"/>
          </a:p>
        </p:txBody>
      </p:sp>
    </p:spTree>
    <p:extLst>
      <p:ext uri="{BB962C8B-B14F-4D97-AF65-F5344CB8AC3E}">
        <p14:creationId xmlns:p14="http://schemas.microsoft.com/office/powerpoint/2010/main" val="22490111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B0717-09BB-49F0-9E53-18EF36AD4207}"/>
              </a:ext>
            </a:extLst>
          </p:cNvPr>
          <p:cNvSpPr>
            <a:spLocks noGrp="1"/>
          </p:cNvSpPr>
          <p:nvPr>
            <p:ph type="title"/>
          </p:nvPr>
        </p:nvSpPr>
        <p:spPr/>
        <p:txBody>
          <a:bodyPr/>
          <a:lstStyle/>
          <a:p>
            <a:r>
              <a:rPr lang="en-US" dirty="0"/>
              <a:t>Request for travel support	</a:t>
            </a:r>
          </a:p>
        </p:txBody>
      </p:sp>
      <p:sp>
        <p:nvSpPr>
          <p:cNvPr id="3" name="Content Placeholder 2">
            <a:extLst>
              <a:ext uri="{FF2B5EF4-FFF2-40B4-BE49-F238E27FC236}">
                <a16:creationId xmlns:a16="http://schemas.microsoft.com/office/drawing/2014/main" id="{9BFBE4BF-D58F-4635-A1C3-02F3022E570B}"/>
              </a:ext>
            </a:extLst>
          </p:cNvPr>
          <p:cNvSpPr>
            <a:spLocks noGrp="1"/>
          </p:cNvSpPr>
          <p:nvPr>
            <p:ph idx="1"/>
          </p:nvPr>
        </p:nvSpPr>
        <p:spPr/>
        <p:txBody>
          <a:bodyPr/>
          <a:lstStyle/>
          <a:p>
            <a:r>
              <a:rPr lang="en-US" sz="2400" dirty="0"/>
              <a:t>Contracts for Meeting venues and vendors requires following IEEE-SA processes.  It seems that every few years it is good to review the process and determine where disconnects may have been created.</a:t>
            </a:r>
          </a:p>
          <a:p>
            <a:r>
              <a:rPr lang="en-US" sz="2400" dirty="0"/>
              <a:t>We have a meeting scheduled for </a:t>
            </a:r>
            <a:r>
              <a:rPr lang="de-DE" sz="2400" dirty="0"/>
              <a:t>Mon Dec 4, 2017 1pm – 2pm (EST) at </a:t>
            </a:r>
            <a:r>
              <a:rPr lang="en-US" sz="2400" dirty="0"/>
              <a:t>NJ445-Yagi room.</a:t>
            </a:r>
            <a:endParaRPr lang="de-DE" sz="2400" dirty="0"/>
          </a:p>
          <a:p>
            <a:r>
              <a:rPr lang="en-US" sz="2400" dirty="0"/>
              <a:t>I will be there for the IEEE-SA SASB, CAG &amp; BOG mtgs.</a:t>
            </a:r>
          </a:p>
          <a:p>
            <a:r>
              <a:rPr lang="en-US" sz="2400" dirty="0"/>
              <a:t>Bob </a:t>
            </a:r>
            <a:r>
              <a:rPr lang="en-US" sz="2400" dirty="0" err="1"/>
              <a:t>Heilie</a:t>
            </a:r>
            <a:r>
              <a:rPr lang="en-US" sz="2400" dirty="0"/>
              <a:t> is very involved in the contract processing for 802 and 802 Wireless and would like to attend to help in the review/discussion process. </a:t>
            </a:r>
          </a:p>
          <a:p>
            <a:pPr lvl="1"/>
            <a:r>
              <a:rPr lang="en-US" sz="2000" dirty="0"/>
              <a:t> A request to spend up to $750 for him to attend the Contracts meeting (plus </a:t>
            </a:r>
            <a:r>
              <a:rPr lang="en-US" sz="2000" dirty="0" err="1"/>
              <a:t>RevCom</a:t>
            </a:r>
            <a:r>
              <a:rPr lang="en-US" sz="2000" dirty="0"/>
              <a:t> and </a:t>
            </a:r>
            <a:r>
              <a:rPr lang="en-US" sz="2000" dirty="0" err="1"/>
              <a:t>NesCom</a:t>
            </a:r>
            <a:r>
              <a:rPr lang="en-US" sz="2000" dirty="0"/>
              <a:t> as long as he is there – held concurrently on the 5</a:t>
            </a:r>
            <a:r>
              <a:rPr lang="en-US" sz="2000" baseline="30000" dirty="0"/>
              <a:t>th</a:t>
            </a:r>
            <a:r>
              <a:rPr lang="en-US" sz="2000" dirty="0"/>
              <a:t> of Dec.)</a:t>
            </a:r>
          </a:p>
          <a:p>
            <a:pPr lvl="1"/>
            <a:r>
              <a:rPr lang="en-US" sz="2000" dirty="0"/>
              <a:t>Motion on Friday</a:t>
            </a:r>
            <a:endParaRPr lang="en-US" dirty="0"/>
          </a:p>
        </p:txBody>
      </p:sp>
    </p:spTree>
    <p:extLst>
      <p:ext uri="{BB962C8B-B14F-4D97-AF65-F5344CB8AC3E}">
        <p14:creationId xmlns:p14="http://schemas.microsoft.com/office/powerpoint/2010/main" val="24967337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Thursday </a:t>
            </a:r>
            <a:r>
              <a:rPr lang="en-US" dirty="0" err="1"/>
              <a:t>AdHoc</a:t>
            </a:r>
            <a:r>
              <a:rPr lang="en-US" dirty="0"/>
              <a:t> Meetings</a:t>
            </a:r>
          </a:p>
        </p:txBody>
      </p:sp>
      <p:sp>
        <p:nvSpPr>
          <p:cNvPr id="3" name="Content Placeholder 2"/>
          <p:cNvSpPr>
            <a:spLocks noGrp="1"/>
          </p:cNvSpPr>
          <p:nvPr>
            <p:ph idx="1"/>
          </p:nvPr>
        </p:nvSpPr>
        <p:spPr/>
        <p:txBody>
          <a:bodyPr/>
          <a:lstStyle/>
          <a:p>
            <a:r>
              <a:rPr lang="en-US" dirty="0"/>
              <a:t>Next Venue Meeting planning – Thurs 7:30am</a:t>
            </a:r>
          </a:p>
          <a:p>
            <a:pPr lvl="1"/>
            <a:r>
              <a:rPr lang="en-US" dirty="0"/>
              <a:t>Review meeting space plan for March 2018 Plenary</a:t>
            </a:r>
          </a:p>
          <a:p>
            <a:pPr marL="457200" lvl="1" indent="0">
              <a:buNone/>
            </a:pPr>
            <a:endParaRPr lang="en-US" dirty="0"/>
          </a:p>
          <a:p>
            <a:r>
              <a:rPr lang="en-US" dirty="0"/>
              <a:t>Future Venues </a:t>
            </a:r>
            <a:r>
              <a:rPr lang="en-US" dirty="0" err="1"/>
              <a:t>AdHoc</a:t>
            </a:r>
            <a:r>
              <a:rPr lang="en-US" dirty="0"/>
              <a:t> – Thurs 8am</a:t>
            </a:r>
          </a:p>
          <a:p>
            <a:pPr lvl="1"/>
            <a:r>
              <a:rPr lang="en-US" dirty="0"/>
              <a:t>Review options and discuss choices for 2020 and 2021.</a:t>
            </a:r>
          </a:p>
          <a:p>
            <a:endParaRPr lang="en-US" dirty="0"/>
          </a:p>
        </p:txBody>
      </p:sp>
    </p:spTree>
    <p:extLst>
      <p:ext uri="{BB962C8B-B14F-4D97-AF65-F5344CB8AC3E}">
        <p14:creationId xmlns:p14="http://schemas.microsoft.com/office/powerpoint/2010/main" val="3707428"/>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18245</TotalTime>
  <Words>2140</Words>
  <Application>Microsoft Office PowerPoint</Application>
  <PresentationFormat>Widescreen</PresentationFormat>
  <Paragraphs>303</Paragraphs>
  <Slides>34</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Arial Unicode MS</vt:lpstr>
      <vt:lpstr>MS PGothic</vt:lpstr>
      <vt:lpstr>Arial</vt:lpstr>
      <vt:lpstr>Calibri</vt:lpstr>
      <vt:lpstr>Times New Roman</vt:lpstr>
      <vt:lpstr>Title slide</vt:lpstr>
      <vt:lpstr>Executive Secretary Agenda Items  November 2017 Plenary</vt:lpstr>
      <vt:lpstr>802 Exec Sec Agenda Items</vt:lpstr>
      <vt:lpstr>5.142 Current and Future Venue Report</vt:lpstr>
      <vt:lpstr>Network and Wired Cafe </vt:lpstr>
      <vt:lpstr>2018 Future Venues</vt:lpstr>
      <vt:lpstr>2018 November – Bangkok, Thailand </vt:lpstr>
      <vt:lpstr>2019 Future Venues</vt:lpstr>
      <vt:lpstr>Request for travel support </vt:lpstr>
      <vt:lpstr>Thursday AdHoc Meetings</vt:lpstr>
      <vt:lpstr>Future Venue AdHocS  --</vt:lpstr>
      <vt:lpstr>Next Venue Meeting planning – Thurs 7:30 am</vt:lpstr>
      <vt:lpstr>Future Venues AdHoc – Thurs 8 am</vt:lpstr>
      <vt:lpstr>802 Leadership Mtg</vt:lpstr>
      <vt:lpstr>2020 Approved Venues</vt:lpstr>
      <vt:lpstr>2020 July Venue Network Validation</vt:lpstr>
      <vt:lpstr>Straw poll on Hilton Hawaiian Village from July</vt:lpstr>
      <vt:lpstr>2021 Plenary – Open RFP  </vt:lpstr>
      <vt:lpstr>2017 November Plenary Projectors</vt:lpstr>
      <vt:lpstr>Projector Goals 2018</vt:lpstr>
      <vt:lpstr>Potential Cost increase</vt:lpstr>
      <vt:lpstr>Friday Closing EC Plenary</vt:lpstr>
      <vt:lpstr>F4.02 802 Leadership Mtg for July 2018</vt:lpstr>
      <vt:lpstr>PowerPoint Presentation</vt:lpstr>
      <vt:lpstr>Information: Projector Goals 2018</vt:lpstr>
      <vt:lpstr>Information: Hyatt Regency Orange County, California</vt:lpstr>
      <vt:lpstr>F4.031 - Motion to Authorize Travel to IEEE-SA Contracts mtg</vt:lpstr>
      <vt:lpstr>F4.032- Motion to authorize Site &amp; Network Validation trip</vt:lpstr>
      <vt:lpstr>F4.033 - Motion to Extend PCO Contract</vt:lpstr>
      <vt:lpstr>Future Venue Insight</vt:lpstr>
      <vt:lpstr>802 Plenary March 2018</vt:lpstr>
      <vt:lpstr> *F8.045 Executive Secretary report LMSC 802 – P&amp;P list of major duties:</vt:lpstr>
      <vt:lpstr>F8.05 – Announcement of 802 EC Interim Telecon (Tuesday 6 Feb 2018, 1-3pm ET)</vt:lpstr>
      <vt:lpstr>*F8.06 – Call for Tutorials for Nov 2017 Plenary</vt:lpstr>
      <vt:lpstr>Straw Poll for Returning to This Venue</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Agenda Items March 2017 Plenary</dc:title>
  <dc:subject>IEEE 802 November Plenary 2017</dc:subject>
  <dc:creator>Jon Rosdahl</dc:creator>
  <dc:description>Jon Rosdahl (Qualcomm)</dc:description>
  <cp:lastModifiedBy>Jon Rosdahl</cp:lastModifiedBy>
  <cp:revision>212</cp:revision>
  <dcterms:created xsi:type="dcterms:W3CDTF">2015-11-09T04:21:45Z</dcterms:created>
  <dcterms:modified xsi:type="dcterms:W3CDTF">2017-11-10T22:56:44Z</dcterms:modified>
</cp:coreProperties>
</file>