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9"/>
  </p:notesMasterIdLst>
  <p:handoutMasterIdLst>
    <p:handoutMasterId r:id="rId40"/>
  </p:handoutMasterIdLst>
  <p:sldIdLst>
    <p:sldId id="278" r:id="rId2"/>
    <p:sldId id="344" r:id="rId3"/>
    <p:sldId id="384" r:id="rId4"/>
    <p:sldId id="371" r:id="rId5"/>
    <p:sldId id="372" r:id="rId6"/>
    <p:sldId id="426" r:id="rId7"/>
    <p:sldId id="432" r:id="rId8"/>
    <p:sldId id="427" r:id="rId9"/>
    <p:sldId id="428" r:id="rId10"/>
    <p:sldId id="429" r:id="rId11"/>
    <p:sldId id="430" r:id="rId12"/>
    <p:sldId id="433" r:id="rId13"/>
    <p:sldId id="434" r:id="rId14"/>
    <p:sldId id="431" r:id="rId15"/>
    <p:sldId id="365" r:id="rId16"/>
    <p:sldId id="349" r:id="rId17"/>
    <p:sldId id="436" r:id="rId18"/>
    <p:sldId id="383" r:id="rId19"/>
    <p:sldId id="435" r:id="rId20"/>
    <p:sldId id="437" r:id="rId21"/>
    <p:sldId id="438" r:id="rId22"/>
    <p:sldId id="422" r:id="rId23"/>
    <p:sldId id="404" r:id="rId24"/>
    <p:sldId id="405" r:id="rId25"/>
    <p:sldId id="411" r:id="rId26"/>
    <p:sldId id="412" r:id="rId27"/>
    <p:sldId id="413" r:id="rId28"/>
    <p:sldId id="439" r:id="rId29"/>
    <p:sldId id="352" r:id="rId30"/>
    <p:sldId id="424" r:id="rId31"/>
    <p:sldId id="441" r:id="rId32"/>
    <p:sldId id="442" r:id="rId33"/>
    <p:sldId id="354" r:id="rId34"/>
    <p:sldId id="355" r:id="rId35"/>
    <p:sldId id="357" r:id="rId36"/>
    <p:sldId id="358" r:id="rId37"/>
    <p:sldId id="359" r:id="rId3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5373ED5-2B44-4D0B-869F-1B13FDCF8954}">
          <p14:sldIdLst>
            <p14:sldId id="278"/>
            <p14:sldId id="344"/>
            <p14:sldId id="384"/>
            <p14:sldId id="371"/>
            <p14:sldId id="372"/>
            <p14:sldId id="426"/>
            <p14:sldId id="432"/>
            <p14:sldId id="427"/>
            <p14:sldId id="428"/>
            <p14:sldId id="429"/>
            <p14:sldId id="430"/>
            <p14:sldId id="433"/>
            <p14:sldId id="434"/>
            <p14:sldId id="431"/>
            <p14:sldId id="365"/>
            <p14:sldId id="349"/>
            <p14:sldId id="436"/>
            <p14:sldId id="383"/>
            <p14:sldId id="435"/>
            <p14:sldId id="437"/>
            <p14:sldId id="438"/>
            <p14:sldId id="422"/>
            <p14:sldId id="404"/>
            <p14:sldId id="405"/>
            <p14:sldId id="411"/>
            <p14:sldId id="412"/>
            <p14:sldId id="413"/>
            <p14:sldId id="439"/>
          </p14:sldIdLst>
        </p14:section>
        <p14:section name="Friday Closing EC Plenary" id="{9A894BCA-3D2E-4B8E-B697-9FBAA04878E1}">
          <p14:sldIdLst>
            <p14:sldId id="352"/>
            <p14:sldId id="424"/>
            <p14:sldId id="441"/>
            <p14:sldId id="442"/>
            <p14:sldId id="354"/>
            <p14:sldId id="355"/>
            <p14:sldId id="357"/>
            <p14:sldId id="358"/>
            <p14:sldId id="3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49" autoAdjust="0"/>
    <p:restoredTop sz="93750" autoAdjust="0"/>
  </p:normalViewPr>
  <p:slideViewPr>
    <p:cSldViewPr>
      <p:cViewPr varScale="1">
        <p:scale>
          <a:sx n="82" d="100"/>
          <a:sy n="82" d="100"/>
        </p:scale>
        <p:origin x="840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614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434"/>
    </p:cViewPr>
  </p:sorterViewPr>
  <p:notesViewPr>
    <p:cSldViewPr>
      <p:cViewPr varScale="1">
        <p:scale>
          <a:sx n="61" d="100"/>
          <a:sy n="61" d="100"/>
        </p:scale>
        <p:origin x="178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doc: 802 EC-17/0036r1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March 2017</a:t>
            </a:r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IEEE 802 March 2017 Plenary</a:t>
            </a:r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F71A4CD-0D87-4A45-B658-1EB64FE0D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370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doc: 802 EC-17/0036r1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March 2017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IEEE 802 March 2017 Plenary</a:t>
            </a:r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085DBE2-7BE2-4311-BFEF-2C4DE6568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2531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ieee802.org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1C200997-BC96-452E-9D07-4FA388D50BB0}" type="slidenum">
              <a:rPr lang="en-US" altLang="en-US" sz="1200"/>
              <a:pPr/>
              <a:t>1</a:t>
            </a:fld>
            <a:endParaRPr lang="en-US" altLang="en-US" sz="1200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March 2017 Plenary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EC-17/0036r1</a:t>
            </a:r>
          </a:p>
        </p:txBody>
      </p:sp>
    </p:spTree>
    <p:extLst>
      <p:ext uri="{BB962C8B-B14F-4D97-AF65-F5344CB8AC3E}">
        <p14:creationId xmlns:p14="http://schemas.microsoft.com/office/powerpoint/2010/main" val="2007771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you send an Email to Dawn, Please send</a:t>
            </a:r>
            <a:r>
              <a:rPr lang="en-US" baseline="0" dirty="0"/>
              <a:t> text to notify her it is there.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March 2017 Plenary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EC-17/0036r1</a:t>
            </a:r>
          </a:p>
        </p:txBody>
      </p:sp>
    </p:spTree>
    <p:extLst>
      <p:ext uri="{BB962C8B-B14F-4D97-AF65-F5344CB8AC3E}">
        <p14:creationId xmlns:p14="http://schemas.microsoft.com/office/powerpoint/2010/main" val="3609102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 The link to the meeting map sent in the EC memo is incorrect. 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EC-17/0036r1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March 2017 Plenary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11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Red text</a:t>
            </a:r>
            <a:r>
              <a:rPr lang="en-US" baseline="0" dirty="0"/>
              <a:t> selections short list for possible choices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EC-17/0036r1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March 2017 Plenary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718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St. John’s Convention Center: </a:t>
            </a:r>
          </a:p>
          <a:p>
            <a:r>
              <a:rPr lang="en-US" dirty="0"/>
              <a:t>    Location is good</a:t>
            </a:r>
          </a:p>
          <a:p>
            <a:r>
              <a:rPr lang="en-US" baseline="0" dirty="0"/>
              <a:t>    It is High Season</a:t>
            </a:r>
          </a:p>
          <a:p>
            <a:r>
              <a:rPr lang="en-US" baseline="0" dirty="0"/>
              <a:t>    Meeting space is probably not subsidized</a:t>
            </a:r>
          </a:p>
          <a:p>
            <a:r>
              <a:rPr lang="en-US" baseline="0" dirty="0"/>
              <a:t>    CAD$159-CAD$349 hotel rate across several hotels</a:t>
            </a:r>
          </a:p>
          <a:p>
            <a:r>
              <a:rPr lang="en-US" baseline="0" dirty="0"/>
              <a:t>   One meeting space venue, but several Hotels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EC-17/0036r1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March 2017 Plenary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839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March 2017 Plenary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EC-17/0036r1</a:t>
            </a:r>
          </a:p>
        </p:txBody>
      </p:sp>
    </p:spTree>
    <p:extLst>
      <p:ext uri="{BB962C8B-B14F-4D97-AF65-F5344CB8AC3E}">
        <p14:creationId xmlns:p14="http://schemas.microsoft.com/office/powerpoint/2010/main" val="3994787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Other items to be emailed to Jon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EC-17/0036r1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March 2017 Plenary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29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All official tutorial request forms must be submitted no later than 45 days in advance of the Plenary Session. 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Approved Tutorial Requests will be assigned a time slot based on the order in which they were received.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lang="en-US" sz="1200" kern="1200" dirty="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The Final Tutorial Schedule will be posted at </a:t>
            </a:r>
            <a:r>
              <a:rPr lang="en-US" sz="1200" u="sng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3"/>
              </a:rPr>
              <a:t>http://802world.org/plenary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and </a:t>
            </a:r>
            <a:r>
              <a:rPr lang="en-US" sz="1200" u="sng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4"/>
              </a:rPr>
              <a:t>http://ieee802.org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no less than 14 days in advance of the Plenary Session.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EC-17/0036r1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March 2017 Plenary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40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051" y="6586539"/>
            <a:ext cx="12172949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234" y="3174"/>
            <a:ext cx="12181417" cy="301625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0610851" y="6589714"/>
            <a:ext cx="153458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270FFEB-A996-435C-AE88-AB0EB3CE66AF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Text Box 8"/>
          <p:cNvSpPr txBox="1">
            <a:spLocks noChangeArrowheads="1"/>
          </p:cNvSpPr>
          <p:nvPr userDrawn="1"/>
        </p:nvSpPr>
        <p:spPr bwMode="auto">
          <a:xfrm>
            <a:off x="0" y="6589714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Report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9144000" y="17305"/>
            <a:ext cx="2787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chemeClr val="bg1"/>
                </a:solidFill>
              </a:rPr>
              <a:t>doc:802</a:t>
            </a:r>
            <a:r>
              <a:rPr lang="en-US" sz="1600" b="1" baseline="0" dirty="0">
                <a:solidFill>
                  <a:schemeClr val="bg1"/>
                </a:solidFill>
              </a:rPr>
              <a:t> EC-17/0122r0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28600" y="1413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July 2017</a:t>
            </a:r>
          </a:p>
        </p:txBody>
      </p:sp>
    </p:spTree>
    <p:extLst>
      <p:ext uri="{BB962C8B-B14F-4D97-AF65-F5344CB8AC3E}">
        <p14:creationId xmlns:p14="http://schemas.microsoft.com/office/powerpoint/2010/main" val="47597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539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71467" y="404814"/>
            <a:ext cx="2810933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4434" y="404814"/>
            <a:ext cx="8233833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870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151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123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4433" y="1341438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22433" y="1341438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406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905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0081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8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032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713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12185651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4234" y="3175"/>
            <a:ext cx="12181417" cy="327026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>
              <a:defRPr/>
            </a:pPr>
            <a:endParaRPr lang="en-US" sz="2400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3" y="13414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10610851" y="6589714"/>
            <a:ext cx="153458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600" dirty="0">
                <a:solidFill>
                  <a:schemeClr val="bg1"/>
                </a:solidFill>
              </a:rPr>
              <a:t>Page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fld id="{D3216283-4E45-4288-8E07-8B1A41FF8132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9714"/>
            <a:ext cx="80021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600" dirty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4114799" y="6601637"/>
            <a:ext cx="441960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bg1"/>
                </a:solidFill>
              </a:rPr>
              <a:t>IEEE 802 July</a:t>
            </a:r>
            <a:r>
              <a:rPr lang="en-US" sz="1600" baseline="0" dirty="0">
                <a:solidFill>
                  <a:schemeClr val="bg1"/>
                </a:solidFill>
              </a:rPr>
              <a:t> </a:t>
            </a:r>
            <a:r>
              <a:rPr lang="en-US" sz="1600" dirty="0">
                <a:solidFill>
                  <a:schemeClr val="bg1"/>
                </a:solidFill>
              </a:rPr>
              <a:t>2017 Plenary</a:t>
            </a:r>
          </a:p>
        </p:txBody>
      </p:sp>
      <p:grpSp>
        <p:nvGrpSpPr>
          <p:cNvPr id="1034" name="Group 20"/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9144000" y="17305"/>
            <a:ext cx="2787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chemeClr val="bg1"/>
                </a:solidFill>
              </a:rPr>
              <a:t>doc:802</a:t>
            </a:r>
            <a:r>
              <a:rPr lang="en-US" sz="1600" b="1" baseline="0" dirty="0">
                <a:solidFill>
                  <a:schemeClr val="bg1"/>
                </a:solidFill>
              </a:rPr>
              <a:t> EC-17/0122r0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228600" y="1413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July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6/ec-16-0066-02-00EC-802-plenary-future-venue-contract-status.xlsx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_tutorials/802_Tutorial_Request_Form.doc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/files/2015/03/IEEE802-EstrelMeeting-Map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chedule.802world.com/log/show" TargetMode="External"/><Relationship Id="rId2" Type="http://schemas.openxmlformats.org/officeDocument/2006/relationships/hyperlink" Target="http://schedule.802world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Tutorials.s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Executive Secretary Agenda Items </a:t>
            </a:r>
            <a:br>
              <a:rPr lang="en-US" dirty="0"/>
            </a:br>
            <a:r>
              <a:rPr lang="en-US" dirty="0"/>
              <a:t>March 2017 Plenary</a:t>
            </a:r>
            <a:endParaRPr lang="en-US" altLang="en-US" dirty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Jon Rosdahl</a:t>
            </a:r>
            <a:br>
              <a:rPr lang="en-US" altLang="en-US"/>
            </a:br>
            <a:r>
              <a:rPr lang="en-US" altLang="en-US"/>
              <a:t>IEEE 802 Executive Secretary</a:t>
            </a:r>
            <a:br>
              <a:rPr lang="en-US" altLang="en-US"/>
            </a:br>
            <a:r>
              <a:rPr lang="en-US" altLang="en-US"/>
              <a:t>jrosdahl@ieee.org</a:t>
            </a:r>
            <a:endParaRPr lang="en-US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 Top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7. AUDIO VISUAL</a:t>
            </a:r>
          </a:p>
          <a:p>
            <a:pPr lvl="1"/>
            <a:r>
              <a:rPr lang="en-US" dirty="0"/>
              <a:t>The hotel vendor is suppling all audio visual for this meeting. </a:t>
            </a:r>
          </a:p>
          <a:p>
            <a:pPr lvl="1"/>
            <a:r>
              <a:rPr lang="en-US" dirty="0"/>
              <a:t>If you have any difficulty kindly contact Darcel:</a:t>
            </a:r>
          </a:p>
          <a:p>
            <a:pPr lvl="3"/>
            <a:r>
              <a:rPr lang="en-US" dirty="0"/>
              <a:t>Darcel Moro: darcel@facetoface-events.com or Skype </a:t>
            </a:r>
            <a:r>
              <a:rPr lang="en-US" dirty="0" err="1"/>
              <a:t>darcelmoro</a:t>
            </a:r>
            <a:r>
              <a:rPr lang="en-US" dirty="0"/>
              <a:t> or WhatsApp!</a:t>
            </a:r>
          </a:p>
          <a:p>
            <a:r>
              <a:rPr lang="en-US" dirty="0"/>
              <a:t>All projectors have HDMI and VGA input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except for ECC Room 1 which has HDMI only.</a:t>
            </a:r>
          </a:p>
          <a:p>
            <a:pPr lvl="1"/>
            <a:r>
              <a:rPr lang="en-US" dirty="0"/>
              <a:t>We have a limited supply of VGA-HDMI and Apple Mini DisplayPort (</a:t>
            </a:r>
            <a:r>
              <a:rPr lang="en-US" dirty="0" err="1"/>
              <a:t>Tunderbolt</a:t>
            </a:r>
            <a:r>
              <a:rPr lang="en-US" dirty="0"/>
              <a:t>) to HDMI adapters. </a:t>
            </a:r>
          </a:p>
          <a:p>
            <a:pPr lvl="3"/>
            <a:r>
              <a:rPr lang="en-US" sz="2800" dirty="0"/>
              <a:t>Kindly contact Darcel if you wish to borrow and adapter.</a:t>
            </a:r>
          </a:p>
        </p:txBody>
      </p:sp>
    </p:spTree>
    <p:extLst>
      <p:ext uri="{BB962C8B-B14F-4D97-AF65-F5344CB8AC3E}">
        <p14:creationId xmlns:p14="http://schemas.microsoft.com/office/powerpoint/2010/main" val="3279743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 Top 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8. HOTEL RESTAURANTS OPTIONS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The Grill 12pm – 5pm &amp; 6 – 10:30pm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err="1"/>
              <a:t>Stube</a:t>
            </a:r>
            <a:r>
              <a:rPr lang="en-US" sz="3200" dirty="0"/>
              <a:t> 5pm – midnight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The Leaf 6pm – 10:30pm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3200" dirty="0"/>
          </a:p>
          <a:p>
            <a:pPr marL="0" indent="0">
              <a:buNone/>
            </a:pPr>
            <a:r>
              <a:rPr lang="en-US" sz="3600" dirty="0"/>
              <a:t>Other Restaurant options: </a:t>
            </a:r>
          </a:p>
          <a:p>
            <a:pPr marL="914400" lvl="2" indent="0">
              <a:buNone/>
            </a:pPr>
            <a:r>
              <a:rPr lang="en-US" sz="2800" dirty="0"/>
              <a:t>Check with hotel concierge or at IEEE 802 registration desk for “Local Neighborhood Around The </a:t>
            </a:r>
            <a:r>
              <a:rPr lang="en-US" sz="2800" dirty="0" err="1"/>
              <a:t>Estrel</a:t>
            </a:r>
            <a:r>
              <a:rPr lang="en-US" sz="2800" dirty="0"/>
              <a:t>” flyer.</a:t>
            </a:r>
          </a:p>
        </p:txBody>
      </p:sp>
    </p:spTree>
    <p:extLst>
      <p:ext uri="{BB962C8B-B14F-4D97-AF65-F5344CB8AC3E}">
        <p14:creationId xmlns:p14="http://schemas.microsoft.com/office/powerpoint/2010/main" val="1170131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 Top 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432" y="1341438"/>
            <a:ext cx="11628967" cy="5059362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9. SOCIAL</a:t>
            </a:r>
          </a:p>
          <a:p>
            <a:r>
              <a:rPr lang="en-US" sz="2800" dirty="0"/>
              <a:t>Attendees with confirmed or purchased social tickets must pick up wristbands from Registration Desk between 12 noon Monday and 4pm on Tuesday. </a:t>
            </a:r>
          </a:p>
          <a:p>
            <a:r>
              <a:rPr lang="en-US" sz="2800" dirty="0"/>
              <a:t>After that time, All unclaimed tickets will be released to those attendees on the wait list.</a:t>
            </a:r>
          </a:p>
        </p:txBody>
      </p:sp>
    </p:spTree>
    <p:extLst>
      <p:ext uri="{BB962C8B-B14F-4D97-AF65-F5344CB8AC3E}">
        <p14:creationId xmlns:p14="http://schemas.microsoft.com/office/powerpoint/2010/main" val="1640267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IEEE 802 Social Cruise -- Wednesday, July 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432" y="1341438"/>
            <a:ext cx="11476568" cy="5135562"/>
          </a:xfrm>
        </p:spPr>
        <p:txBody>
          <a:bodyPr/>
          <a:lstStyle/>
          <a:p>
            <a:r>
              <a:rPr lang="en-US" sz="2800" b="1" dirty="0">
                <a:solidFill>
                  <a:srgbClr val="C00000"/>
                </a:solidFill>
              </a:rPr>
              <a:t>Do not </a:t>
            </a:r>
            <a:r>
              <a:rPr lang="en-US" sz="2800" b="1" dirty="0" err="1">
                <a:solidFill>
                  <a:srgbClr val="C00000"/>
                </a:solidFill>
              </a:rPr>
              <a:t>loose</a:t>
            </a:r>
            <a:r>
              <a:rPr lang="en-US" sz="2800" b="1" dirty="0">
                <a:solidFill>
                  <a:srgbClr val="C00000"/>
                </a:solidFill>
              </a:rPr>
              <a:t> you wrist band or drink ticket… No Replacements!</a:t>
            </a:r>
          </a:p>
          <a:p>
            <a:endParaRPr lang="en-US" sz="1200" b="1" dirty="0"/>
          </a:p>
          <a:p>
            <a:r>
              <a:rPr lang="en-US" sz="2800" b="1" dirty="0"/>
              <a:t>Boats depart at designated time or when full - </a:t>
            </a:r>
            <a:r>
              <a:rPr lang="en-US" sz="2800" dirty="0"/>
              <a:t> rain or sunshine</a:t>
            </a:r>
            <a:endParaRPr lang="en-US" sz="2800" b="1" dirty="0">
              <a:solidFill>
                <a:srgbClr val="C00000"/>
              </a:solidFill>
            </a:endParaRPr>
          </a:p>
          <a:p>
            <a:pPr lvl="1"/>
            <a:r>
              <a:rPr lang="en-US" sz="3200" b="1" dirty="0"/>
              <a:t>Boat #1 departs from </a:t>
            </a:r>
            <a:r>
              <a:rPr lang="en-US" sz="3200" b="1" dirty="0" err="1"/>
              <a:t>Estrel</a:t>
            </a:r>
            <a:r>
              <a:rPr lang="en-US" sz="3200" b="1" dirty="0"/>
              <a:t> Beer Garten at 6:15pm </a:t>
            </a:r>
          </a:p>
          <a:p>
            <a:pPr lvl="1"/>
            <a:r>
              <a:rPr lang="en-US" sz="3200" b="1" dirty="0"/>
              <a:t>Boat #2 departs from </a:t>
            </a:r>
            <a:r>
              <a:rPr lang="en-US" sz="3200" b="1" dirty="0" err="1"/>
              <a:t>Estrel</a:t>
            </a:r>
            <a:r>
              <a:rPr lang="en-US" sz="3200" b="1" dirty="0"/>
              <a:t> Beer Garten at 6:30pm </a:t>
            </a:r>
          </a:p>
          <a:p>
            <a:pPr lvl="2"/>
            <a:r>
              <a:rPr lang="en-US" dirty="0"/>
              <a:t>Boat #2 is recommended for families bringing small children.</a:t>
            </a:r>
          </a:p>
          <a:p>
            <a:endParaRPr lang="en-US" sz="2800" dirty="0"/>
          </a:p>
          <a:p>
            <a:r>
              <a:rPr lang="en-US" sz="2800" dirty="0"/>
              <a:t>Drink tickets are redeemable for red or white wine, draft beer, soft drink, juice or bottled water. Cash bar is also available. </a:t>
            </a:r>
          </a:p>
          <a:p>
            <a:endParaRPr lang="en-US" sz="1600" dirty="0"/>
          </a:p>
          <a:p>
            <a:r>
              <a:rPr lang="en-US" sz="2800" dirty="0"/>
              <a:t>Dinner buffet and desert included.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75338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 Top 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10. How to reach Face to Face Events Staff:</a:t>
            </a:r>
          </a:p>
          <a:p>
            <a:pPr lvl="1"/>
            <a:r>
              <a:rPr lang="en-US" sz="3200" b="1" dirty="0"/>
              <a:t>DAWN SLYKHOUSE </a:t>
            </a:r>
            <a:r>
              <a:rPr lang="en-US" sz="3200" dirty="0"/>
              <a:t>Skype ID: </a:t>
            </a:r>
            <a:r>
              <a:rPr lang="en-US" sz="3200" dirty="0" err="1"/>
              <a:t>dslykhouse</a:t>
            </a:r>
            <a:endParaRPr lang="en-US" sz="3200" dirty="0"/>
          </a:p>
          <a:p>
            <a:pPr lvl="1"/>
            <a:r>
              <a:rPr lang="sv-SE" sz="3200" b="1" dirty="0"/>
              <a:t>LISA RONMARK </a:t>
            </a:r>
            <a:r>
              <a:rPr lang="sv-SE" sz="3200" dirty="0"/>
              <a:t>Skype ID: lisa.ronmark</a:t>
            </a:r>
          </a:p>
          <a:p>
            <a:pPr lvl="1"/>
            <a:r>
              <a:rPr lang="en-US" sz="3200" b="1" dirty="0"/>
              <a:t>DARCEL MORO </a:t>
            </a:r>
            <a:r>
              <a:rPr lang="en-US" sz="3200" dirty="0"/>
              <a:t>Skype ID: </a:t>
            </a:r>
            <a:r>
              <a:rPr lang="en-US" sz="3200" dirty="0" err="1"/>
              <a:t>darcelmoro</a:t>
            </a:r>
            <a:endParaRPr lang="en-US" sz="3200" dirty="0"/>
          </a:p>
          <a:p>
            <a:r>
              <a:rPr lang="en-US" dirty="0"/>
              <a:t>In the event of an Emergency outside of business hours please contact Dawn or Darcel via the hotel operator or via Skype or WhatsApp.</a:t>
            </a:r>
          </a:p>
        </p:txBody>
      </p:sp>
    </p:spTree>
    <p:extLst>
      <p:ext uri="{BB962C8B-B14F-4D97-AF65-F5344CB8AC3E}">
        <p14:creationId xmlns:p14="http://schemas.microsoft.com/office/powerpoint/2010/main" val="3567372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Network and Wired Cafe 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433" y="1341438"/>
            <a:ext cx="10972800" cy="5059362"/>
          </a:xfrm>
        </p:spPr>
        <p:txBody>
          <a:bodyPr/>
          <a:lstStyle/>
          <a:p>
            <a:r>
              <a:rPr lang="en-US" sz="2800" b="1" dirty="0"/>
              <a:t>WIRED CAFÉ</a:t>
            </a:r>
            <a:endParaRPr lang="en-US" sz="2800" dirty="0"/>
          </a:p>
          <a:p>
            <a:pPr lvl="2"/>
            <a:r>
              <a:rPr lang="en-US" sz="2800" dirty="0"/>
              <a:t>Please report any disruption of service in the café to </a:t>
            </a:r>
            <a:r>
              <a:rPr lang="en-US" sz="2800" dirty="0" err="1"/>
              <a:t>VeriLAN</a:t>
            </a:r>
            <a:r>
              <a:rPr lang="en-US" sz="2800" dirty="0"/>
              <a:t> staff.</a:t>
            </a:r>
          </a:p>
          <a:p>
            <a:endParaRPr lang="en-US" sz="2800" dirty="0"/>
          </a:p>
          <a:p>
            <a:r>
              <a:rPr lang="en-US" sz="2800" b="1" dirty="0"/>
              <a:t>NETWORK HELP DESK</a:t>
            </a:r>
            <a:endParaRPr lang="en-US" sz="2800" dirty="0"/>
          </a:p>
          <a:p>
            <a:pPr lvl="2"/>
            <a:r>
              <a:rPr lang="en-US" sz="2800" dirty="0"/>
              <a:t>Network Help is available for attendees experiencing difficulties accessing the meeting network.</a:t>
            </a:r>
          </a:p>
          <a:p>
            <a:pPr lvl="2"/>
            <a:endParaRPr lang="en-US" dirty="0"/>
          </a:p>
          <a:p>
            <a:r>
              <a:rPr lang="en-US" dirty="0"/>
              <a:t>Located in the Large Gallery Lobby Level near the Registration Desk </a:t>
            </a:r>
          </a:p>
        </p:txBody>
      </p:sp>
    </p:spTree>
    <p:extLst>
      <p:ext uri="{BB962C8B-B14F-4D97-AF65-F5344CB8AC3E}">
        <p14:creationId xmlns:p14="http://schemas.microsoft.com/office/powerpoint/2010/main" val="975024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826" y="404813"/>
            <a:ext cx="8512175" cy="792162"/>
          </a:xfrm>
        </p:spPr>
        <p:txBody>
          <a:bodyPr/>
          <a:lstStyle/>
          <a:p>
            <a:r>
              <a:rPr lang="en-US" dirty="0"/>
              <a:t>2017 Future Venues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824" y="1295400"/>
            <a:ext cx="8816976" cy="5334000"/>
          </a:xfrm>
        </p:spPr>
        <p:txBody>
          <a:bodyPr/>
          <a:lstStyle/>
          <a:p>
            <a:pPr lvl="2"/>
            <a:endParaRPr lang="en-US" dirty="0"/>
          </a:p>
          <a:p>
            <a:r>
              <a:rPr lang="en-US" dirty="0"/>
              <a:t>2017 – November – Orlando, Florida</a:t>
            </a:r>
          </a:p>
          <a:p>
            <a:pPr lvl="1"/>
            <a:r>
              <a:rPr lang="en-GB" dirty="0"/>
              <a:t>Caribe Hotel and Convention </a:t>
            </a:r>
            <a:r>
              <a:rPr lang="en-GB" dirty="0" err="1"/>
              <a:t>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3105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826" y="404813"/>
            <a:ext cx="8512175" cy="792162"/>
          </a:xfrm>
        </p:spPr>
        <p:txBody>
          <a:bodyPr/>
          <a:lstStyle/>
          <a:p>
            <a:r>
              <a:rPr lang="en-US" dirty="0"/>
              <a:t>2018 Future Venues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10633364" cy="5334000"/>
          </a:xfrm>
        </p:spPr>
        <p:txBody>
          <a:bodyPr/>
          <a:lstStyle/>
          <a:p>
            <a:pPr lvl="2"/>
            <a:endParaRPr lang="en-US" dirty="0"/>
          </a:p>
          <a:p>
            <a:r>
              <a:rPr lang="en-GB" dirty="0"/>
              <a:t>March 4-9, Hyatt Regency O'Hare, Rosemont, Illinois, USA</a:t>
            </a:r>
          </a:p>
          <a:p>
            <a:r>
              <a:rPr lang="en-GB" dirty="0"/>
              <a:t>July 8-13, Manchester Grand Hyatt, San Diego, CA, USA</a:t>
            </a:r>
          </a:p>
          <a:p>
            <a:r>
              <a:rPr lang="en-GB" dirty="0"/>
              <a:t>November 11-16, Marriott Marquis Queen's Park, Bangkok, Thailand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3563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November – </a:t>
            </a:r>
            <a:r>
              <a:rPr lang="en-GB" dirty="0"/>
              <a:t>Bangkok, Thailand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/>
              <a:t>A Motion to change the 2018 November Plenary Venue from Suzhou, China to be the Marriott Marquis Queen's Park Bangkok, Thailand (2017-06-06 Motion #3) passed during the EC June Interim Teleconference.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A Motion to approve a site visit to Suzhou, China in preparation for the November 2018 802 Plenary by Jon, Dawn, and Bob with total travel expenses not to exceed $8000.00 (2017-03-17 Motion #3) passed during the March Closing Plenary. A substitute motion will be brought on Friday.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Bob </a:t>
            </a:r>
            <a:r>
              <a:rPr lang="en-US" sz="2400" dirty="0" err="1"/>
              <a:t>Heile</a:t>
            </a:r>
            <a:r>
              <a:rPr lang="en-US" sz="2400" dirty="0"/>
              <a:t> assigned 802 designee</a:t>
            </a:r>
          </a:p>
          <a:p>
            <a:pPr lvl="2"/>
            <a:r>
              <a:rPr lang="en-US" dirty="0"/>
              <a:t>Status Report from Bob </a:t>
            </a:r>
          </a:p>
        </p:txBody>
      </p:sp>
    </p:spTree>
    <p:extLst>
      <p:ext uri="{BB962C8B-B14F-4D97-AF65-F5344CB8AC3E}">
        <p14:creationId xmlns:p14="http://schemas.microsoft.com/office/powerpoint/2010/main" val="6465408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change Site Visit location – not needed.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the motion to approve the Venue was passed a motion to conduct the site survey is not required.</a:t>
            </a:r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472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802 Exec Sec Agenda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5.142  II  Current and Future Venue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0205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Future Venues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March 10-15, Hyatt Regency Vancouver and Fairmont Hotel Vancouver, Vancouver, Canada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July 14-19, Austria Congress Centre, Vienna, Austria</a:t>
            </a:r>
          </a:p>
          <a:p>
            <a:endParaRPr lang="en-GB" dirty="0"/>
          </a:p>
          <a:p>
            <a:r>
              <a:rPr lang="en-GB" dirty="0"/>
              <a:t>November 10-15, Hilton Waikoloa Village, Kona, HI, USA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0111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</a:t>
            </a:r>
            <a:r>
              <a:rPr lang="en-US" dirty="0" err="1"/>
              <a:t>AdHoc</a:t>
            </a:r>
            <a:r>
              <a:rPr lang="en-US" dirty="0"/>
              <a:t>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 Venue Meeting planning – Thurs 7:30am</a:t>
            </a:r>
          </a:p>
          <a:p>
            <a:pPr lvl="1"/>
            <a:r>
              <a:rPr lang="en-US" dirty="0"/>
              <a:t>Review meeting space plan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Future Venues </a:t>
            </a:r>
            <a:r>
              <a:rPr lang="en-US" dirty="0" err="1"/>
              <a:t>AdHoc</a:t>
            </a:r>
            <a:r>
              <a:rPr lang="en-US" dirty="0"/>
              <a:t> – Thurs 8am</a:t>
            </a:r>
          </a:p>
          <a:p>
            <a:pPr lvl="1"/>
            <a:r>
              <a:rPr lang="en-US" dirty="0"/>
              <a:t>Review options and discuss choices for 2020 and 2021.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4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Venue </a:t>
            </a:r>
            <a:r>
              <a:rPr lang="en-US" dirty="0" err="1"/>
              <a:t>AdHocS</a:t>
            </a:r>
            <a:r>
              <a:rPr lang="en-US" dirty="0"/>
              <a:t>  --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0164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10972800" cy="838200"/>
          </a:xfrm>
        </p:spPr>
        <p:txBody>
          <a:bodyPr/>
          <a:lstStyle/>
          <a:p>
            <a:r>
              <a:rPr lang="en-US" dirty="0"/>
              <a:t>Next Venue Meeting planning – Thurs 7:30 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433" y="1828800"/>
            <a:ext cx="10972800" cy="4038600"/>
          </a:xfrm>
        </p:spPr>
        <p:txBody>
          <a:bodyPr/>
          <a:lstStyle/>
          <a:p>
            <a:pPr lvl="1"/>
            <a:r>
              <a:rPr lang="en-US" dirty="0"/>
              <a:t>Start time 7:30 am</a:t>
            </a:r>
          </a:p>
          <a:p>
            <a:pPr lvl="1"/>
            <a:r>
              <a:rPr lang="en-US" dirty="0"/>
              <a:t>Review meeting space plan for November 2017 Plenary – Orlando, Florida</a:t>
            </a:r>
          </a:p>
          <a:p>
            <a:pPr lvl="1"/>
            <a:r>
              <a:rPr lang="en-US" dirty="0"/>
              <a:t>We used similar setup requirements as March 2015.</a:t>
            </a:r>
          </a:p>
          <a:p>
            <a:pPr lvl="1"/>
            <a:r>
              <a:rPr lang="en-US" dirty="0"/>
              <a:t>Social Plan developing</a:t>
            </a:r>
          </a:p>
          <a:p>
            <a:pPr lvl="1"/>
            <a:r>
              <a:rPr lang="en-US" dirty="0"/>
              <a:t>Expected Registration start near 15 Sept</a:t>
            </a:r>
          </a:p>
          <a:p>
            <a:pPr lvl="1"/>
            <a:r>
              <a:rPr lang="en-US" dirty="0"/>
              <a:t>Discussed new Visa Process – still in works.</a:t>
            </a:r>
          </a:p>
          <a:p>
            <a:pPr lvl="1"/>
            <a:r>
              <a:rPr lang="en-US" dirty="0"/>
              <a:t>End Time: 7:58 am</a:t>
            </a:r>
          </a:p>
        </p:txBody>
      </p:sp>
    </p:spTree>
    <p:extLst>
      <p:ext uri="{BB962C8B-B14F-4D97-AF65-F5344CB8AC3E}">
        <p14:creationId xmlns:p14="http://schemas.microsoft.com/office/powerpoint/2010/main" val="21804116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838200"/>
          </a:xfrm>
        </p:spPr>
        <p:txBody>
          <a:bodyPr/>
          <a:lstStyle/>
          <a:p>
            <a:r>
              <a:rPr lang="en-US" dirty="0"/>
              <a:t>Future Venues </a:t>
            </a:r>
            <a:r>
              <a:rPr lang="en-US" dirty="0" err="1"/>
              <a:t>AdHoc</a:t>
            </a:r>
            <a:r>
              <a:rPr lang="en-US" dirty="0"/>
              <a:t> – Thurs 8 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Start time – 8:00 am</a:t>
            </a:r>
          </a:p>
          <a:p>
            <a:pPr lvl="1"/>
            <a:r>
              <a:rPr lang="en-US" dirty="0"/>
              <a:t>Review RFP responses for 2020</a:t>
            </a:r>
          </a:p>
          <a:p>
            <a:pPr lvl="1"/>
            <a:r>
              <a:rPr lang="en-US" dirty="0"/>
              <a:t>Down selection for all dates</a:t>
            </a:r>
          </a:p>
          <a:p>
            <a:pPr lvl="1"/>
            <a:r>
              <a:rPr lang="en-US" dirty="0"/>
              <a:t>Working on determining best Asian venue date for 2020.</a:t>
            </a:r>
          </a:p>
          <a:p>
            <a:pPr lvl="2"/>
            <a:r>
              <a:rPr lang="en-US" dirty="0"/>
              <a:t>Estimate November.</a:t>
            </a:r>
          </a:p>
          <a:p>
            <a:pPr lvl="1"/>
            <a:r>
              <a:rPr lang="en-US" dirty="0"/>
              <a:t>Final contract for Nov 2018 Bangkok, Thailand planned</a:t>
            </a:r>
          </a:p>
          <a:p>
            <a:pPr lvl="1"/>
            <a:r>
              <a:rPr lang="en-US" dirty="0"/>
              <a:t>Open RFP for 2021 dates</a:t>
            </a:r>
          </a:p>
          <a:p>
            <a:pPr lvl="1"/>
            <a:r>
              <a:rPr lang="en-US" dirty="0"/>
              <a:t>End time – 8:50 am</a:t>
            </a:r>
          </a:p>
        </p:txBody>
      </p:sp>
    </p:spTree>
    <p:extLst>
      <p:ext uri="{BB962C8B-B14F-4D97-AF65-F5344CB8AC3E}">
        <p14:creationId xmlns:p14="http://schemas.microsoft.com/office/powerpoint/2010/main" val="13039615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March Responses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2469265"/>
              </p:ext>
            </p:extLst>
          </p:nvPr>
        </p:nvGraphicFramePr>
        <p:xfrm>
          <a:off x="609600" y="1447800"/>
          <a:ext cx="10972799" cy="47395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32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9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1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Venue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Room Rate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Food Beverage Minimum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13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sngStrike" dirty="0">
                          <a:effectLst/>
                        </a:rPr>
                        <a:t>Fairmont Royal York – Toronto, Canada</a:t>
                      </a:r>
                      <a:endParaRPr lang="en-US" sz="2000" b="0" i="0" u="none" strike="sng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$269++CAD (US$201)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$253,000++CAD (US$190,000)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sngStrike" dirty="0">
                          <a:effectLst/>
                        </a:rPr>
                        <a:t>HYATT REGENCY BELLEVUE*</a:t>
                      </a:r>
                      <a:endParaRPr lang="en-US" sz="2000" b="0" i="0" u="none" strike="sng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$200,000++US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sngStrike" dirty="0">
                          <a:effectLst/>
                        </a:rPr>
                        <a:t>HYATT REGENCY JACKSONVILLE*</a:t>
                      </a:r>
                      <a:endParaRPr lang="en-US" sz="2000" b="0" i="0" u="none" strike="sng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$209++US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$195,000++US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HYATT REGENCY O'HARE* Rosemont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$120,000++US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Hilton ATL</a:t>
                      </a:r>
                      <a:endParaRPr lang="en-US" sz="20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$165,000++US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59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sngStrike" dirty="0">
                          <a:solidFill>
                            <a:srgbClr val="FF0000"/>
                          </a:solidFill>
                          <a:effectLst/>
                        </a:rPr>
                        <a:t>Sheraton Centre Montreal</a:t>
                      </a:r>
                      <a:endParaRPr lang="en-US" sz="2000" b="0" i="0" u="none" strike="sng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$185++CAD - EB, $225++CAD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Hilton Chicago - downtown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$199++US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sngStrike" dirty="0">
                          <a:effectLst/>
                        </a:rPr>
                        <a:t>Hilton Orlando- Buena Vista Palace</a:t>
                      </a:r>
                      <a:endParaRPr lang="es-ES" sz="2000" b="0" i="0" u="none" strike="sng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$259++US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sngStrike" dirty="0">
                          <a:effectLst/>
                        </a:rPr>
                        <a:t>Hilton Orlando- Lake Buena Vista</a:t>
                      </a:r>
                      <a:endParaRPr lang="es-ES" sz="2000" b="0" i="0" u="none" strike="sng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$229++US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$160,000++US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14011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July Responses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6578716"/>
              </p:ext>
            </p:extLst>
          </p:nvPr>
        </p:nvGraphicFramePr>
        <p:xfrm>
          <a:off x="609600" y="1196978"/>
          <a:ext cx="10287000" cy="53562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78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4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4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701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Venue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Room Rate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Food Beverage Minimum</a:t>
                      </a:r>
                      <a:endParaRPr lang="en-US" sz="20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6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sngStrike" dirty="0">
                          <a:effectLst/>
                        </a:rPr>
                        <a:t>New Orleans Marriott</a:t>
                      </a:r>
                      <a:endParaRPr lang="en-US" sz="2000" b="0" i="0" u="none" strike="sng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$189++US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$200,000US++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6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sngStrike" dirty="0">
                          <a:effectLst/>
                        </a:rPr>
                        <a:t>HR Bellevue</a:t>
                      </a:r>
                      <a:endParaRPr lang="en-US" sz="2000" b="0" i="0" u="none" strike="sng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$269++US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??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6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HR O'Hare - Rosemont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$189++US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$120,000++US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6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sngStrike" dirty="0">
                          <a:effectLst/>
                        </a:rPr>
                        <a:t>GH-SAT</a:t>
                      </a:r>
                      <a:endParaRPr lang="en-US" sz="2000" b="0" i="0" u="none" strike="sng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$199++US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??$185,000???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6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sngStrike" dirty="0">
                          <a:effectLst/>
                        </a:rPr>
                        <a:t>HR Dallas</a:t>
                      </a:r>
                      <a:endParaRPr lang="en-US" sz="2000" b="0" i="0" u="none" strike="sng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??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707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Sheraton Centre Montreal</a:t>
                      </a:r>
                      <a:endParaRPr lang="en-US" sz="20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$269-$349++CAD (US$200)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$150,000++CAD</a:t>
                      </a:r>
                      <a:r>
                        <a:rPr lang="en-US" sz="2000" u="none" strike="noStrike" baseline="0" dirty="0">
                          <a:effectLst/>
                        </a:rPr>
                        <a:t> (US$112,000)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6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sng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HR Phoenix</a:t>
                      </a:r>
                      <a:endParaRPr lang="en-US" sz="2000" b="0" i="0" u="none" strike="sng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$175,000++US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6707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sngStrike" dirty="0">
                          <a:effectLst/>
                        </a:rPr>
                        <a:t>New Orleans Sheraton</a:t>
                      </a:r>
                      <a:endParaRPr lang="en-US" sz="2000" b="0" i="0" u="none" strike="sng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$179++US-</a:t>
                      </a:r>
                      <a:br>
                        <a:rPr lang="en-US" sz="2000" u="none" strike="noStrike">
                          <a:effectLst/>
                        </a:rPr>
                      </a:br>
                      <a:r>
                        <a:rPr lang="en-US" sz="2000" u="none" strike="noStrike">
                          <a:effectLst/>
                        </a:rPr>
                        <a:t>EB to $209++US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$175,000++US -$225,000++US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sngStrike" dirty="0">
                          <a:solidFill>
                            <a:srgbClr val="FF0000"/>
                          </a:solidFill>
                          <a:effectLst/>
                        </a:rPr>
                        <a:t>Hilton Minneapolis</a:t>
                      </a:r>
                      <a:endParaRPr lang="en-US" sz="2000" b="0" i="0" u="none" strike="sng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$229++US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$150,000++US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86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sngStrike" dirty="0">
                          <a:solidFill>
                            <a:srgbClr val="FF0000"/>
                          </a:solidFill>
                          <a:effectLst/>
                        </a:rPr>
                        <a:t>Westin Harbor Castle-Toronto</a:t>
                      </a:r>
                      <a:endParaRPr lang="en-US" sz="2000" b="0" i="0" u="none" strike="sng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$289++CAD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$150,000++CAD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87019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sngStrike" dirty="0">
                          <a:effectLst/>
                        </a:rPr>
                        <a:t>Hilton Orlando- Buena Vista Palace</a:t>
                      </a:r>
                      <a:endParaRPr lang="es-ES" sz="2000" b="0" i="0" u="none" strike="sng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$185++US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8670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sngStrike" dirty="0">
                          <a:effectLst/>
                        </a:rPr>
                        <a:t>Hilton Orlando- Lake Buena Vista</a:t>
                      </a:r>
                      <a:endParaRPr lang="es-ES" sz="2000" b="0" i="0" u="none" strike="sng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$160,000++US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1682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November Responses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8915332"/>
              </p:ext>
            </p:extLst>
          </p:nvPr>
        </p:nvGraphicFramePr>
        <p:xfrm>
          <a:off x="609600" y="1447802"/>
          <a:ext cx="10972800" cy="50462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6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3994">
                  <a:extLst>
                    <a:ext uri="{9D8B030D-6E8A-4147-A177-3AD203B41FA5}">
                      <a16:colId xmlns:a16="http://schemas.microsoft.com/office/drawing/2014/main" val="906350394"/>
                    </a:ext>
                  </a:extLst>
                </a:gridCol>
                <a:gridCol w="1697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8462">
                  <a:extLst>
                    <a:ext uri="{9D8B030D-6E8A-4147-A177-3AD203B41FA5}">
                      <a16:colId xmlns:a16="http://schemas.microsoft.com/office/drawing/2014/main" val="3469138943"/>
                    </a:ext>
                  </a:extLst>
                </a:gridCol>
                <a:gridCol w="15618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5174">
                  <a:extLst>
                    <a:ext uri="{9D8B030D-6E8A-4147-A177-3AD203B41FA5}">
                      <a16:colId xmlns:a16="http://schemas.microsoft.com/office/drawing/2014/main" val="300848404"/>
                    </a:ext>
                  </a:extLst>
                </a:gridCol>
              </a:tblGrid>
              <a:tr h="52956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Venue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Room Rate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Food Beverage Minimum</a:t>
                      </a:r>
                      <a:endParaRPr lang="en-US" sz="20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163">
                <a:tc gridSpan="2"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Marriot Marquis</a:t>
                      </a:r>
                      <a:r>
                        <a:rPr lang="en-US" baseline="0" dirty="0">
                          <a:solidFill>
                            <a:srgbClr val="00B050"/>
                          </a:solidFill>
                        </a:rPr>
                        <a:t> Queen’s Park, Bangkok, Thailand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US$150 (2018 rate </a:t>
                      </a:r>
                      <a:r>
                        <a:rPr lang="en-US" dirty="0" err="1"/>
                        <a:t>inc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WiFi</a:t>
                      </a:r>
                      <a:r>
                        <a:rPr lang="en-US" baseline="0" dirty="0"/>
                        <a:t>/Breakfast</a:t>
                      </a:r>
                      <a:r>
                        <a:rPr lang="en-US" dirty="0"/>
                        <a:t>)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US$140,000++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16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sngStrike" dirty="0">
                          <a:effectLst/>
                        </a:rPr>
                        <a:t>HR </a:t>
                      </a:r>
                      <a:r>
                        <a:rPr lang="en-US" sz="2000" u="none" strike="sngStrike" dirty="0" err="1">
                          <a:effectLst/>
                        </a:rPr>
                        <a:t>Belluvue</a:t>
                      </a:r>
                      <a:endParaRPr lang="en-US" sz="2000" b="0" i="0" u="none" strike="sng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sng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$215++US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??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79493344"/>
                  </a:ext>
                </a:extLst>
              </a:tr>
              <a:tr h="30617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HRV+FHV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$239++CAD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strike="noStrike" dirty="0">
                          <a:effectLst/>
                        </a:rPr>
                        <a:t>$175,000CAD++</a:t>
                      </a:r>
                      <a:br>
                        <a:rPr lang="en-US" sz="2000" u="none" strike="noStrike" dirty="0">
                          <a:effectLst/>
                        </a:rPr>
                      </a:br>
                      <a:r>
                        <a:rPr lang="en-US" sz="2000" u="none" strike="noStrike" dirty="0">
                          <a:effectLst/>
                        </a:rPr>
                        <a:t>$130,000US++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17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Caribe Royale Orlando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$149++US++-$169US++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TBC - $0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17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Hilton ATL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$165,000++US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956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Sheraton Centre Montreal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$209++CAD - EB, $249++CAD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17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Hilton Minneapolis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$199++US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$150,000++US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17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sngStrike" dirty="0">
                          <a:solidFill>
                            <a:srgbClr val="FF0000"/>
                          </a:solidFill>
                          <a:effectLst/>
                        </a:rPr>
                        <a:t>Westin Harbor Castle-Toronto</a:t>
                      </a:r>
                      <a:endParaRPr lang="en-US" sz="2000" b="0" i="0" u="none" strike="sng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$289++CAD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$150,000++CAD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956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2000" u="none" strike="sngStrike" dirty="0">
                          <a:effectLst/>
                        </a:rPr>
                        <a:t>Hilton Orlando- Buena Vista Palace</a:t>
                      </a:r>
                      <a:endParaRPr lang="es-ES" sz="2000" b="0" i="0" u="none" strike="sng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956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2000" u="none" strike="sngStrike" dirty="0">
                          <a:effectLst/>
                        </a:rPr>
                        <a:t>Hilton Orlando- Lake Buena Vista</a:t>
                      </a:r>
                      <a:endParaRPr lang="es-ES" sz="2000" b="0" i="0" u="none" strike="sng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$209++US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$160,000++US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5138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Plenary – Open RFP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433" y="1341438"/>
            <a:ext cx="10972800" cy="5287962"/>
          </a:xfrm>
        </p:spPr>
        <p:txBody>
          <a:bodyPr/>
          <a:lstStyle/>
          <a:p>
            <a:r>
              <a:rPr lang="en-US" sz="2400" dirty="0"/>
              <a:t>March</a:t>
            </a:r>
          </a:p>
          <a:p>
            <a:pPr lvl="1"/>
            <a:r>
              <a:rPr lang="en-US" sz="2000" dirty="0"/>
              <a:t>San Diego</a:t>
            </a:r>
          </a:p>
          <a:p>
            <a:pPr lvl="1"/>
            <a:r>
              <a:rPr lang="en-US" sz="2000" dirty="0"/>
              <a:t>Seattle – New Hyatt</a:t>
            </a:r>
            <a:endParaRPr lang="en-US" sz="2000" dirty="0"/>
          </a:p>
          <a:p>
            <a:r>
              <a:rPr lang="en-US" sz="2400" dirty="0"/>
              <a:t>July</a:t>
            </a:r>
          </a:p>
          <a:p>
            <a:pPr lvl="1"/>
            <a:r>
              <a:rPr lang="en-US" sz="2000" dirty="0"/>
              <a:t>Berlin, Germany</a:t>
            </a:r>
          </a:p>
          <a:p>
            <a:pPr lvl="1"/>
            <a:r>
              <a:rPr lang="en-US" sz="2000" dirty="0"/>
              <a:t>Vienna, Austria</a:t>
            </a:r>
          </a:p>
          <a:p>
            <a:pPr lvl="1"/>
            <a:r>
              <a:rPr lang="en-US" sz="2000" dirty="0"/>
              <a:t>Dubrovnik, Croatia (new Hyatt Regency- open 2019)</a:t>
            </a:r>
          </a:p>
          <a:p>
            <a:pPr lvl="1"/>
            <a:r>
              <a:rPr lang="en-US" sz="2000" dirty="0"/>
              <a:t>Madrid, Spain – Site visit required - &lt;$3000</a:t>
            </a:r>
          </a:p>
          <a:p>
            <a:r>
              <a:rPr lang="en-US" sz="2400" dirty="0"/>
              <a:t>Nov</a:t>
            </a:r>
          </a:p>
          <a:p>
            <a:pPr lvl="1"/>
            <a:r>
              <a:rPr lang="en-US" sz="2000" dirty="0"/>
              <a:t>San Diego</a:t>
            </a:r>
          </a:p>
          <a:p>
            <a:pPr lvl="1"/>
            <a:r>
              <a:rPr lang="en-US" sz="2000" dirty="0"/>
              <a:t>Seattle – New Hyatt</a:t>
            </a:r>
          </a:p>
          <a:p>
            <a:pPr lvl="1"/>
            <a:r>
              <a:rPr lang="en-US" sz="2000" dirty="0"/>
              <a:t>New Orleans</a:t>
            </a:r>
          </a:p>
        </p:txBody>
      </p:sp>
    </p:spTree>
    <p:extLst>
      <p:ext uri="{BB962C8B-B14F-4D97-AF65-F5344CB8AC3E}">
        <p14:creationId xmlns:p14="http://schemas.microsoft.com/office/powerpoint/2010/main" val="4386460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13757" y="457199"/>
            <a:ext cx="8000999" cy="762001"/>
          </a:xfrm>
        </p:spPr>
        <p:txBody>
          <a:bodyPr/>
          <a:lstStyle/>
          <a:p>
            <a:r>
              <a:rPr lang="en-US" sz="3600" dirty="0"/>
              <a:t>Friday Closing EC Plenary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932656" y="1676400"/>
            <a:ext cx="10363200" cy="3886200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4.02: II/MI Future Venue </a:t>
            </a:r>
            <a:r>
              <a:rPr lang="en-US" sz="28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AdHoc</a:t>
            </a:r>
            <a:r>
              <a:rPr lang="en-US" sz="2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Report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8.044 II Executive Secretary Report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8.06 II </a:t>
            </a:r>
            <a:r>
              <a:rPr lang="en-US" sz="2800" dirty="0"/>
              <a:t>Announcement of 802 EC Interim Telecon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	(Tuesday 10 Oct 2017 1300-1500 ET)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8.07  II Call for Tutorials for November 2017 Plenary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	(Monday Nov 6, 2017– Deadline – 22 Sept 2017)</a:t>
            </a:r>
          </a:p>
        </p:txBody>
      </p:sp>
    </p:spTree>
    <p:extLst>
      <p:ext uri="{BB962C8B-B14F-4D97-AF65-F5344CB8AC3E}">
        <p14:creationId xmlns:p14="http://schemas.microsoft.com/office/powerpoint/2010/main" val="3920232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5.142 Current and Future Venue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IEEE 802 Top 10 – Thanks Face to Face Events</a:t>
            </a:r>
          </a:p>
          <a:p>
            <a:pPr>
              <a:lnSpc>
                <a:spcPct val="200000"/>
              </a:lnSpc>
            </a:pPr>
            <a:r>
              <a:rPr lang="en-US" dirty="0"/>
              <a:t>2017 Plenary Venues</a:t>
            </a:r>
          </a:p>
          <a:p>
            <a:pPr>
              <a:lnSpc>
                <a:spcPct val="200000"/>
              </a:lnSpc>
            </a:pPr>
            <a:r>
              <a:rPr lang="en-US" dirty="0"/>
              <a:t>2018 November Plenary</a:t>
            </a:r>
          </a:p>
          <a:p>
            <a:pPr>
              <a:lnSpc>
                <a:spcPct val="200000"/>
              </a:lnSpc>
            </a:pPr>
            <a:r>
              <a:rPr lang="en-US" dirty="0"/>
              <a:t>2019/2020 Plenary Venue RFP report</a:t>
            </a:r>
          </a:p>
        </p:txBody>
      </p:sp>
    </p:spTree>
    <p:extLst>
      <p:ext uri="{BB962C8B-B14F-4D97-AF65-F5344CB8AC3E}">
        <p14:creationId xmlns:p14="http://schemas.microsoft.com/office/powerpoint/2010/main" val="12697486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838200"/>
          </a:xfrm>
        </p:spPr>
        <p:txBody>
          <a:bodyPr/>
          <a:lstStyle/>
          <a:p>
            <a:r>
              <a:rPr lang="en-US" dirty="0"/>
              <a:t>2020 Potential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3352800" cy="639762"/>
          </a:xfrm>
        </p:spPr>
        <p:txBody>
          <a:bodyPr/>
          <a:lstStyle/>
          <a:p>
            <a:r>
              <a:rPr lang="en-US" sz="2000" dirty="0"/>
              <a:t>March 2020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73183" y="2174875"/>
            <a:ext cx="3789217" cy="949325"/>
          </a:xfrm>
        </p:spPr>
        <p:txBody>
          <a:bodyPr/>
          <a:lstStyle/>
          <a:p>
            <a:pPr fontAlgn="b"/>
            <a:r>
              <a:rPr lang="en-US" dirty="0">
                <a:solidFill>
                  <a:srgbClr val="00B050"/>
                </a:solidFill>
              </a:rPr>
              <a:t>Hilton Atlanta, Atlanta, GA, USA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8200" y="1535113"/>
            <a:ext cx="2493432" cy="639762"/>
          </a:xfrm>
        </p:spPr>
        <p:txBody>
          <a:bodyPr/>
          <a:lstStyle/>
          <a:p>
            <a:r>
              <a:rPr lang="en-US" sz="2000" dirty="0"/>
              <a:t>July 2020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017624" y="2198686"/>
            <a:ext cx="3799415" cy="925514"/>
          </a:xfrm>
        </p:spPr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Sheraton Centre Montreal, Montreal, Canada</a:t>
            </a:r>
          </a:p>
        </p:txBody>
      </p:sp>
      <p:sp>
        <p:nvSpPr>
          <p:cNvPr id="8" name="Text Placeholder 5"/>
          <p:cNvSpPr txBox="1">
            <a:spLocks/>
          </p:cNvSpPr>
          <p:nvPr/>
        </p:nvSpPr>
        <p:spPr bwMode="auto">
          <a:xfrm>
            <a:off x="8360248" y="1558924"/>
            <a:ext cx="2493432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/>
              <a:t>November 2020</a:t>
            </a:r>
          </a:p>
        </p:txBody>
      </p:sp>
      <p:sp>
        <p:nvSpPr>
          <p:cNvPr id="9" name="Content Placeholder 6"/>
          <p:cNvSpPr txBox="1">
            <a:spLocks/>
          </p:cNvSpPr>
          <p:nvPr/>
        </p:nvSpPr>
        <p:spPr bwMode="auto">
          <a:xfrm>
            <a:off x="7872263" y="2198687"/>
            <a:ext cx="4191000" cy="925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>
                <a:solidFill>
                  <a:srgbClr val="00B050"/>
                </a:solidFill>
              </a:rPr>
              <a:t>Marriott Marquis Queen’s Park, Bangkok, Thailand</a:t>
            </a:r>
          </a:p>
          <a:p>
            <a:pPr marL="0" indent="0">
              <a:buNone/>
            </a:pPr>
            <a:endParaRPr lang="en-US" sz="2000" kern="0" dirty="0">
              <a:solidFill>
                <a:srgbClr val="FF0000"/>
              </a:solidFill>
            </a:endParaRPr>
          </a:p>
          <a:p>
            <a:endParaRPr lang="en-US" sz="2000" kern="0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3962400"/>
            <a:ext cx="104241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Motion: Move to approve as the venues for 2020: </a:t>
            </a:r>
          </a:p>
          <a:p>
            <a:r>
              <a:rPr lang="en-US" dirty="0"/>
              <a:t>	March: Hilton Atlanta; </a:t>
            </a:r>
          </a:p>
          <a:p>
            <a:r>
              <a:rPr lang="en-US" dirty="0"/>
              <a:t>	July: Sheraton Centre Montreal;  </a:t>
            </a:r>
          </a:p>
          <a:p>
            <a:r>
              <a:rPr lang="en-US" dirty="0"/>
              <a:t>	November: Marriott Marquis Queen’s Park</a:t>
            </a:r>
          </a:p>
          <a:p>
            <a:r>
              <a:rPr lang="en-US" dirty="0"/>
              <a:t>Moved:  Jon Rosdahl</a:t>
            </a:r>
          </a:p>
          <a:p>
            <a:r>
              <a:rPr lang="en-US" dirty="0"/>
              <a:t>Second: Bob </a:t>
            </a:r>
            <a:r>
              <a:rPr lang="en-US" dirty="0" err="1"/>
              <a:t>Heile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4559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Plenary – Open RFP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6974"/>
            <a:ext cx="10668000" cy="5432426"/>
          </a:xfrm>
        </p:spPr>
        <p:txBody>
          <a:bodyPr/>
          <a:lstStyle/>
          <a:p>
            <a:r>
              <a:rPr lang="en-US" sz="2400" dirty="0"/>
              <a:t>Open RFP to Major Venues – Fairmont, Hilton, Hyatt, Marriott, etc.</a:t>
            </a:r>
          </a:p>
          <a:p>
            <a:r>
              <a:rPr lang="en-US" sz="2400" dirty="0"/>
              <a:t>Possible Targets</a:t>
            </a:r>
          </a:p>
          <a:p>
            <a:pPr lvl="1"/>
            <a:r>
              <a:rPr lang="en-US" sz="2400" dirty="0"/>
              <a:t>March</a:t>
            </a:r>
          </a:p>
          <a:p>
            <a:pPr lvl="2"/>
            <a:r>
              <a:rPr lang="en-US" sz="2000" dirty="0"/>
              <a:t>San Diego</a:t>
            </a:r>
          </a:p>
          <a:p>
            <a:pPr lvl="2"/>
            <a:r>
              <a:rPr lang="en-US" sz="2000" dirty="0"/>
              <a:t>Seattle – New Hyatt</a:t>
            </a:r>
            <a:endParaRPr lang="en-US" sz="2000" dirty="0"/>
          </a:p>
          <a:p>
            <a:pPr lvl="1"/>
            <a:r>
              <a:rPr lang="en-US" sz="2400" dirty="0"/>
              <a:t>July</a:t>
            </a:r>
          </a:p>
          <a:p>
            <a:pPr lvl="2"/>
            <a:r>
              <a:rPr lang="en-US" sz="2000" dirty="0"/>
              <a:t>Berlin, Germany</a:t>
            </a:r>
          </a:p>
          <a:p>
            <a:pPr lvl="2"/>
            <a:r>
              <a:rPr lang="en-US" sz="2000" dirty="0"/>
              <a:t>Vienna, Austria</a:t>
            </a:r>
          </a:p>
          <a:p>
            <a:pPr lvl="2"/>
            <a:r>
              <a:rPr lang="en-US" sz="2000" dirty="0"/>
              <a:t>Dubrovnik, Croatia (new Hyatt Regency- open 2019)</a:t>
            </a:r>
          </a:p>
          <a:p>
            <a:pPr lvl="2"/>
            <a:r>
              <a:rPr lang="en-US" sz="2000" dirty="0"/>
              <a:t>Madrid, Spain – Site visit required - &lt;$3000</a:t>
            </a:r>
          </a:p>
          <a:p>
            <a:pPr lvl="1"/>
            <a:r>
              <a:rPr lang="en-US" sz="2400" dirty="0"/>
              <a:t>Nov</a:t>
            </a:r>
          </a:p>
          <a:p>
            <a:pPr lvl="2"/>
            <a:r>
              <a:rPr lang="en-US" sz="2000" dirty="0"/>
              <a:t>San </a:t>
            </a:r>
            <a:r>
              <a:rPr lang="en-US" sz="2000" dirty="0" err="1"/>
              <a:t>Deigo</a:t>
            </a:r>
            <a:endParaRPr lang="en-US" sz="2000" dirty="0"/>
          </a:p>
          <a:p>
            <a:pPr lvl="2"/>
            <a:r>
              <a:rPr lang="en-US" sz="2000" dirty="0"/>
              <a:t>Seattle – New Hyatt</a:t>
            </a:r>
          </a:p>
          <a:p>
            <a:pPr lvl="2"/>
            <a:r>
              <a:rPr lang="en-US" sz="2000" dirty="0"/>
              <a:t>New Orleans</a:t>
            </a:r>
          </a:p>
        </p:txBody>
      </p:sp>
    </p:spTree>
    <p:extLst>
      <p:ext uri="{BB962C8B-B14F-4D97-AF65-F5344CB8AC3E}">
        <p14:creationId xmlns:p14="http://schemas.microsoft.com/office/powerpoint/2010/main" val="31231392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on Hilton Hawaiian Village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Hilton Hawaiian Village (Oahu Island) is big enough to easily accommodate a plenary and has easy access to Waikiki, so lots of things nearby. It has been the site of an IETF meeting and an IEEE </a:t>
            </a:r>
            <a:r>
              <a:rPr lang="en-US" dirty="0" err="1"/>
              <a:t>Globcom</a:t>
            </a:r>
            <a:r>
              <a:rPr lang="en-US" dirty="0"/>
              <a:t> conference in the recent past.</a:t>
            </a:r>
          </a:p>
          <a:p>
            <a:r>
              <a:rPr lang="en-US" dirty="0" err="1"/>
              <a:t>Strawpoll</a:t>
            </a:r>
            <a:r>
              <a:rPr lang="en-US" dirty="0"/>
              <a:t> on Interest: </a:t>
            </a:r>
          </a:p>
          <a:p>
            <a:pPr lvl="3"/>
            <a:r>
              <a:rPr lang="en-US" dirty="0"/>
              <a:t>Yes </a:t>
            </a:r>
          </a:p>
          <a:p>
            <a:pPr lvl="3"/>
            <a:r>
              <a:rPr lang="en-US" dirty="0"/>
              <a:t>No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8199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04814"/>
            <a:ext cx="8229600" cy="738187"/>
          </a:xfrm>
        </p:spPr>
        <p:txBody>
          <a:bodyPr/>
          <a:lstStyle/>
          <a:p>
            <a:r>
              <a:rPr lang="en-US" b="1" dirty="0"/>
              <a:t>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9867900" cy="4800601"/>
          </a:xfrm>
        </p:spPr>
        <p:txBody>
          <a:bodyPr/>
          <a:lstStyle/>
          <a:p>
            <a:r>
              <a:rPr lang="en-US" sz="2400" dirty="0"/>
              <a:t>Future 802 Plenary Sessions:</a:t>
            </a:r>
          </a:p>
          <a:p>
            <a:pPr lvl="1"/>
            <a:r>
              <a:rPr lang="en-US" sz="2400" dirty="0"/>
              <a:t>Nov 2017       Caribe Hotel and Convention Center – Orlando</a:t>
            </a:r>
          </a:p>
          <a:p>
            <a:pPr lvl="1"/>
            <a:r>
              <a:rPr lang="en-US" sz="2400" dirty="0"/>
              <a:t>March 2018   Hyatt Regency O’Hare – Rosemont, IL</a:t>
            </a:r>
          </a:p>
          <a:p>
            <a:pPr lvl="1"/>
            <a:r>
              <a:rPr lang="en-US" sz="2400" dirty="0"/>
              <a:t>July 2018       Manchester Grand Hyatt – San Diego</a:t>
            </a:r>
          </a:p>
          <a:p>
            <a:pPr lvl="1"/>
            <a:r>
              <a:rPr lang="en-US" sz="2400" dirty="0"/>
              <a:t>Nov 2018       Bangkok, Thailand-  TBC</a:t>
            </a:r>
          </a:p>
          <a:p>
            <a:pPr lvl="1"/>
            <a:endParaRPr lang="en-US" sz="2400" dirty="0"/>
          </a:p>
          <a:p>
            <a:r>
              <a:rPr lang="en-US" sz="2400" dirty="0"/>
              <a:t>Contract Status doc 802 EC-16/66r2:</a:t>
            </a:r>
          </a:p>
          <a:p>
            <a:pPr marL="400050" lvl="1" indent="0">
              <a:buNone/>
            </a:pPr>
            <a:r>
              <a:rPr lang="en-US" sz="2000" dirty="0">
                <a:hlinkClick r:id="rId2"/>
              </a:rPr>
              <a:t>https://mentor.ieee.org/802-ec/dcn/16/ec-16-0066-02-00EC-802-plenary-future-venue-contract-status.xlsx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77167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802 Plenary November 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41438"/>
            <a:ext cx="10287000" cy="4388894"/>
          </a:xfrm>
        </p:spPr>
        <p:txBody>
          <a:bodyPr>
            <a:normAutofit/>
          </a:bodyPr>
          <a:lstStyle/>
          <a:p>
            <a:r>
              <a:rPr lang="en-US" sz="3600" dirty="0"/>
              <a:t>Save the Date: 5-10 November 2017</a:t>
            </a:r>
          </a:p>
          <a:p>
            <a:r>
              <a:rPr lang="en-US" sz="3600" dirty="0"/>
              <a:t>Registration target to open 15 Sept 2017</a:t>
            </a:r>
          </a:p>
          <a:p>
            <a:r>
              <a:rPr lang="en-US" sz="3600" dirty="0"/>
              <a:t>Hotel Information: </a:t>
            </a:r>
          </a:p>
          <a:p>
            <a:pPr lvl="1"/>
            <a:r>
              <a:rPr lang="en-GB" sz="3200" dirty="0"/>
              <a:t>Caribe Hotel and Convention </a:t>
            </a:r>
            <a:r>
              <a:rPr lang="en-GB" sz="3200" dirty="0" err="1"/>
              <a:t>Center</a:t>
            </a:r>
            <a:r>
              <a:rPr lang="en-GB" sz="3200" dirty="0"/>
              <a:t>, Orlando, FL, USA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83496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449263">
              <a:buClr>
                <a:srgbClr val="000000"/>
              </a:buClr>
              <a:buSzPct val="100000"/>
              <a:defRPr/>
            </a:pPr>
            <a:r>
              <a:rPr lang="en-US" sz="3200" b="1" dirty="0"/>
              <a:t> *F8.045</a:t>
            </a:r>
            <a:r>
              <a:rPr lang="en-US" sz="3200" b="1" dirty="0">
                <a:solidFill>
                  <a:srgbClr val="000000"/>
                </a:solidFill>
              </a:rPr>
              <a:t> Executive Secretary report</a:t>
            </a:r>
          </a:p>
          <a:p>
            <a:r>
              <a:rPr lang="en-US" sz="3200" b="1" dirty="0"/>
              <a:t>LMSC 802 – P&amp;P list of major duties</a:t>
            </a:r>
            <a:r>
              <a:rPr lang="en-US" sz="3200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1"/>
            <a:ext cx="9982200" cy="5103813"/>
          </a:xfrm>
        </p:spPr>
        <p:txBody>
          <a:bodyPr/>
          <a:lstStyle/>
          <a:p>
            <a:pPr marL="857250" lvl="1" indent="-457200">
              <a:buAutoNum type="arabicPeriod"/>
            </a:pPr>
            <a:r>
              <a:rPr lang="en-US" dirty="0"/>
              <a:t>Oversee Venue selection –</a:t>
            </a:r>
          </a:p>
          <a:p>
            <a:pPr marL="857250" lvl="1" indent="-457200">
              <a:buFont typeface="Times New Roman" pitchFamily="16" charset="0"/>
              <a:buAutoNum type="arabicPeriod"/>
            </a:pPr>
            <a:r>
              <a:rPr lang="en-US" dirty="0"/>
              <a:t>Present summaries of venue options.</a:t>
            </a:r>
          </a:p>
          <a:p>
            <a:pPr marL="857250" lvl="1" indent="-457200">
              <a:buAutoNum type="arabicPeriod"/>
            </a:pPr>
            <a:r>
              <a:rPr lang="en-US" dirty="0"/>
              <a:t>Oversee activities related to facilities and services</a:t>
            </a:r>
          </a:p>
          <a:p>
            <a:pPr marL="857250" lvl="1" indent="-457200">
              <a:buAutoNum type="arabicPeriod"/>
            </a:pPr>
            <a:r>
              <a:rPr lang="en-US" dirty="0"/>
              <a:t>Carry out Duties of Treasurer if Treasurer unavailable</a:t>
            </a:r>
          </a:p>
          <a:p>
            <a:pPr marL="400050" lvl="1" indent="0">
              <a:buNone/>
            </a:pPr>
            <a:endParaRPr lang="en-US" sz="1400" dirty="0"/>
          </a:p>
          <a:p>
            <a:pPr marL="457200" indent="-457200"/>
            <a:r>
              <a:rPr lang="en-US" dirty="0"/>
              <a:t>Chairs Guideline list of major duties:</a:t>
            </a:r>
          </a:p>
          <a:p>
            <a:pPr lvl="1"/>
            <a:r>
              <a:rPr lang="en-US" dirty="0"/>
              <a:t>1) 802 Meetings: Efficiency Improvement</a:t>
            </a:r>
          </a:p>
          <a:p>
            <a:pPr lvl="1"/>
            <a:r>
              <a:rPr lang="en-US" dirty="0"/>
              <a:t>2) 802 Plenary Sessions: Facilities and Services</a:t>
            </a:r>
          </a:p>
          <a:p>
            <a:pPr lvl="1"/>
            <a:r>
              <a:rPr lang="en-US" dirty="0"/>
              <a:t>3) IEEE 802 Registration Database</a:t>
            </a:r>
          </a:p>
          <a:p>
            <a:pPr lvl="1"/>
            <a:r>
              <a:rPr lang="en-US" dirty="0"/>
              <a:t>4) Assist IEEE 802 Treasurer</a:t>
            </a:r>
          </a:p>
        </p:txBody>
      </p:sp>
    </p:spTree>
    <p:extLst>
      <p:ext uri="{BB962C8B-B14F-4D97-AF65-F5344CB8AC3E}">
        <p14:creationId xmlns:p14="http://schemas.microsoft.com/office/powerpoint/2010/main" val="15443036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8698" y="343693"/>
            <a:ext cx="7772400" cy="914400"/>
          </a:xfrm>
        </p:spPr>
        <p:txBody>
          <a:bodyPr/>
          <a:lstStyle/>
          <a:p>
            <a:r>
              <a:rPr lang="en-US" sz="2400" b="1" dirty="0"/>
              <a:t>*F8.06 – Announcement of 802 EC Interim Telecon (Tuesday 3 Oct 2017, 1-3pm ET)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58093"/>
            <a:ext cx="9982200" cy="5295107"/>
          </a:xfrm>
        </p:spPr>
        <p:txBody>
          <a:bodyPr/>
          <a:lstStyle/>
          <a:p>
            <a:r>
              <a:rPr lang="en-US" sz="2000" dirty="0"/>
              <a:t>Agenda for Interim EC meeting                       – Tuesday 3 Oct 2017 1-3PM ET</a:t>
            </a:r>
          </a:p>
          <a:p>
            <a:r>
              <a:rPr lang="en-US" sz="2000" dirty="0"/>
              <a:t>Initial Proposed Draft Agenda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Welcome/Intro/Approve Agenda 	         - Nikolich 	               5 min 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Report: EC Action Item Summary			- </a:t>
            </a:r>
            <a:r>
              <a:rPr lang="en-US" sz="2000" dirty="0" err="1"/>
              <a:t>D’Ambrosia</a:t>
            </a:r>
            <a:r>
              <a:rPr lang="en-US" sz="2000" dirty="0"/>
              <a:t>	10 min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Venue Issues:</a:t>
            </a:r>
          </a:p>
          <a:p>
            <a:pPr marL="1200150" lvl="2" indent="-342900">
              <a:buAutoNum type="arabicPeriod"/>
            </a:pPr>
            <a:r>
              <a:rPr lang="en-US" sz="1600" dirty="0"/>
              <a:t>Report: Nov 2017 Plenary Status			- Rosdahl   	3 min</a:t>
            </a:r>
          </a:p>
          <a:p>
            <a:pPr marL="1200150" lvl="2" indent="-342900">
              <a:buAutoNum type="arabicPeriod"/>
            </a:pPr>
            <a:r>
              <a:rPr lang="en-US" sz="1600" dirty="0"/>
              <a:t>Report on 2020 Future Venues			- Rosdahl                 8 min</a:t>
            </a:r>
          </a:p>
          <a:p>
            <a:pPr marL="1200150" lvl="2" indent="-342900">
              <a:buAutoNum type="arabicPeriod"/>
            </a:pPr>
            <a:r>
              <a:rPr lang="en-US" sz="1600" dirty="0"/>
              <a:t>Status report of 2018 Nov – Bangkok			- </a:t>
            </a:r>
            <a:r>
              <a:rPr lang="en-US" sz="1600" dirty="0" err="1"/>
              <a:t>Heile</a:t>
            </a:r>
            <a:r>
              <a:rPr lang="en-US" sz="1600" dirty="0"/>
              <a:t>		1 min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Formal Actions – Motions from WG Chairs</a:t>
            </a:r>
          </a:p>
          <a:p>
            <a:pPr marL="1200150" lvl="2" indent="-342900">
              <a:buAutoNum type="arabicPeriod"/>
            </a:pPr>
            <a:r>
              <a:rPr lang="en-US" sz="1600" dirty="0"/>
              <a:t>Motion 802.11aq to </a:t>
            </a:r>
            <a:r>
              <a:rPr lang="en-US" sz="1600" dirty="0" err="1"/>
              <a:t>Revcom</a:t>
            </a:r>
            <a:r>
              <a:rPr lang="en-US" sz="1600" dirty="0"/>
              <a:t>			- Stephens	3 min	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Other Reports from WG Chairs</a:t>
            </a:r>
          </a:p>
          <a:p>
            <a:r>
              <a:rPr lang="en-US" sz="2000" dirty="0"/>
              <a:t>Per Chairs Guideline – Confirm during the Closing </a:t>
            </a:r>
          </a:p>
          <a:p>
            <a:r>
              <a:rPr lang="en-US" sz="2000" dirty="0"/>
              <a:t>EC Plenary.</a:t>
            </a:r>
          </a:p>
        </p:txBody>
      </p:sp>
    </p:spTree>
    <p:extLst>
      <p:ext uri="{BB962C8B-B14F-4D97-AF65-F5344CB8AC3E}">
        <p14:creationId xmlns:p14="http://schemas.microsoft.com/office/powerpoint/2010/main" val="7134217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8506" y="304801"/>
            <a:ext cx="8229600" cy="979279"/>
          </a:xfrm>
        </p:spPr>
        <p:txBody>
          <a:bodyPr/>
          <a:lstStyle/>
          <a:p>
            <a:r>
              <a:rPr lang="en-US" sz="2800" b="1" dirty="0"/>
              <a:t>*F8.07 – Call for Tutorials for Nov 2017 Plenary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298148"/>
            <a:ext cx="10363200" cy="5178852"/>
          </a:xfrm>
        </p:spPr>
        <p:txBody>
          <a:bodyPr/>
          <a:lstStyle/>
          <a:p>
            <a:r>
              <a:rPr lang="en-US" sz="2400" dirty="0"/>
              <a:t>Tutorials to be held Monday, 6 November 2017</a:t>
            </a:r>
          </a:p>
          <a:p>
            <a:r>
              <a:rPr lang="en-US" sz="2400" dirty="0"/>
              <a:t>Tutorial Request form: </a:t>
            </a:r>
            <a:r>
              <a:rPr lang="en-US" sz="2000" dirty="0">
                <a:hlinkClick r:id="rId3"/>
              </a:rPr>
              <a:t>http://www.ieee802.org/802_tutorials/802_Tutorial_Request_Form.doc</a:t>
            </a:r>
            <a:endParaRPr lang="en-US" sz="2000" dirty="0"/>
          </a:p>
          <a:p>
            <a:endParaRPr lang="en-US" sz="2400" dirty="0"/>
          </a:p>
          <a:p>
            <a:r>
              <a:rPr lang="en-US" sz="2400" dirty="0"/>
              <a:t> As a reminder please refer to Chair's Guidelines section 2.5 Tutorials for the logistics for participating in sponsoring/presenting a Tutorial.</a:t>
            </a:r>
          </a:p>
          <a:p>
            <a:endParaRPr lang="en-US" sz="2400" dirty="0"/>
          </a:p>
          <a:p>
            <a:r>
              <a:rPr lang="en-US" sz="2400" dirty="0"/>
              <a:t>Note that Tutorial times are 80 minutes with 10 minutes to allow for presenters to setup and depart.</a:t>
            </a:r>
          </a:p>
          <a:p>
            <a:endParaRPr lang="en-US" sz="2400" dirty="0"/>
          </a:p>
          <a:p>
            <a:r>
              <a:rPr lang="en-US" sz="2400" dirty="0"/>
              <a:t>All requests for Tutorials must be made by 22 Sept 2017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8660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 Top 10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433" y="1341438"/>
            <a:ext cx="10790767" cy="490696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GUEST-ROOMS</a:t>
            </a:r>
            <a:r>
              <a:rPr lang="en-US" sz="3600" dirty="0"/>
              <a:t> </a:t>
            </a:r>
          </a:p>
          <a:p>
            <a:pPr marL="0" indent="0">
              <a:buNone/>
            </a:pPr>
            <a:r>
              <a:rPr lang="en-US" sz="3600" dirty="0"/>
              <a:t>	- include breakfast, internet + VAT. </a:t>
            </a:r>
          </a:p>
          <a:p>
            <a:pPr marL="1143000" lvl="1" indent="-742950">
              <a:buFont typeface="+mj-lt"/>
              <a:buAutoNum type="alphaLcParenR"/>
            </a:pPr>
            <a:r>
              <a:rPr lang="en-US" sz="3200" dirty="0"/>
              <a:t>To choose and log on to the guest room network please choose SSID: </a:t>
            </a:r>
            <a:r>
              <a:rPr lang="en-US" sz="3200" dirty="0" err="1"/>
              <a:t>Estrel</a:t>
            </a:r>
            <a:r>
              <a:rPr lang="en-US" sz="3200" dirty="0"/>
              <a:t>-Rooms </a:t>
            </a:r>
          </a:p>
          <a:p>
            <a:pPr marL="1143000" lvl="1" indent="-742950">
              <a:buFont typeface="+mj-lt"/>
              <a:buAutoNum type="alphaLcParenR"/>
            </a:pPr>
            <a:r>
              <a:rPr lang="en-US" sz="3200" dirty="0"/>
              <a:t>Open a Browser and scroll down to “Convention Internet”. (try Estrel.com to force redirect page).</a:t>
            </a:r>
          </a:p>
          <a:p>
            <a:pPr marL="1143000" lvl="1" indent="-742950">
              <a:buFont typeface="+mj-lt"/>
              <a:buAutoNum type="alphaLcParenR"/>
            </a:pPr>
            <a:r>
              <a:rPr lang="en-US" sz="3200" dirty="0"/>
              <a:t>Click “Login” and enter the code from your room key sleeve and click the accept box.  Click “Login” on this page and your now connected.</a:t>
            </a:r>
          </a:p>
          <a:p>
            <a:pPr marL="1143000" lvl="1" indent="-742950">
              <a:buFont typeface="+mj-lt"/>
              <a:buAutoNum type="alphaLcParenR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71829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 Top 10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18565" y="1956375"/>
            <a:ext cx="6163235" cy="4520625"/>
          </a:xfrm>
        </p:spPr>
        <p:txBody>
          <a:bodyPr/>
          <a:lstStyle/>
          <a:p>
            <a:pPr marL="0" indent="0" fontAlgn="b">
              <a:buNone/>
            </a:pPr>
            <a:r>
              <a:rPr lang="en-US" u="sng" dirty="0"/>
              <a:t>Monday - Thursday</a:t>
            </a:r>
            <a:endParaRPr lang="en-US" dirty="0"/>
          </a:p>
          <a:p>
            <a:pPr fontAlgn="b"/>
            <a:r>
              <a:rPr lang="en-US" dirty="0"/>
              <a:t>Foyer </a:t>
            </a:r>
            <a:r>
              <a:rPr lang="en-US" dirty="0" err="1"/>
              <a:t>Estrel</a:t>
            </a:r>
            <a:r>
              <a:rPr lang="en-US" dirty="0"/>
              <a:t> Hall and ECC Foyer 1</a:t>
            </a:r>
          </a:p>
          <a:p>
            <a:pPr fontAlgn="b"/>
            <a:r>
              <a:rPr lang="en-US" dirty="0"/>
              <a:t>AM Coffee &amp; Tea 10-11am  </a:t>
            </a:r>
          </a:p>
          <a:p>
            <a:pPr fontAlgn="b"/>
            <a:r>
              <a:rPr lang="en-US" dirty="0"/>
              <a:t>Lunch 11:30am-1:30pm</a:t>
            </a:r>
          </a:p>
          <a:p>
            <a:pPr fontAlgn="b"/>
            <a:r>
              <a:rPr lang="en-US" dirty="0"/>
              <a:t>PM Coffee, Tea 3-4pm</a:t>
            </a:r>
            <a:br>
              <a:rPr lang="en-US" dirty="0"/>
            </a:br>
            <a:r>
              <a:rPr lang="en-US" dirty="0"/>
              <a:t> Sodas + desert from lunch </a:t>
            </a:r>
            <a:br>
              <a:rPr lang="en-US" dirty="0"/>
            </a:br>
            <a:endParaRPr lang="en-US" dirty="0"/>
          </a:p>
          <a:p>
            <a:pPr fontAlgn="b"/>
            <a:r>
              <a:rPr lang="en-US" b="1" dirty="0"/>
              <a:t>802.1 &amp; 802.3 lunch 12pm</a:t>
            </a:r>
          </a:p>
          <a:p>
            <a:pPr fontAlgn="b"/>
            <a:r>
              <a:rPr lang="en-US" b="1" dirty="0"/>
              <a:t>Wireless Groups lunch 12:30pm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7010400" y="2061351"/>
            <a:ext cx="4823012" cy="38100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Friday</a:t>
            </a:r>
          </a:p>
          <a:p>
            <a:r>
              <a:rPr lang="de-DE" dirty="0"/>
              <a:t>Foyer Estrel Hall</a:t>
            </a:r>
            <a:endParaRPr lang="en-US" dirty="0"/>
          </a:p>
          <a:p>
            <a:r>
              <a:rPr lang="de-DE" dirty="0"/>
              <a:t>AM Coffee &amp; Tea 10-11am</a:t>
            </a:r>
            <a:endParaRPr lang="en-US" dirty="0"/>
          </a:p>
          <a:p>
            <a:r>
              <a:rPr lang="en-US" dirty="0"/>
              <a:t> EC Lunch 11:30am-1:00pm (location TBC)</a:t>
            </a:r>
          </a:p>
          <a:p>
            <a:r>
              <a:rPr lang="en-US" dirty="0"/>
              <a:t>PM Coffee, Tea  3-4pm</a:t>
            </a:r>
            <a:br>
              <a:rPr lang="en-US" dirty="0"/>
            </a:br>
            <a:r>
              <a:rPr lang="en-US" dirty="0"/>
              <a:t>Sodas + desert from lunch 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04800" y="1371600"/>
            <a:ext cx="115286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+mn-lt"/>
              </a:rPr>
              <a:t>2. FOOD AND BEVERAGE: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51137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5118" y="606519"/>
            <a:ext cx="10972800" cy="661987"/>
          </a:xfrm>
        </p:spPr>
        <p:txBody>
          <a:bodyPr/>
          <a:lstStyle/>
          <a:p>
            <a:r>
              <a:rPr lang="en-US" dirty="0"/>
              <a:t>IEEE 802 Top 10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5118" y="1295400"/>
            <a:ext cx="10972800" cy="5105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3. MEETING SPACE 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A QR code for the schedule is posted outside each meeting room. </a:t>
            </a:r>
          </a:p>
          <a:p>
            <a:pPr marL="400050" lvl="1" indent="0">
              <a:buNone/>
            </a:pPr>
            <a:r>
              <a:rPr lang="en-US" dirty="0">
                <a:latin typeface="Calibri" panose="020F0502020204030204" pitchFamily="34" charset="0"/>
              </a:rPr>
              <a:t>Please use the link noted on you name badge sheet to get to map: </a:t>
            </a:r>
            <a:r>
              <a:rPr lang="en-US" sz="2400" b="1" dirty="0">
                <a:latin typeface="Calibri-Bold"/>
                <a:hlinkClick r:id="rId3"/>
              </a:rPr>
              <a:t>http://802world.org/plenary/files/2015/03/IEEE802-EstrelMeeting-Map.pdf</a:t>
            </a:r>
            <a:endParaRPr lang="en-US" sz="2400" b="1" dirty="0">
              <a:latin typeface="Calibri-Bold"/>
            </a:endParaRPr>
          </a:p>
          <a:p>
            <a:pPr marL="400050" lvl="1" indent="0">
              <a:buNone/>
            </a:pPr>
            <a:endParaRPr lang="en-US" sz="2400" b="1" dirty="0">
              <a:latin typeface="Calibri-Bold"/>
            </a:endParaRP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To find a room in Wing 3 you read as follow (for example): 30441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 3  = Wing 3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04 = Fourth Floor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41 =  Room 41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281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 Top 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4. SCHEDULE: 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dirty="0">
                <a:hlinkClick r:id="rId2"/>
              </a:rPr>
              <a:t>http://schedule.802world.com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Schedule Updates can be tracked here: 	</a:t>
            </a:r>
            <a:r>
              <a:rPr lang="en-US" dirty="0">
                <a:hlinkClick r:id="rId3"/>
              </a:rPr>
              <a:t>http://schedule.802world.com/log/show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8736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 Top 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5. ROOM ASSIGNMENTS:</a:t>
            </a:r>
          </a:p>
          <a:p>
            <a:pPr lvl="1"/>
            <a:r>
              <a:rPr lang="en-US" dirty="0"/>
              <a:t>EC Committee Boardroom: 30241</a:t>
            </a:r>
          </a:p>
          <a:p>
            <a:pPr lvl="1"/>
            <a:r>
              <a:rPr lang="en-US" dirty="0"/>
              <a:t>EC Opening and Closing Session: ECC Room 4</a:t>
            </a:r>
          </a:p>
          <a:p>
            <a:pPr lvl="1"/>
            <a:r>
              <a:rPr lang="en-US" dirty="0"/>
              <a:t>Monday Tutorials: ECC Room 1</a:t>
            </a:r>
          </a:p>
          <a:p>
            <a:pPr lvl="1"/>
            <a:r>
              <a:rPr lang="en-US" dirty="0"/>
              <a:t>Face to Face &amp; Verlan Office – </a:t>
            </a:r>
            <a:r>
              <a:rPr lang="en-US" dirty="0" err="1"/>
              <a:t>Strassburg</a:t>
            </a:r>
            <a:endParaRPr lang="en-US" dirty="0"/>
          </a:p>
          <a:p>
            <a:pPr lvl="1"/>
            <a:r>
              <a:rPr lang="en-US" dirty="0"/>
              <a:t>WG Chair Working Office: ??10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537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 Top 10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34432" y="1341438"/>
            <a:ext cx="11400367" cy="4754562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6. TUTORIAL SESSIONS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hlinkClick r:id="rId2"/>
              </a:rPr>
              <a:t>http://www.ieee802.org/Tutorials.shtml </a:t>
            </a:r>
          </a:p>
          <a:p>
            <a:endParaRPr lang="en-US" dirty="0"/>
          </a:p>
          <a:p>
            <a:pPr marL="57150" indent="0">
              <a:buNone/>
            </a:pPr>
            <a:r>
              <a:rPr lang="en-US" b="1" dirty="0"/>
              <a:t>MONDAY JULY 10 ECC ROOM 1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dirty="0"/>
              <a:t>Tutorial #1 (6:00–7:20 pm):  Practical PoE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Tutorial #2 (7:30–8:50 pm):  An Overview on High-Speed Optical Wireless/Light Communications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Tutorial #3 (9:00–10:30 pm):  IEEE 802 Ethernet Networks for Automotive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08718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15280</TotalTime>
  <Words>2232</Words>
  <Application>Microsoft Office PowerPoint</Application>
  <PresentationFormat>Widescreen</PresentationFormat>
  <Paragraphs>406</Paragraphs>
  <Slides>37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 Unicode MS</vt:lpstr>
      <vt:lpstr>MS PGothic</vt:lpstr>
      <vt:lpstr>Arial</vt:lpstr>
      <vt:lpstr>Calibri</vt:lpstr>
      <vt:lpstr>Calibri-Bold</vt:lpstr>
      <vt:lpstr>Times New Roman</vt:lpstr>
      <vt:lpstr>Wingdings</vt:lpstr>
      <vt:lpstr>Title slide</vt:lpstr>
      <vt:lpstr>Executive Secretary Agenda Items  March 2017 Plenary</vt:lpstr>
      <vt:lpstr>802 Exec Sec Agenda Items</vt:lpstr>
      <vt:lpstr>5.142 Current and Future Venue Report</vt:lpstr>
      <vt:lpstr>IEEE 802 Top 10</vt:lpstr>
      <vt:lpstr>IEEE 802 Top 10</vt:lpstr>
      <vt:lpstr>IEEE 802 Top 10</vt:lpstr>
      <vt:lpstr>IEEE 802 Top 10</vt:lpstr>
      <vt:lpstr>IEEE 802 Top 10</vt:lpstr>
      <vt:lpstr>IEEE 802 Top 10</vt:lpstr>
      <vt:lpstr>IEEE 802 Top 10</vt:lpstr>
      <vt:lpstr>IEEE 802 Top 10</vt:lpstr>
      <vt:lpstr>IEEE 802 Top 10</vt:lpstr>
      <vt:lpstr>IEEE 802 Social Cruise -- Wednesday, July 12</vt:lpstr>
      <vt:lpstr>IEEE 802 Top 10</vt:lpstr>
      <vt:lpstr>Network and Wired Cafe </vt:lpstr>
      <vt:lpstr>2017 Future Venues</vt:lpstr>
      <vt:lpstr>2018 Future Venues</vt:lpstr>
      <vt:lpstr>2018 November – Bangkok, Thailand </vt:lpstr>
      <vt:lpstr>Motion to change Site Visit location – not needed.</vt:lpstr>
      <vt:lpstr>2019 Future Venues</vt:lpstr>
      <vt:lpstr>Thursday AdHoc Meetings</vt:lpstr>
      <vt:lpstr>Future Venue AdHocS  --</vt:lpstr>
      <vt:lpstr>Next Venue Meeting planning – Thurs 7:30 am</vt:lpstr>
      <vt:lpstr>Future Venues AdHoc – Thurs 8 am</vt:lpstr>
      <vt:lpstr>2020 March Responses</vt:lpstr>
      <vt:lpstr>2020 July Responses</vt:lpstr>
      <vt:lpstr>2020 November Responses</vt:lpstr>
      <vt:lpstr>2021 Plenary – Open RFP  </vt:lpstr>
      <vt:lpstr>Friday Closing EC Plenary</vt:lpstr>
      <vt:lpstr>2020 Potential Venues</vt:lpstr>
      <vt:lpstr>2021 Plenary – Open RFP  </vt:lpstr>
      <vt:lpstr>Straw poll on Hilton Hawaiian Village</vt:lpstr>
      <vt:lpstr>Future Venue Insight</vt:lpstr>
      <vt:lpstr>802 Plenary November 2017</vt:lpstr>
      <vt:lpstr> *F8.045 Executive Secretary report LMSC 802 – P&amp;P list of major duties:</vt:lpstr>
      <vt:lpstr>*F8.06 – Announcement of 802 EC Interim Telecon (Tuesday 3 Oct 2017, 1-3pm ET)</vt:lpstr>
      <vt:lpstr>*F8.07 – Call for Tutorials for Nov 2017 Plenary</vt:lpstr>
    </vt:vector>
  </TitlesOfParts>
  <Company>CSR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Secretary Agenda Items March 2017 Plenary</dc:title>
  <dc:subject>IEEE 802 March Plenary 2017</dc:subject>
  <dc:creator>Jon Rosdahl</dc:creator>
  <dc:description>Jon Rosdahl (Qualcomm)</dc:description>
  <cp:lastModifiedBy>Jon Rosdahl</cp:lastModifiedBy>
  <cp:revision>162</cp:revision>
  <dcterms:created xsi:type="dcterms:W3CDTF">2015-11-09T04:21:45Z</dcterms:created>
  <dcterms:modified xsi:type="dcterms:W3CDTF">2017-07-14T10:55:51Z</dcterms:modified>
</cp:coreProperties>
</file>