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8" r:id="rId2"/>
    <p:sldId id="360" r:id="rId3"/>
    <p:sldId id="357" r:id="rId4"/>
    <p:sldId id="361" r:id="rId5"/>
    <p:sldId id="358" r:id="rId6"/>
    <p:sldId id="362" r:id="rId7"/>
    <p:sldId id="352" r:id="rId8"/>
    <p:sldId id="353" r:id="rId9"/>
    <p:sldId id="359" r:id="rId10"/>
    <p:sldId id="354" r:id="rId1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636">
          <p15:clr>
            <a:srgbClr val="A4A3A4"/>
          </p15:clr>
        </p15:guide>
        <p15:guide id="4" orient="horz" pos="3744">
          <p15:clr>
            <a:srgbClr val="A4A3A4"/>
          </p15:clr>
        </p15:guide>
        <p15:guide id="5" orient="horz" pos="1386">
          <p15:clr>
            <a:srgbClr val="A4A3A4"/>
          </p15:clr>
        </p15:guide>
        <p15:guide id="6" pos="2880">
          <p15:clr>
            <a:srgbClr val="A4A3A4"/>
          </p15:clr>
        </p15:guide>
        <p15:guide id="7" pos="5328">
          <p15:clr>
            <a:srgbClr val="A4A3A4"/>
          </p15:clr>
        </p15:guide>
        <p15:guide id="8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06"/>
    <p:restoredTop sz="93827"/>
  </p:normalViewPr>
  <p:slideViewPr>
    <p:cSldViewPr snapToGrid="0" showGuides="1">
      <p:cViewPr>
        <p:scale>
          <a:sx n="102" d="100"/>
          <a:sy n="102" d="100"/>
        </p:scale>
        <p:origin x="1024" y="144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59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23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11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2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521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04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45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686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212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11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8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dustry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95851" y="4624388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0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29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1864303"/>
            <a:ext cx="7772400" cy="533400"/>
          </a:xfrm>
        </p:spPr>
        <p:txBody>
          <a:bodyPr/>
          <a:lstStyle/>
          <a:p>
            <a:r>
              <a:rPr lang="en-US" dirty="0" smtClean="0"/>
              <a:t>IEEE-SA Fellowship Program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at the IEEE 802 Plenary</a:t>
            </a:r>
            <a:br>
              <a:rPr lang="en-US" smtClean="0"/>
            </a:br>
            <a:r>
              <a:rPr lang="en-US" smtClean="0"/>
              <a:t>July 2017</a:t>
            </a:r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994706" y="4707929"/>
            <a:ext cx="3886200" cy="123509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Jodi Haasz</a:t>
            </a:r>
          </a:p>
          <a:p>
            <a:pPr marL="0" indent="0">
              <a:buNone/>
            </a:pPr>
            <a:r>
              <a:rPr lang="en-US" dirty="0" smtClean="0"/>
              <a:t>International Affairs Senior Liaison</a:t>
            </a:r>
          </a:p>
          <a:p>
            <a:pPr marL="0" indent="0">
              <a:buNone/>
            </a:pPr>
            <a:r>
              <a:rPr lang="en-US" dirty="0" smtClean="0"/>
              <a:t>IEEE-SA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ext Placeholder 6"/>
          <p:cNvSpPr txBox="1">
            <a:spLocks/>
          </p:cNvSpPr>
          <p:nvPr/>
        </p:nvSpPr>
        <p:spPr bwMode="auto">
          <a:xfrm>
            <a:off x="685800" y="4935071"/>
            <a:ext cx="3886200" cy="110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Glenn Parsons</a:t>
            </a:r>
          </a:p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IEEE 802.1 Chair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  <a:p>
            <a:pPr marL="0" indent="0">
              <a:buFont typeface="Wingdings 2" pitchFamily="18" charset="2"/>
              <a:buNone/>
            </a:pPr>
            <a:r>
              <a:rPr lang="en-US" kern="0" dirty="0" smtClean="0"/>
              <a:t>6 June 2017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IEEE-SA Fellowship Program Contact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86386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Jodi Haasz</a:t>
            </a:r>
          </a:p>
          <a:p>
            <a:pPr marL="0" indent="0">
              <a:buNone/>
            </a:pPr>
            <a:r>
              <a:rPr lang="en-US" sz="2200" dirty="0" smtClean="0"/>
              <a:t>International Affairs Senior Manager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Phone: +1 732 562 6367</a:t>
            </a:r>
          </a:p>
          <a:p>
            <a:pPr marL="0" indent="0">
              <a:buNone/>
            </a:pPr>
            <a:r>
              <a:rPr lang="en-US" sz="2200" dirty="0" smtClean="0"/>
              <a:t>Email: </a:t>
            </a:r>
            <a:r>
              <a:rPr lang="en-US" sz="2200" dirty="0" err="1" smtClean="0"/>
              <a:t>j.haasz@ieee.org</a:t>
            </a:r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073736" cy="767444"/>
          </a:xfrm>
        </p:spPr>
        <p:txBody>
          <a:bodyPr/>
          <a:lstStyle/>
          <a:p>
            <a:r>
              <a:rPr lang="en-US" dirty="0" smtClean="0"/>
              <a:t>IEEE-SA Fellowship Program Participants (confirmed)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dirty="0" smtClean="0"/>
              <a:t>Irene </a:t>
            </a:r>
            <a:r>
              <a:rPr lang="en-US" dirty="0" err="1" smtClean="0"/>
              <a:t>Kaggwa-Sewankambo</a:t>
            </a:r>
            <a:endParaRPr lang="en-US" dirty="0" smtClean="0"/>
          </a:p>
          <a:p>
            <a:pPr lvl="1"/>
            <a:r>
              <a:rPr lang="en-US" sz="1400" dirty="0"/>
              <a:t>Director, Engineering &amp; Communications </a:t>
            </a:r>
            <a:r>
              <a:rPr lang="en-US" sz="1400" dirty="0" smtClean="0"/>
              <a:t>Infrastructure, </a:t>
            </a:r>
            <a:r>
              <a:rPr lang="en-US" sz="1400" dirty="0"/>
              <a:t>Uganda Communications </a:t>
            </a:r>
            <a:r>
              <a:rPr lang="en-US" sz="1400" dirty="0" smtClean="0"/>
              <a:t>Commission</a:t>
            </a:r>
          </a:p>
          <a:p>
            <a:pPr lvl="1"/>
            <a:r>
              <a:rPr lang="en-US" sz="1400" dirty="0" smtClean="0"/>
              <a:t>Areas of Interest – IEEE 802.16, IEEE 802.18, IEEE 802.19, IEEE 802.21, IEEE 802.22</a:t>
            </a:r>
          </a:p>
          <a:p>
            <a:r>
              <a:rPr lang="en-US" dirty="0" err="1"/>
              <a:t>Achime</a:t>
            </a:r>
            <a:r>
              <a:rPr lang="en-US" dirty="0"/>
              <a:t> </a:t>
            </a:r>
            <a:r>
              <a:rPr lang="en-US" dirty="0" err="1" smtClean="0"/>
              <a:t>Ndiaye</a:t>
            </a:r>
            <a:endParaRPr lang="en-US" dirty="0" smtClean="0"/>
          </a:p>
          <a:p>
            <a:pPr lvl="1"/>
            <a:r>
              <a:rPr lang="en-US" sz="1400" dirty="0"/>
              <a:t>Head of the Office of Planning and Development of Telecommunications Services, Ministry Of Posts And Telecommunications, Republic Of Senegal</a:t>
            </a:r>
            <a:endParaRPr lang="en-US" sz="1400" dirty="0" smtClean="0"/>
          </a:p>
          <a:p>
            <a:pPr lvl="1"/>
            <a:r>
              <a:rPr lang="en-US" sz="1400" dirty="0" smtClean="0"/>
              <a:t>Areas of Interest – IEEE 802.11, IEEE 802.15, IEEE 802.18</a:t>
            </a:r>
          </a:p>
          <a:p>
            <a:r>
              <a:rPr lang="en-US" dirty="0" err="1"/>
              <a:t>Abdoulaye</a:t>
            </a:r>
            <a:r>
              <a:rPr lang="en-US" dirty="0"/>
              <a:t> </a:t>
            </a:r>
            <a:r>
              <a:rPr lang="en-US" dirty="0" err="1" smtClean="0"/>
              <a:t>Ouedraogo</a:t>
            </a:r>
            <a:endParaRPr lang="en-US" dirty="0" smtClean="0"/>
          </a:p>
          <a:p>
            <a:pPr lvl="1"/>
            <a:r>
              <a:rPr lang="en-US" sz="1400" dirty="0"/>
              <a:t>Director of regulation of Electronic Communication, Ministry of Development of the Digital Economy and </a:t>
            </a:r>
            <a:r>
              <a:rPr lang="en-US" sz="1400" dirty="0" smtClean="0"/>
              <a:t>Posts, Burkina Faso</a:t>
            </a:r>
          </a:p>
          <a:p>
            <a:pPr lvl="1"/>
            <a:r>
              <a:rPr lang="en-US" sz="1400" dirty="0" smtClean="0"/>
              <a:t>Areas of Interest – IEEE 802.11, IEEE 802.18</a:t>
            </a:r>
            <a:endParaRPr lang="en-US" sz="1400" dirty="0"/>
          </a:p>
          <a:p>
            <a:r>
              <a:rPr lang="en-US" dirty="0" smtClean="0"/>
              <a:t>Yvonne </a:t>
            </a:r>
            <a:r>
              <a:rPr lang="en-US" dirty="0" err="1" smtClean="0"/>
              <a:t>Umutoni</a:t>
            </a:r>
            <a:endParaRPr lang="en-US" dirty="0" smtClean="0"/>
          </a:p>
          <a:p>
            <a:pPr lvl="1"/>
            <a:r>
              <a:rPr lang="en-US" sz="1400" dirty="0"/>
              <a:t>ICT Standards, Compliance and </a:t>
            </a:r>
            <a:r>
              <a:rPr lang="en-US" sz="1400" dirty="0" err="1"/>
              <a:t>QoS</a:t>
            </a:r>
            <a:r>
              <a:rPr lang="en-US" sz="1400" dirty="0"/>
              <a:t> Monitoring Officer, Rwanda Utilities Regulatory </a:t>
            </a:r>
            <a:r>
              <a:rPr lang="en-US" sz="1400" dirty="0" smtClean="0"/>
              <a:t>Authority</a:t>
            </a:r>
          </a:p>
          <a:p>
            <a:pPr lvl="1"/>
            <a:r>
              <a:rPr lang="en-US" sz="1400" dirty="0" smtClean="0"/>
              <a:t>Areas of Interest – IEEE 802.11, IEEE 802.16, IEEE 802.18</a:t>
            </a:r>
          </a:p>
          <a:p>
            <a:pPr lvl="1"/>
            <a:endParaRPr lang="en-US" dirty="0" smtClean="0"/>
          </a:p>
          <a:p>
            <a:pPr lvl="1"/>
            <a:endParaRPr lang="en-US" sz="1800" dirty="0"/>
          </a:p>
          <a:p>
            <a:endParaRPr lang="en-US" dirty="0" smtClean="0"/>
          </a:p>
          <a:p>
            <a:pPr lvl="3"/>
            <a:r>
              <a:rPr lang="en-US" dirty="0" smtClean="0"/>
              <a:t>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-147757"/>
            <a:ext cx="8210553" cy="905316"/>
          </a:xfrm>
        </p:spPr>
        <p:txBody>
          <a:bodyPr/>
          <a:lstStyle/>
          <a:p>
            <a:r>
              <a:rPr lang="en-US" sz="2400" dirty="0" smtClean="0"/>
              <a:t>IEEE-SA Fellowship Program Draft Schedule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1953"/>
            <a:ext cx="7772400" cy="5123694"/>
          </a:xfrm>
        </p:spPr>
        <p:txBody>
          <a:bodyPr/>
          <a:lstStyle/>
          <a:p>
            <a:r>
              <a:rPr lang="en-US" sz="1800" dirty="0" smtClean="0"/>
              <a:t>Sunday, 9 July</a:t>
            </a:r>
          </a:p>
          <a:p>
            <a:pPr lvl="1"/>
            <a:r>
              <a:rPr lang="en-US" dirty="0" smtClean="0"/>
              <a:t>Introduction to IEEE 802 (10:30 - 12:00) </a:t>
            </a:r>
          </a:p>
          <a:p>
            <a:pPr lvl="2"/>
            <a:r>
              <a:rPr lang="en-US" dirty="0" smtClean="0"/>
              <a:t>IEEE 802 Chair will give a 30 minute overview</a:t>
            </a:r>
          </a:p>
          <a:p>
            <a:pPr lvl="2"/>
            <a:r>
              <a:rPr lang="en-US" dirty="0" smtClean="0"/>
              <a:t>Each IEEE 802 WG Chair (or designee) is asked to give </a:t>
            </a:r>
            <a:r>
              <a:rPr lang="en-US" dirty="0"/>
              <a:t>a brief overview of their working group and current activities </a:t>
            </a:r>
            <a:r>
              <a:rPr lang="en-US" dirty="0" smtClean="0"/>
              <a:t>(6 minutes/two slides)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ellows </a:t>
            </a:r>
            <a:r>
              <a:rPr lang="en-US" dirty="0"/>
              <a:t>will be asked to introduce themselves, </a:t>
            </a:r>
            <a:r>
              <a:rPr lang="en-US" dirty="0" smtClean="0"/>
              <a:t>describing </a:t>
            </a:r>
            <a:r>
              <a:rPr lang="en-US" dirty="0"/>
              <a:t>their role in their </a:t>
            </a:r>
            <a:r>
              <a:rPr lang="en-US" dirty="0" smtClean="0"/>
              <a:t>organization.</a:t>
            </a:r>
            <a:endParaRPr lang="en-US" dirty="0"/>
          </a:p>
          <a:p>
            <a:pPr lvl="1"/>
            <a:r>
              <a:rPr lang="en-US" dirty="0" smtClean="0"/>
              <a:t>IEEE-SA/IEEE </a:t>
            </a:r>
            <a:r>
              <a:rPr lang="en-US" dirty="0"/>
              <a:t>802 Standards Development Process </a:t>
            </a:r>
            <a:r>
              <a:rPr lang="en-US" dirty="0" smtClean="0"/>
              <a:t>(13:30 – 15:30)</a:t>
            </a:r>
          </a:p>
          <a:p>
            <a:r>
              <a:rPr lang="en-US" sz="1800" dirty="0" smtClean="0"/>
              <a:t>Monday</a:t>
            </a:r>
          </a:p>
          <a:p>
            <a:pPr lvl="1"/>
            <a:r>
              <a:rPr lang="en-US" dirty="0" smtClean="0"/>
              <a:t>Breakfast (7:00 to 7:45)</a:t>
            </a:r>
          </a:p>
          <a:p>
            <a:pPr lvl="1"/>
            <a:r>
              <a:rPr lang="en-US" dirty="0" smtClean="0"/>
              <a:t>IEEE 802 Executive Committee Opening Session (8:00 to 8:45)</a:t>
            </a:r>
          </a:p>
          <a:p>
            <a:pPr lvl="1"/>
            <a:r>
              <a:rPr lang="en-US" dirty="0" smtClean="0"/>
              <a:t>IEEE 802 Newcomer Orientation (9:00 to 10:00 am)</a:t>
            </a:r>
          </a:p>
          <a:p>
            <a:pPr lvl="1"/>
            <a:r>
              <a:rPr lang="en-US" dirty="0" smtClean="0"/>
              <a:t>IEEE 802 Working Group Opening Plenaries</a:t>
            </a:r>
          </a:p>
          <a:p>
            <a:pPr lvl="2"/>
            <a:r>
              <a:rPr lang="en-US" dirty="0" smtClean="0"/>
              <a:t>Time dependent on areas of interest</a:t>
            </a:r>
          </a:p>
          <a:p>
            <a:pPr lvl="1"/>
            <a:r>
              <a:rPr lang="en-US" dirty="0" smtClean="0"/>
              <a:t>IEEE </a:t>
            </a:r>
            <a:r>
              <a:rPr lang="en-US" dirty="0"/>
              <a:t>802.18 Tutorial </a:t>
            </a:r>
            <a:r>
              <a:rPr lang="en-US" dirty="0" smtClean="0"/>
              <a:t>(16:00 </a:t>
            </a:r>
            <a:r>
              <a:rPr lang="en-US" dirty="0"/>
              <a:t>– </a:t>
            </a:r>
            <a:r>
              <a:rPr lang="en-US" dirty="0" smtClean="0"/>
              <a:t>18:00) 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-147757"/>
            <a:ext cx="8210553" cy="905316"/>
          </a:xfrm>
        </p:spPr>
        <p:txBody>
          <a:bodyPr/>
          <a:lstStyle/>
          <a:p>
            <a:r>
              <a:rPr lang="en-US" sz="2400" dirty="0" smtClean="0"/>
              <a:t>IEEE-SA Fellowship Program Draft Schedule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37109"/>
            <a:ext cx="7772400" cy="5123694"/>
          </a:xfrm>
        </p:spPr>
        <p:txBody>
          <a:bodyPr/>
          <a:lstStyle/>
          <a:p>
            <a:r>
              <a:rPr lang="en-US" sz="1800" dirty="0" smtClean="0"/>
              <a:t>Tuesday</a:t>
            </a:r>
            <a:endParaRPr lang="en-US" sz="1800" dirty="0"/>
          </a:p>
          <a:p>
            <a:pPr lvl="1"/>
            <a:r>
              <a:rPr lang="en-US" dirty="0"/>
              <a:t>Breakfast (7:00 </a:t>
            </a:r>
            <a:r>
              <a:rPr lang="en-US" dirty="0" smtClean="0"/>
              <a:t>– 7:45)</a:t>
            </a:r>
          </a:p>
          <a:p>
            <a:pPr lvl="1"/>
            <a:r>
              <a:rPr lang="en-US" dirty="0" smtClean="0"/>
              <a:t>Potential Technical Presentation (TBD) and/or attend </a:t>
            </a:r>
            <a:r>
              <a:rPr lang="en-US" dirty="0"/>
              <a:t>IEEE 802 Working Group/Study Group meetings</a:t>
            </a:r>
          </a:p>
          <a:p>
            <a:pPr lvl="1"/>
            <a:r>
              <a:rPr lang="en-US" dirty="0" smtClean="0"/>
              <a:t>IEEE 802.18 (10:30 – 12:30)</a:t>
            </a:r>
          </a:p>
          <a:p>
            <a:pPr lvl="1"/>
            <a:r>
              <a:rPr lang="en-US" dirty="0" smtClean="0"/>
              <a:t>JTC 1 Standing Committee (13:30 – 15:30)</a:t>
            </a:r>
          </a:p>
          <a:p>
            <a:pPr lvl="1"/>
            <a:r>
              <a:rPr lang="en-US" dirty="0"/>
              <a:t>Impressions of the 802.18 meeting (Roundtable</a:t>
            </a:r>
            <a:r>
              <a:rPr lang="en-US" dirty="0" smtClean="0"/>
              <a:t>) (16:00 – 18:00)</a:t>
            </a:r>
          </a:p>
          <a:p>
            <a:r>
              <a:rPr lang="en-US" sz="1800" dirty="0"/>
              <a:t>Wednesday</a:t>
            </a:r>
          </a:p>
          <a:p>
            <a:pPr lvl="1"/>
            <a:r>
              <a:rPr lang="en-US" dirty="0"/>
              <a:t>Breakfast (7:00 to </a:t>
            </a:r>
            <a:r>
              <a:rPr lang="en-US" dirty="0" smtClean="0"/>
              <a:t>7:45)</a:t>
            </a:r>
            <a:endParaRPr lang="en-US" dirty="0"/>
          </a:p>
          <a:p>
            <a:pPr lvl="1"/>
            <a:r>
              <a:rPr lang="en-US" dirty="0"/>
              <a:t>Potential Technical Presentation (TBD) </a:t>
            </a:r>
            <a:r>
              <a:rPr lang="en-US" dirty="0" smtClean="0"/>
              <a:t>and/or </a:t>
            </a:r>
            <a:r>
              <a:rPr lang="en-US" dirty="0"/>
              <a:t>attend IEEE 802 Working Group/Study Group meetings</a:t>
            </a:r>
          </a:p>
          <a:p>
            <a:pPr lvl="1"/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Social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5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-147757"/>
            <a:ext cx="8210553" cy="905316"/>
          </a:xfrm>
        </p:spPr>
        <p:txBody>
          <a:bodyPr/>
          <a:lstStyle/>
          <a:p>
            <a:r>
              <a:rPr lang="en-US" sz="2400" dirty="0" smtClean="0"/>
              <a:t>IEEE-SA Fellowship Program Draft Schedule (3)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1953"/>
            <a:ext cx="7772400" cy="5123694"/>
          </a:xfrm>
        </p:spPr>
        <p:txBody>
          <a:bodyPr/>
          <a:lstStyle/>
          <a:p>
            <a:r>
              <a:rPr lang="en-US" sz="1800" dirty="0" smtClean="0"/>
              <a:t>Thursday</a:t>
            </a:r>
          </a:p>
          <a:p>
            <a:pPr lvl="1"/>
            <a:r>
              <a:rPr lang="en-US" dirty="0"/>
              <a:t>Breakfast (7:00 to </a:t>
            </a:r>
            <a:r>
              <a:rPr lang="en-US" dirty="0" smtClean="0"/>
              <a:t>7:45)</a:t>
            </a:r>
            <a:endParaRPr lang="en-US" dirty="0"/>
          </a:p>
          <a:p>
            <a:pPr lvl="1"/>
            <a:r>
              <a:rPr lang="en-US" dirty="0"/>
              <a:t>IEEE 802.18 </a:t>
            </a:r>
            <a:r>
              <a:rPr lang="en-US" dirty="0" smtClean="0"/>
              <a:t>(8:00 – 12:30)</a:t>
            </a:r>
          </a:p>
          <a:p>
            <a:pPr lvl="1"/>
            <a:r>
              <a:rPr lang="en-US" dirty="0" smtClean="0"/>
              <a:t>Potential Technical </a:t>
            </a:r>
            <a:r>
              <a:rPr lang="en-US" dirty="0"/>
              <a:t>P</a:t>
            </a:r>
            <a:r>
              <a:rPr lang="en-US" dirty="0" smtClean="0"/>
              <a:t>resentation (TBD)</a:t>
            </a:r>
          </a:p>
          <a:p>
            <a:pPr lvl="1"/>
            <a:r>
              <a:rPr lang="en-US" dirty="0" smtClean="0"/>
              <a:t>Impressions of the Week (over lunch – 12:30 – 1:30)</a:t>
            </a:r>
          </a:p>
          <a:p>
            <a:pPr lvl="1"/>
            <a:r>
              <a:rPr lang="en-US" dirty="0" smtClean="0"/>
              <a:t>IEEE </a:t>
            </a:r>
            <a:r>
              <a:rPr lang="en-US" dirty="0"/>
              <a:t>802 Working Group/Study Group </a:t>
            </a:r>
            <a:r>
              <a:rPr lang="en-US" dirty="0" smtClean="0"/>
              <a:t>meetings/Closing Plenaries</a:t>
            </a:r>
          </a:p>
          <a:p>
            <a:r>
              <a:rPr lang="en-US" sz="1800" dirty="0" smtClean="0"/>
              <a:t>Friday</a:t>
            </a:r>
            <a:endParaRPr lang="en-US" sz="1800" dirty="0"/>
          </a:p>
          <a:p>
            <a:pPr lvl="1"/>
            <a:r>
              <a:rPr lang="en-US" dirty="0" smtClean="0"/>
              <a:t>IEEE 802.11 Closing Plenary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10553" cy="905316"/>
          </a:xfrm>
        </p:spPr>
        <p:txBody>
          <a:bodyPr/>
          <a:lstStyle/>
          <a:p>
            <a:r>
              <a:rPr lang="en-US" sz="2400" dirty="0" smtClean="0"/>
              <a:t>Proposed Technical Presentations (TBC)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2" y="1453020"/>
            <a:ext cx="7772400" cy="4820310"/>
          </a:xfrm>
        </p:spPr>
        <p:txBody>
          <a:bodyPr/>
          <a:lstStyle/>
          <a:p>
            <a:r>
              <a:rPr lang="en-US" sz="2000" dirty="0" smtClean="0"/>
              <a:t>TV Whitespace</a:t>
            </a:r>
          </a:p>
          <a:p>
            <a:r>
              <a:rPr lang="en-US" sz="2000" dirty="0" smtClean="0"/>
              <a:t>IEEE 802.11 – New amendments</a:t>
            </a:r>
          </a:p>
          <a:p>
            <a:r>
              <a:rPr lang="en-US" sz="2000" dirty="0" smtClean="0"/>
              <a:t>Relevancy of Wired to Mobile Environments</a:t>
            </a:r>
          </a:p>
          <a:p>
            <a:r>
              <a:rPr lang="en-US" sz="2000" dirty="0" smtClean="0"/>
              <a:t>May need to present other topics as needed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2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Presentation Development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343400"/>
          </a:xfrm>
        </p:spPr>
        <p:txBody>
          <a:bodyPr/>
          <a:lstStyle/>
          <a:p>
            <a:r>
              <a:rPr lang="en-US" sz="2000" dirty="0" smtClean="0"/>
              <a:t>IEEE 802 volunteers to develop educational presentations in various technical areas</a:t>
            </a:r>
          </a:p>
          <a:p>
            <a:r>
              <a:rPr lang="en-US" sz="2000" dirty="0" smtClean="0"/>
              <a:t>IEEE-SA will provide an honorarium for presentation development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ontact Jodi Haasz for honorarium information</a:t>
            </a:r>
          </a:p>
          <a:p>
            <a:r>
              <a:rPr lang="en-US" sz="2000" dirty="0" smtClean="0"/>
              <a:t>Presentations to be given during the IEEE 802 Plenary</a:t>
            </a:r>
          </a:p>
          <a:p>
            <a:pPr lvl="1"/>
            <a:r>
              <a:rPr lang="en-US" sz="1800" dirty="0" smtClean="0"/>
              <a:t>Presenter does not need to be the author of the presentation</a:t>
            </a:r>
          </a:p>
          <a:p>
            <a:pPr lvl="1"/>
            <a:r>
              <a:rPr lang="en-US" sz="1800" dirty="0" smtClean="0"/>
              <a:t>Presentations will be scheduled by the availability of the presenter</a:t>
            </a:r>
          </a:p>
          <a:p>
            <a:r>
              <a:rPr lang="en-US" sz="2000" dirty="0" smtClean="0"/>
              <a:t>Presentations may be used at other outreach events by IEEE-SA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58834"/>
            <a:ext cx="7772400" cy="767444"/>
          </a:xfrm>
        </p:spPr>
        <p:txBody>
          <a:bodyPr/>
          <a:lstStyle/>
          <a:p>
            <a:r>
              <a:rPr lang="en-US" dirty="0" smtClean="0"/>
              <a:t>Post Program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16406"/>
            <a:ext cx="7772400" cy="4958094"/>
          </a:xfrm>
        </p:spPr>
        <p:txBody>
          <a:bodyPr/>
          <a:lstStyle/>
          <a:p>
            <a:r>
              <a:rPr lang="en-US" sz="1800" dirty="0" smtClean="0"/>
              <a:t>Survey sent to Fellows</a:t>
            </a:r>
          </a:p>
          <a:p>
            <a:pPr lvl="1"/>
            <a:r>
              <a:rPr lang="en-US" dirty="0" smtClean="0"/>
              <a:t>Sample questions</a:t>
            </a:r>
          </a:p>
          <a:p>
            <a:pPr lvl="2"/>
            <a:r>
              <a:rPr lang="en-US" dirty="0"/>
              <a:t>Did you find the program relevant?</a:t>
            </a:r>
          </a:p>
          <a:p>
            <a:pPr lvl="2"/>
            <a:r>
              <a:rPr lang="en-US" dirty="0"/>
              <a:t>What did you learn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What was the value of your attendance to you?  To your organization?</a:t>
            </a:r>
            <a:endParaRPr lang="en-US" dirty="0"/>
          </a:p>
          <a:p>
            <a:pPr lvl="2"/>
            <a:r>
              <a:rPr lang="en-US" dirty="0"/>
              <a:t>Can we further assist you?</a:t>
            </a:r>
          </a:p>
          <a:p>
            <a:pPr lvl="2"/>
            <a:r>
              <a:rPr lang="en-US" dirty="0"/>
              <a:t>Rate the </a:t>
            </a:r>
            <a:r>
              <a:rPr lang="en-US" dirty="0" smtClean="0"/>
              <a:t>technical presentations </a:t>
            </a:r>
            <a:r>
              <a:rPr lang="en-US" dirty="0"/>
              <a:t>and provide input</a:t>
            </a:r>
          </a:p>
          <a:p>
            <a:pPr lvl="2"/>
            <a:r>
              <a:rPr lang="en-US" dirty="0"/>
              <a:t>Suggestions for the </a:t>
            </a:r>
            <a:r>
              <a:rPr lang="en-US" dirty="0" smtClean="0"/>
              <a:t>future</a:t>
            </a:r>
          </a:p>
          <a:p>
            <a:pPr lvl="2"/>
            <a:r>
              <a:rPr lang="en-US" dirty="0" smtClean="0"/>
              <a:t>What would you like to see next?</a:t>
            </a:r>
            <a:endParaRPr lang="en-US" dirty="0"/>
          </a:p>
          <a:p>
            <a:pPr lvl="2"/>
            <a:r>
              <a:rPr lang="en-US" dirty="0"/>
              <a:t>Would you recommend this program to your colleagues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If you were invited to attend the program, what benefit would you gain from doing so? </a:t>
            </a:r>
          </a:p>
          <a:p>
            <a:r>
              <a:rPr lang="en-US" sz="2000" dirty="0" smtClean="0"/>
              <a:t>Su</a:t>
            </a:r>
            <a:r>
              <a:rPr lang="en-US" sz="1800" dirty="0" smtClean="0"/>
              <a:t>rvey </a:t>
            </a:r>
            <a:r>
              <a:rPr lang="en-US" sz="1800" dirty="0"/>
              <a:t>sent to IEEE 802 Volunteer Participants</a:t>
            </a:r>
          </a:p>
          <a:p>
            <a:pPr lvl="1"/>
            <a:r>
              <a:rPr lang="en-US" dirty="0"/>
              <a:t>Sample questions</a:t>
            </a:r>
          </a:p>
          <a:p>
            <a:pPr lvl="2"/>
            <a:r>
              <a:rPr lang="en-US" dirty="0"/>
              <a:t>Did you feel the program was useful overall?</a:t>
            </a:r>
          </a:p>
          <a:p>
            <a:pPr lvl="2"/>
            <a:r>
              <a:rPr lang="en-US" dirty="0"/>
              <a:t>Was your participation worth your time?</a:t>
            </a:r>
          </a:p>
          <a:p>
            <a:pPr lvl="2"/>
            <a:r>
              <a:rPr lang="en-US" dirty="0"/>
              <a:t>Suggestions for </a:t>
            </a:r>
            <a:r>
              <a:rPr lang="en-US" smtClean="0"/>
              <a:t>future programs</a:t>
            </a:r>
            <a:endParaRPr lang="en-US" dirty="0"/>
          </a:p>
          <a:p>
            <a:r>
              <a:rPr lang="en-US" sz="1800" dirty="0"/>
              <a:t>Determine how to continue to engage Fellows in IEEE 802 </a:t>
            </a:r>
            <a:r>
              <a:rPr lang="en-US" sz="1800" dirty="0" smtClean="0"/>
              <a:t>Activities</a:t>
            </a:r>
            <a:endParaRPr lang="en-US" sz="1800" dirty="0"/>
          </a:p>
          <a:p>
            <a:pPr lvl="2"/>
            <a:endParaRPr lang="en-US" sz="16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Metrics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7862"/>
            <a:ext cx="7772400" cy="4343400"/>
          </a:xfrm>
        </p:spPr>
        <p:txBody>
          <a:bodyPr/>
          <a:lstStyle/>
          <a:p>
            <a:r>
              <a:rPr lang="en-US" sz="2000" dirty="0" smtClean="0"/>
              <a:t>IEEE 802 standards referenced in regulation</a:t>
            </a:r>
          </a:p>
          <a:p>
            <a:r>
              <a:rPr lang="en-US" sz="2000" dirty="0" smtClean="0"/>
              <a:t>Adoption of IEEE standards </a:t>
            </a:r>
            <a:endParaRPr lang="en-US" sz="2000" dirty="0"/>
          </a:p>
          <a:p>
            <a:r>
              <a:rPr lang="en-US" sz="2000" dirty="0" smtClean="0"/>
              <a:t>Fellows speak favorably of IEEE activities</a:t>
            </a:r>
          </a:p>
          <a:p>
            <a:r>
              <a:rPr lang="en-US" sz="2000" dirty="0" smtClean="0"/>
              <a:t>Other suggestions?</a:t>
            </a:r>
          </a:p>
          <a:p>
            <a:pPr lvl="1"/>
            <a:endParaRPr lang="en-US" sz="180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IEEE-SA_PowerPoint_Template2007 (1)</Template>
  <TotalTime>1545</TotalTime>
  <Words>694</Words>
  <Application>Microsoft Macintosh PowerPoint</Application>
  <PresentationFormat>On-screen Show (4:3)</PresentationFormat>
  <Paragraphs>125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Geneva</vt:lpstr>
      <vt:lpstr>ＭＳ Ｐゴシック</vt:lpstr>
      <vt:lpstr>Myriad Pro</vt:lpstr>
      <vt:lpstr>Verdana</vt:lpstr>
      <vt:lpstr>Wingdings 2</vt:lpstr>
      <vt:lpstr>Arial</vt:lpstr>
      <vt:lpstr>IEEE-SA_PowerPoint_Template</vt:lpstr>
      <vt:lpstr>IEEE-SA Fellowship Program at the IEEE 802 Plenary July 2017</vt:lpstr>
      <vt:lpstr>IEEE-SA Fellowship Program Participants (confirmed)</vt:lpstr>
      <vt:lpstr>IEEE-SA Fellowship Program Draft Schedule (1)</vt:lpstr>
      <vt:lpstr>IEEE-SA Fellowship Program Draft Schedule (2)</vt:lpstr>
      <vt:lpstr>IEEE-SA Fellowship Program Draft Schedule (3)</vt:lpstr>
      <vt:lpstr>Proposed Technical Presentations (TBC)</vt:lpstr>
      <vt:lpstr>Technical Presentation Development</vt:lpstr>
      <vt:lpstr>Post Program</vt:lpstr>
      <vt:lpstr>Program Metrics</vt:lpstr>
      <vt:lpstr>IEEE-SA Fellowship Program Contact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Cover Page</dc:title>
  <dc:creator>Microsoft Office User</dc:creator>
  <cp:lastModifiedBy>Microsoft Office User</cp:lastModifiedBy>
  <cp:revision>33</cp:revision>
  <dcterms:created xsi:type="dcterms:W3CDTF">2016-11-01T13:03:32Z</dcterms:created>
  <dcterms:modified xsi:type="dcterms:W3CDTF">2017-05-20T15:44:13Z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FolderId">
    <vt:lpwstr/>
  </property>
  <property fmtid="{D5CDD505-2E9C-101B-9397-08002B2CF9AE}" pid="3" name="Offisync_SaveTime">
    <vt:lpwstr/>
  </property>
  <property fmtid="{D5CDD505-2E9C-101B-9397-08002B2CF9AE}" pid="4" name="Offisync_IsSaved">
    <vt:lpwstr>False</vt:lpwstr>
  </property>
  <property fmtid="{D5CDD505-2E9C-101B-9397-08002B2CF9AE}" pid="5" name="Offisync_UniqueId">
    <vt:lpwstr>327384;22965250</vt:lpwstr>
  </property>
  <property fmtid="{D5CDD505-2E9C-101B-9397-08002B2CF9AE}" pid="6" name="CentralDesktop_MDAdded">
    <vt:lpwstr>True</vt:lpwstr>
  </property>
  <property fmtid="{D5CDD505-2E9C-101B-9397-08002B2CF9AE}" pid="7" name="Offisync_FileTitle">
    <vt:lpwstr/>
  </property>
  <property fmtid="{D5CDD505-2E9C-101B-9397-08002B2CF9AE}" pid="8" name="Offisync_UpdateToken">
    <vt:lpwstr>2013-03-29T12:25:12-0400</vt:lpwstr>
  </property>
  <property fmtid="{D5CDD505-2E9C-101B-9397-08002B2CF9AE}" pid="9" name="Offisync_ProviderName">
    <vt:lpwstr>Central Desktop</vt:lpwstr>
  </property>
</Properties>
</file>