
<file path=[Content_Types].xml><?xml version="1.0" encoding="utf-8"?>
<Types xmlns="http://schemas.openxmlformats.org/package/2006/content-types"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8" r:id="rId4"/>
    <p:sldId id="260" r:id="rId5"/>
    <p:sldId id="259" r:id="rId6"/>
    <p:sldId id="266" r:id="rId7"/>
    <p:sldId id="270" r:id="rId8"/>
    <p:sldId id="271" r:id="rId9"/>
    <p:sldId id="269" r:id="rId10"/>
    <p:sldId id="257" r:id="rId11"/>
    <p:sldId id="261" r:id="rId12"/>
    <p:sldId id="264" r:id="rId13"/>
    <p:sldId id="263" r:id="rId14"/>
    <p:sldId id="265" r:id="rId15"/>
    <p:sldId id="262" r:id="rId16"/>
  </p:sldIdLst>
  <p:sldSz cx="1219041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75" autoAdjust="0"/>
  </p:normalViewPr>
  <p:slideViewPr>
    <p:cSldViewPr>
      <p:cViewPr>
        <p:scale>
          <a:sx n="50" d="100"/>
          <a:sy n="50" d="100"/>
        </p:scale>
        <p:origin x="-1368" y="-4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908C2-7892-4FAD-BDFF-A37865474EC4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D8477-22DE-4A33-B57C-11C28E1B2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38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D8477-22DE-4A33-B57C-11C28E1B2F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42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427"/>
            <a:ext cx="1036185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9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EEB4-66F2-42E9-9DA5-B512A22AC8D8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654B-56B1-4CB0-93A6-2DE1CE02F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03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EEB4-66F2-42E9-9DA5-B512A22AC8D8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654B-56B1-4CB0-93A6-2DE1CE02F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83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40"/>
            <a:ext cx="274284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640"/>
            <a:ext cx="802535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EEB4-66F2-42E9-9DA5-B512A22AC8D8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654B-56B1-4CB0-93A6-2DE1CE02F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37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EEB4-66F2-42E9-9DA5-B512A22AC8D8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654B-56B1-4CB0-93A6-2DE1CE02F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63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2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EEB4-66F2-42E9-9DA5-B512A22AC8D8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654B-56B1-4CB0-93A6-2DE1CE02F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32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2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202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EEB4-66F2-42E9-9DA5-B512A22AC8D8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654B-56B1-4CB0-93A6-2DE1CE02F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79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2" y="1535113"/>
            <a:ext cx="53883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2" y="2174875"/>
            <a:ext cx="53883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EEB4-66F2-42E9-9DA5-B512A22AC8D8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654B-56B1-4CB0-93A6-2DE1CE02F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91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EEB4-66F2-42E9-9DA5-B512A22AC8D8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654B-56B1-4CB0-93A6-2DE1CE02F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99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EEB4-66F2-42E9-9DA5-B512A22AC8D8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654B-56B1-4CB0-93A6-2DE1CE02F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17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2" y="273052"/>
            <a:ext cx="681478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2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EEB4-66F2-42E9-9DA5-B512A22AC8D8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654B-56B1-4CB0-93A6-2DE1CE02F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9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7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7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7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EEB4-66F2-42E9-9DA5-B512A22AC8D8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654B-56B1-4CB0-93A6-2DE1CE02F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60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2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DEEB4-66F2-42E9-9DA5-B512A22AC8D8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6352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2" y="6356352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8654B-56B1-4CB0-93A6-2DE1CE02F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8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se.costa@ericsson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package" Target="../embeddings/Microsoft_Word_Document6.docx"/><Relationship Id="rId7" Type="http://schemas.openxmlformats.org/officeDocument/2006/relationships/package" Target="../embeddings/Microsoft_Word_Document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wmf"/><Relationship Id="rId5" Type="http://schemas.openxmlformats.org/officeDocument/2006/relationships/package" Target="../embeddings/Microsoft_Word_Document7.docx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package" Target="../embeddings/Microsoft_Word_Document9.doc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md/R00-SG05-CIR-0059/en" TargetMode="External"/><Relationship Id="rId2" Type="http://schemas.openxmlformats.org/officeDocument/2006/relationships/hyperlink" Target="http://www.itu.int/pub/R-RES-R.6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-ec/dcn/16/ec-16-0034-00-5GSG-summary-of-itu-r-wp-5d-meeting-23.pdf" TargetMode="External"/><Relationship Id="rId2" Type="http://schemas.openxmlformats.org/officeDocument/2006/relationships/hyperlink" Target="https://mentor.ieee.org/802-ec/dcn/16/ec-16-0010-00-00EC-5g-and-imt-2020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tu.int/dms_pub/itu-r/oth/0c/0a/R0C0A00000C0014PDFE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tu.int/dms_pub/itu-r/oth/0c/0a/R0C0A00000C0017PDFE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tu.int/dms_pub/itu-r/oth/0c/0a/R0C0A00000C0017PDFE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en/ITU-R/study-groups/rsg5/rwp5d/imt-2020/Pages/submission-eval.aspx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package" Target="../embeddings/Microsoft_Word_Document2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662831"/>
            <a:ext cx="10361851" cy="1470025"/>
          </a:xfrm>
        </p:spPr>
        <p:txBody>
          <a:bodyPr/>
          <a:lstStyle/>
          <a:p>
            <a:r>
              <a:rPr lang="en-US" dirty="0" smtClean="0"/>
              <a:t>IMT-2020 Process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622" y="2132856"/>
            <a:ext cx="10513168" cy="4031873"/>
          </a:xfr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Presentation to the IEEE 5G group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(24 June 2016)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Summarizing the status following the 24</a:t>
            </a:r>
            <a:r>
              <a:rPr lang="en-US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meeting of ITU-R Working Party 5D (Geneva, 14-22 June 2016)</a:t>
            </a:r>
          </a:p>
          <a:p>
            <a:endParaRPr lang="en-US" dirty="0" smtClean="0"/>
          </a:p>
          <a:p>
            <a:r>
              <a:rPr lang="en-US" dirty="0"/>
              <a:t>José </a:t>
            </a:r>
            <a:r>
              <a:rPr lang="en-US" dirty="0" smtClean="0"/>
              <a:t>Costa</a:t>
            </a:r>
          </a:p>
          <a:p>
            <a:r>
              <a:rPr lang="en-US" dirty="0" smtClean="0"/>
              <a:t>(</a:t>
            </a:r>
            <a:r>
              <a:rPr lang="en-US" dirty="0" smtClean="0">
                <a:hlinkClick r:id="rId3"/>
              </a:rPr>
              <a:t>jose.costa@ericsson.com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71686" y="332656"/>
            <a:ext cx="2353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ec-16-0097-01-5GSG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694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06" y="188640"/>
            <a:ext cx="10971372" cy="92211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Schedule for the development of IMT-2020 radio interface Recommendations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22" y="1196752"/>
            <a:ext cx="10945216" cy="542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82638" y="5733256"/>
            <a:ext cx="4536504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1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108" y="128493"/>
            <a:ext cx="10971372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IMT-2020 terrestrial component radio interface development process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39" y="1340768"/>
            <a:ext cx="5895975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056" y="1909614"/>
            <a:ext cx="5934075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167214" y="1556792"/>
            <a:ext cx="0" cy="509052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735166" y="1941968"/>
            <a:ext cx="792088" cy="2160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15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3506" y="-99392"/>
            <a:ext cx="13033448" cy="707886"/>
          </a:xfrm>
        </p:spPr>
        <p:txBody>
          <a:bodyPr wrap="square">
            <a:spAutoFit/>
          </a:bodyPr>
          <a:lstStyle/>
          <a:p>
            <a:r>
              <a:rPr lang="en-US" sz="4000" b="1" dirty="0"/>
              <a:t>Draft new Report ITU-R M.[IMT-2020.TECH PERF REQ</a:t>
            </a:r>
            <a:r>
              <a:rPr lang="en-US" sz="4000" b="1" dirty="0" smtClean="0"/>
              <a:t>]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66" y="548680"/>
            <a:ext cx="11665296" cy="6272486"/>
          </a:xfrm>
        </p:spPr>
        <p:txBody>
          <a:bodyPr>
            <a:spAutoFit/>
          </a:bodyPr>
          <a:lstStyle/>
          <a:p>
            <a:r>
              <a:rPr lang="en-US" sz="2800" dirty="0"/>
              <a:t>Minimum Requirements related to technical </a:t>
            </a:r>
            <a:r>
              <a:rPr lang="en-US" sz="2800" dirty="0" smtClean="0"/>
              <a:t>performance for </a:t>
            </a:r>
            <a:br>
              <a:rPr lang="en-US" sz="2800" dirty="0" smtClean="0"/>
            </a:br>
            <a:r>
              <a:rPr lang="en-US" sz="2800" dirty="0" smtClean="0"/>
              <a:t>IMT-2020 </a:t>
            </a:r>
            <a:r>
              <a:rPr lang="en-US" sz="2800" dirty="0"/>
              <a:t>radio interface(s</a:t>
            </a:r>
            <a:r>
              <a:rPr lang="en-US" sz="2800" dirty="0" smtClean="0"/>
              <a:t>):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Peak data </a:t>
            </a:r>
            <a:r>
              <a:rPr lang="en-US" sz="2400" dirty="0" smtClean="0"/>
              <a:t>rate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Peak spectral </a:t>
            </a:r>
            <a:r>
              <a:rPr lang="en-US" sz="2400" dirty="0" smtClean="0"/>
              <a:t>efficiency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User experienced data </a:t>
            </a:r>
            <a:r>
              <a:rPr lang="en-US" sz="2400" dirty="0" smtClean="0"/>
              <a:t>rate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percentile </a:t>
            </a:r>
            <a:r>
              <a:rPr lang="en-US" sz="2400" dirty="0"/>
              <a:t>user spectral efficiency </a:t>
            </a:r>
            <a:endParaRPr lang="en-US" sz="2400" dirty="0" smtClean="0"/>
          </a:p>
          <a:p>
            <a:pPr lvl="1">
              <a:spcBef>
                <a:spcPts val="0"/>
              </a:spcBef>
            </a:pPr>
            <a:r>
              <a:rPr lang="en-US" sz="2400" dirty="0"/>
              <a:t>Average spectral </a:t>
            </a:r>
            <a:r>
              <a:rPr lang="en-US" sz="2400" dirty="0" smtClean="0"/>
              <a:t>efficiency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Area traffic </a:t>
            </a:r>
            <a:r>
              <a:rPr lang="en-US" sz="2400" dirty="0" smtClean="0"/>
              <a:t>capacity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Latency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Connection </a:t>
            </a:r>
            <a:r>
              <a:rPr lang="en-US" sz="2400" dirty="0" smtClean="0"/>
              <a:t>density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Energy </a:t>
            </a:r>
            <a:r>
              <a:rPr lang="en-US" sz="2400" dirty="0" smtClean="0"/>
              <a:t>efficiency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Reliability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Mobility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Mobility </a:t>
            </a:r>
            <a:r>
              <a:rPr lang="en-US" sz="2400" dirty="0"/>
              <a:t>interruption </a:t>
            </a:r>
            <a:r>
              <a:rPr lang="en-US" sz="2400" dirty="0" smtClean="0"/>
              <a:t>time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Bandwidth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Planned completion:  WP 5D </a:t>
            </a:r>
            <a:r>
              <a:rPr lang="en-US" sz="2800" dirty="0" smtClean="0"/>
              <a:t>Meeting </a:t>
            </a:r>
            <a:r>
              <a:rPr lang="en-US" sz="2800" dirty="0"/>
              <a:t>No. 26 (February, </a:t>
            </a:r>
            <a:r>
              <a:rPr lang="en-US" sz="2800" dirty="0" smtClean="0"/>
              <a:t>2017)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285653"/>
              </p:ext>
            </p:extLst>
          </p:nvPr>
        </p:nvGraphicFramePr>
        <p:xfrm>
          <a:off x="8039422" y="2636912"/>
          <a:ext cx="2592288" cy="2187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Document" showAsIcon="1" r:id="rId3" imgW="914400" imgH="771480" progId="Word.Document.12">
                  <p:embed/>
                </p:oleObj>
              </mc:Choice>
              <mc:Fallback>
                <p:oleObj name="Document" showAsIcon="1" r:id="rId3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39422" y="2636912"/>
                        <a:ext cx="2592288" cy="21872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117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574" y="-27384"/>
            <a:ext cx="11174317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Draft new Report ITU-R M.[IMT-2020.SUBMISSION</a:t>
            </a:r>
            <a:r>
              <a:rPr lang="en-US" b="1" dirty="0" smtClean="0"/>
              <a:t>]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66" y="908720"/>
            <a:ext cx="11665296" cy="3736407"/>
          </a:xfrm>
        </p:spPr>
        <p:txBody>
          <a:bodyPr wrap="square">
            <a:spAutoFit/>
          </a:bodyPr>
          <a:lstStyle/>
          <a:p>
            <a:r>
              <a:rPr lang="en-US" dirty="0" smtClean="0"/>
              <a:t>Requirements</a:t>
            </a:r>
            <a:r>
              <a:rPr lang="en-US" dirty="0"/>
              <a:t>, evaluation criteria and submission templates for the development of </a:t>
            </a:r>
            <a:r>
              <a:rPr lang="en-US" dirty="0" smtClean="0"/>
              <a:t>IMT-2020.</a:t>
            </a:r>
          </a:p>
          <a:p>
            <a:r>
              <a:rPr lang="en-US" dirty="0" smtClean="0"/>
              <a:t>This ITU-R Report will address </a:t>
            </a:r>
            <a:r>
              <a:rPr lang="en-US" dirty="0"/>
              <a:t>the requirements, evaluation criteria, as well as submission templates required for a complete </a:t>
            </a:r>
            <a:r>
              <a:rPr lang="en-US" dirty="0" smtClean="0"/>
              <a:t>submission </a:t>
            </a:r>
            <a:r>
              <a:rPr lang="en-US" dirty="0"/>
              <a:t>of candidate radio interface technologies (RITs) and candidate sets of radio interface technologies (SRITs) for </a:t>
            </a:r>
            <a:r>
              <a:rPr lang="en-US" dirty="0" smtClean="0"/>
              <a:t>IMT-2020.</a:t>
            </a:r>
          </a:p>
          <a:p>
            <a:r>
              <a:rPr lang="en-US" dirty="0" smtClean="0"/>
              <a:t>Planned completion:  WP 5D Meeting </a:t>
            </a:r>
            <a:r>
              <a:rPr lang="en-US" dirty="0"/>
              <a:t>No. 27 (June </a:t>
            </a:r>
            <a:r>
              <a:rPr lang="en-US" dirty="0" smtClean="0"/>
              <a:t>2017).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769982"/>
              </p:ext>
            </p:extLst>
          </p:nvPr>
        </p:nvGraphicFramePr>
        <p:xfrm>
          <a:off x="4655046" y="4951735"/>
          <a:ext cx="2160240" cy="17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Document" showAsIcon="1" r:id="rId3" imgW="914400" imgH="771480" progId="Word.Document.12">
                  <p:embed/>
                </p:oleObj>
              </mc:Choice>
              <mc:Fallback>
                <p:oleObj name="Document" showAsIcon="1" r:id="rId3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55046" y="4951735"/>
                        <a:ext cx="2160240" cy="1717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202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558" y="12998"/>
            <a:ext cx="11665296" cy="1143000"/>
          </a:xfrm>
        </p:spPr>
        <p:txBody>
          <a:bodyPr>
            <a:normAutofit/>
          </a:bodyPr>
          <a:lstStyle/>
          <a:p>
            <a:r>
              <a:rPr lang="en-US" b="1" dirty="0"/>
              <a:t>Draft new Report ITU-R M.[IMT-2020.EVAL]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8503989"/>
              </p:ext>
            </p:extLst>
          </p:nvPr>
        </p:nvGraphicFramePr>
        <p:xfrm>
          <a:off x="5270543" y="5085184"/>
          <a:ext cx="1821097" cy="1536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Document" showAsIcon="1" r:id="rId3" imgW="914400" imgH="771480" progId="Word.Document.12">
                  <p:embed/>
                </p:oleObj>
              </mc:Choice>
              <mc:Fallback>
                <p:oleObj name="Document" showAsIcon="1" r:id="rId3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70543" y="5085184"/>
                        <a:ext cx="1821097" cy="15365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50590" y="1052736"/>
            <a:ext cx="1101722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Guidelines for evaluation of radio interface technologies for </a:t>
            </a:r>
            <a:r>
              <a:rPr lang="en-US" sz="2400" dirty="0" smtClean="0"/>
              <a:t>IMT-2020.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Report </a:t>
            </a:r>
            <a:r>
              <a:rPr lang="en-US" sz="2400" dirty="0" smtClean="0"/>
              <a:t>is to provide </a:t>
            </a:r>
            <a:r>
              <a:rPr lang="en-US" sz="2400" dirty="0"/>
              <a:t>guidelines for both the procedure and the criteria (technical, spectrum and service) to be used in evaluating the proposed IMT-2020 radio interface technologies (RITs) or Sets of RITs (SRITs) for a number of test environments and deployment scenarios for evaluation.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test environments are chosen to simulate closely the more stringent radio operating environments. The evaluation procedure is designed in such a way that the overall performance of the candidate RIT/SRITs may be fairly and equally assessed on a technical basis. It ensures that the overall IMT 2020 objectives are met</a:t>
            </a:r>
            <a:r>
              <a:rPr lang="en-US" sz="2400" dirty="0" smtClean="0"/>
              <a:t>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Planned completion:  WP 5D Meeting: Meeting No. 27 (June </a:t>
            </a:r>
            <a:r>
              <a:rPr lang="en-US" sz="2400" dirty="0" smtClean="0"/>
              <a:t>2017).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747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Other information: </a:t>
            </a:r>
            <a:r>
              <a:rPr lang="en-US" sz="4000" b="1" dirty="0" smtClean="0"/>
              <a:t> Update </a:t>
            </a:r>
            <a:r>
              <a:rPr lang="en-US" sz="4000" b="1" dirty="0"/>
              <a:t>of the processes for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IMT-2000 </a:t>
            </a:r>
            <a:r>
              <a:rPr lang="en-US" sz="4000" b="1" dirty="0"/>
              <a:t>and IMT-Advanced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 </a:t>
            </a:r>
            <a:r>
              <a:rPr lang="en-US" dirty="0"/>
              <a:t>of the </a:t>
            </a:r>
            <a:r>
              <a:rPr lang="en-US" dirty="0" smtClean="0"/>
              <a:t>process </a:t>
            </a:r>
            <a:r>
              <a:rPr lang="en-US" dirty="0"/>
              <a:t>for IMT-2000 (TEMP/101, 102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Documents IMT-2000/2(Rev.2) and IMT-2000/3(Rev.2):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Update </a:t>
            </a:r>
            <a:r>
              <a:rPr lang="en-US" dirty="0"/>
              <a:t>of the </a:t>
            </a:r>
            <a:r>
              <a:rPr lang="en-US" dirty="0" smtClean="0"/>
              <a:t>process for IMT-Advanced </a:t>
            </a:r>
            <a:r>
              <a:rPr lang="en-US" dirty="0"/>
              <a:t>(TEMP/103, 104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Documents </a:t>
            </a:r>
            <a:r>
              <a:rPr lang="en-US" dirty="0" smtClean="0"/>
              <a:t>IMT-ADV/24 </a:t>
            </a:r>
            <a:r>
              <a:rPr lang="en-US" dirty="0"/>
              <a:t>(Rev.3) and IMT-ADV/25 (Rev.2)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399736"/>
              </p:ext>
            </p:extLst>
          </p:nvPr>
        </p:nvGraphicFramePr>
        <p:xfrm>
          <a:off x="3102874" y="2774176"/>
          <a:ext cx="1800200" cy="1518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2" name="Document" showAsIcon="1" r:id="rId3" imgW="914400" imgH="771480" progId="Word.Document.12">
                  <p:embed/>
                </p:oleObj>
              </mc:Choice>
              <mc:Fallback>
                <p:oleObj name="Document" showAsIcon="1" r:id="rId3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02874" y="2774176"/>
                        <a:ext cx="1800200" cy="15189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768484"/>
              </p:ext>
            </p:extLst>
          </p:nvPr>
        </p:nvGraphicFramePr>
        <p:xfrm>
          <a:off x="5879182" y="2774176"/>
          <a:ext cx="1800200" cy="1518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" name="Document" showAsIcon="1" r:id="rId5" imgW="914400" imgH="771480" progId="Word.Document.12">
                  <p:embed/>
                </p:oleObj>
              </mc:Choice>
              <mc:Fallback>
                <p:oleObj name="Document" showAsIcon="1" r:id="rId5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79182" y="2774176"/>
                        <a:ext cx="1800200" cy="1518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653932"/>
              </p:ext>
            </p:extLst>
          </p:nvPr>
        </p:nvGraphicFramePr>
        <p:xfrm>
          <a:off x="3102874" y="5321771"/>
          <a:ext cx="1853170" cy="15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4" name="Document" showAsIcon="1" r:id="rId7" imgW="914400" imgH="771480" progId="Word.Document.12">
                  <p:embed/>
                </p:oleObj>
              </mc:Choice>
              <mc:Fallback>
                <p:oleObj name="Document" showAsIcon="1" r:id="rId7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02874" y="5321771"/>
                        <a:ext cx="1853170" cy="1563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337721"/>
              </p:ext>
            </p:extLst>
          </p:nvPr>
        </p:nvGraphicFramePr>
        <p:xfrm>
          <a:off x="5879182" y="5321770"/>
          <a:ext cx="1682485" cy="1419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5" name="Document" showAsIcon="1" r:id="rId9" imgW="914400" imgH="771480" progId="Word.Document.12">
                  <p:embed/>
                </p:oleObj>
              </mc:Choice>
              <mc:Fallback>
                <p:oleObj name="Document" showAsIcon="1" r:id="rId9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79182" y="5321770"/>
                        <a:ext cx="1682485" cy="14195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35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06" y="260648"/>
            <a:ext cx="10971372" cy="769441"/>
          </a:xfrm>
        </p:spPr>
        <p:txBody>
          <a:bodyPr>
            <a:spAutoFit/>
          </a:bodyPr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8" y="1052737"/>
            <a:ext cx="11737304" cy="5090624"/>
          </a:xfr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000000"/>
                </a:solidFill>
              </a:rPr>
              <a:t>Background: Previous </a:t>
            </a:r>
            <a:r>
              <a:rPr lang="en-GB" sz="2800" dirty="0">
                <a:solidFill>
                  <a:srgbClr val="000000"/>
                </a:solidFill>
              </a:rPr>
              <a:t>r</a:t>
            </a:r>
            <a:r>
              <a:rPr lang="en-GB" sz="2800" dirty="0" smtClean="0">
                <a:solidFill>
                  <a:srgbClr val="000000"/>
                </a:solidFill>
              </a:rPr>
              <a:t>eports</a:t>
            </a:r>
          </a:p>
          <a:p>
            <a:r>
              <a:rPr lang="en-GB" sz="2800" dirty="0" smtClean="0">
                <a:solidFill>
                  <a:srgbClr val="000000"/>
                </a:solidFill>
              </a:rPr>
              <a:t>Summary of WRC-15 results</a:t>
            </a:r>
          </a:p>
          <a:p>
            <a:r>
              <a:rPr lang="en-GB" sz="2800" dirty="0">
                <a:solidFill>
                  <a:srgbClr val="000000"/>
                </a:solidFill>
                <a:hlinkClick r:id="rId2"/>
              </a:rPr>
              <a:t>Resolution ITU-R 65</a:t>
            </a:r>
            <a:r>
              <a:rPr lang="en-GB" sz="2800" dirty="0">
                <a:solidFill>
                  <a:srgbClr val="000000"/>
                </a:solidFill>
              </a:rPr>
              <a:t>: Principles for the process</a:t>
            </a:r>
          </a:p>
          <a:p>
            <a:r>
              <a:rPr lang="en-GB" sz="2800" dirty="0" smtClean="0">
                <a:solidFill>
                  <a:srgbClr val="000000"/>
                </a:solidFill>
                <a:hlinkClick r:id="rId3"/>
              </a:rPr>
              <a:t>ITU-R Circular Letter 5/LCCE/59</a:t>
            </a:r>
            <a:r>
              <a:rPr lang="en-GB" sz="2800" dirty="0" smtClean="0">
                <a:solidFill>
                  <a:srgbClr val="000000"/>
                </a:solidFill>
              </a:rPr>
              <a:t>: Invitation for proposals and their evaluation</a:t>
            </a:r>
          </a:p>
          <a:p>
            <a:r>
              <a:rPr lang="en-GB" sz="2800" dirty="0" smtClean="0">
                <a:solidFill>
                  <a:srgbClr val="000000"/>
                </a:solidFill>
              </a:rPr>
              <a:t>Submission, evaluation process and consensus building for IMT-2020  – Addendum </a:t>
            </a:r>
            <a:r>
              <a:rPr lang="en-GB" sz="2800" dirty="0">
                <a:solidFill>
                  <a:srgbClr val="000000"/>
                </a:solidFill>
              </a:rPr>
              <a:t>to Circular Letter </a:t>
            </a:r>
            <a:r>
              <a:rPr lang="en-GB" sz="2800" dirty="0" smtClean="0">
                <a:solidFill>
                  <a:srgbClr val="000000"/>
                </a:solidFill>
              </a:rPr>
              <a:t>5/LCCE/59</a:t>
            </a:r>
          </a:p>
          <a:p>
            <a:r>
              <a:rPr lang="en-GB" sz="2800" dirty="0">
                <a:solidFill>
                  <a:srgbClr val="000000"/>
                </a:solidFill>
              </a:rPr>
              <a:t>Draft new Report ITU-R M.[IMT-2020.TECH PERF REQ]</a:t>
            </a:r>
          </a:p>
          <a:p>
            <a:r>
              <a:rPr lang="en-GB" sz="2800" dirty="0" smtClean="0">
                <a:solidFill>
                  <a:srgbClr val="000000"/>
                </a:solidFill>
              </a:rPr>
              <a:t>Draft new Report ITU-R M.[IMT-2020.SUBMISSION]</a:t>
            </a:r>
          </a:p>
          <a:p>
            <a:r>
              <a:rPr lang="en-GB" sz="2800" dirty="0" smtClean="0">
                <a:solidFill>
                  <a:srgbClr val="000000"/>
                </a:solidFill>
              </a:rPr>
              <a:t>Draft </a:t>
            </a:r>
            <a:r>
              <a:rPr lang="en-GB" sz="2800" dirty="0">
                <a:solidFill>
                  <a:srgbClr val="000000"/>
                </a:solidFill>
              </a:rPr>
              <a:t>new Report ITU-R M.[</a:t>
            </a:r>
            <a:r>
              <a:rPr lang="en-GB" sz="2800" dirty="0" smtClean="0">
                <a:solidFill>
                  <a:srgbClr val="000000"/>
                </a:solidFill>
              </a:rPr>
              <a:t>IMT-2020.EVAL]</a:t>
            </a:r>
            <a:endParaRPr lang="en-GB" sz="2800" dirty="0">
              <a:solidFill>
                <a:srgbClr val="000000"/>
              </a:solidFill>
            </a:endParaRPr>
          </a:p>
          <a:p>
            <a:r>
              <a:rPr lang="en-GB" sz="2800" dirty="0" smtClean="0">
                <a:solidFill>
                  <a:srgbClr val="000000"/>
                </a:solidFill>
              </a:rPr>
              <a:t>Other information:  Update of the processes for IMT-2000 and IMT-Advanced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72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Background: Previous reports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1" y="1600202"/>
            <a:ext cx="10971372" cy="4425827"/>
          </a:xfr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mentor.ieee.org/802-ec/dcn/16/ec-16-0095-00-5GSG-report-on-itu-r-wp-5d-meeting-24.pdf</a:t>
            </a:r>
          </a:p>
          <a:p>
            <a:endParaRPr lang="en-US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mentor.ieee.org/802-ec/dcn/16/ec-16-0010-00-00EC-5g-and-imt-2020.pdf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mentor.ieee.org/802-ec/dcn/16/ec-16-0034-00-5GSG-summary-of-itu-r-wp-5d-meeting-23.pdf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32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598" y="404664"/>
            <a:ext cx="10971372" cy="77809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WRC-15 agenda items 1.1 (IMT) and 1.2 (Region 1)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598" y="1052737"/>
            <a:ext cx="10971372" cy="1656184"/>
          </a:xfrm>
        </p:spPr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Summary of WRC-15 results: the following radio frequency bands / ranges were newly identified for International Mobile Telecommunication (IMT) to various degrees in countries.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317465"/>
              </p:ext>
            </p:extLst>
          </p:nvPr>
        </p:nvGraphicFramePr>
        <p:xfrm>
          <a:off x="550590" y="2996952"/>
          <a:ext cx="11161240" cy="3095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4241"/>
                <a:gridCol w="7306999"/>
              </a:tblGrid>
              <a:tr h="4136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Frequency bands / ranges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Remarks</a:t>
                      </a:r>
                    </a:p>
                  </a:txBody>
                  <a:tcPr/>
                </a:tc>
              </a:tr>
              <a:tr h="232267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470 – 694 / 698 MHz (600 MHz)</a:t>
                      </a:r>
                      <a:endParaRPr lang="sv-S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694 – 790 MHz (700 MHz)</a:t>
                      </a:r>
                      <a:endParaRPr lang="sv-S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1427 – 1518 MHz (L-band)</a:t>
                      </a:r>
                      <a:endParaRPr lang="sv-S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3300 – 3400 MHz</a:t>
                      </a:r>
                      <a:endParaRPr lang="sv-S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3400 – 3600 MHz (C-band) </a:t>
                      </a:r>
                      <a:endParaRPr lang="sv-S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3600 – 3700 MHz (C-band)</a:t>
                      </a:r>
                      <a:endParaRPr lang="sv-S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4800 – 4990 MHz</a:t>
                      </a:r>
                      <a:endParaRPr lang="sv-SE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In parts, in some countries in Americas, and in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Asia-Pacific.</a:t>
                      </a:r>
                      <a:endParaRPr lang="sv-S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Global band, now also in Region 1, a result out of WRC-12 decisions.</a:t>
                      </a:r>
                      <a:endParaRPr lang="sv-S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Global band, in most countries.</a:t>
                      </a:r>
                      <a:endParaRPr lang="sv-S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Global band, in many countries, not in Europe / North America.</a:t>
                      </a:r>
                      <a:endParaRPr lang="sv-S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Global band, now in most countries, already allocated in Europe.</a:t>
                      </a:r>
                      <a:endParaRPr lang="sv-S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Global band, in many countries, not in Africa / some in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Asia-Pacific.</a:t>
                      </a:r>
                      <a:endParaRPr lang="sv-S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Some few countries in Asia-Pacific and Uruguay.</a:t>
                      </a:r>
                      <a:endParaRPr lang="sv-SE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933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All bands identified for IMT in the ITU RR</a:t>
            </a:r>
            <a:endParaRPr lang="en-US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954057"/>
              </p:ext>
            </p:extLst>
          </p:nvPr>
        </p:nvGraphicFramePr>
        <p:xfrm>
          <a:off x="10487694" y="3645024"/>
          <a:ext cx="1536171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Document" showAsIcon="1" r:id="rId3" imgW="914400" imgH="771480" progId="Word.Document.12">
                  <p:embed/>
                </p:oleObj>
              </mc:Choice>
              <mc:Fallback>
                <p:oleObj name="Document" showAsIcon="1" r:id="rId3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87694" y="3645024"/>
                        <a:ext cx="1536171" cy="1296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304760"/>
              </p:ext>
            </p:extLst>
          </p:nvPr>
        </p:nvGraphicFramePr>
        <p:xfrm>
          <a:off x="1342678" y="1484784"/>
          <a:ext cx="8928100" cy="48787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9900"/>
                <a:gridCol w="5918200"/>
              </a:tblGrid>
              <a:tr h="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1188085" algn="l"/>
                        </a:tabLst>
                      </a:pPr>
                      <a:r>
                        <a:rPr lang="en-US" sz="2400" b="1" kern="1200" dirty="0">
                          <a:effectLst/>
                        </a:rPr>
                        <a:t>Band (MHz)</a:t>
                      </a:r>
                      <a:endParaRPr lang="en-US" sz="12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1188085" algn="l"/>
                        </a:tabLst>
                      </a:pPr>
                      <a:r>
                        <a:rPr lang="en-US" sz="2400" b="1" kern="1200" dirty="0">
                          <a:effectLst/>
                        </a:rPr>
                        <a:t>Footnotes identifying the band for IMT</a:t>
                      </a:r>
                      <a:endParaRPr lang="en-US" sz="12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US" sz="2400" kern="1200" dirty="0">
                          <a:effectLst/>
                        </a:rPr>
                        <a:t>450-470</a:t>
                      </a:r>
                      <a:endParaRPr lang="en-US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US" sz="2400" kern="1200">
                          <a:effectLst/>
                        </a:rPr>
                        <a:t>5.286AA</a:t>
                      </a:r>
                      <a:endParaRPr lang="en-US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US" sz="2400" kern="1200" dirty="0">
                          <a:effectLst/>
                        </a:rPr>
                        <a:t>470-698 MHz</a:t>
                      </a:r>
                      <a:endParaRPr lang="en-US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s-ES_tradnl" sz="2400" kern="1200">
                          <a:effectLst/>
                        </a:rPr>
                        <a:t>5.295, 5.296A, 5.308A </a:t>
                      </a:r>
                      <a:endParaRPr lang="en-US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US" sz="2400" kern="1200" dirty="0">
                          <a:effectLst/>
                        </a:rPr>
                        <a:t>698-960</a:t>
                      </a:r>
                      <a:endParaRPr lang="en-US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US" sz="2400" kern="1200">
                          <a:effectLst/>
                        </a:rPr>
                        <a:t>5.313A, 5.317A</a:t>
                      </a:r>
                      <a:endParaRPr lang="en-US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US" sz="2400" kern="1200">
                          <a:effectLst/>
                        </a:rPr>
                        <a:t>1 427-1 518 MHz</a:t>
                      </a:r>
                      <a:endParaRPr lang="en-US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US" sz="2400" kern="1200" dirty="0">
                          <a:effectLst/>
                        </a:rPr>
                        <a:t>5.341A, 5.341B. 5.341C, 5.346, 5.346A</a:t>
                      </a:r>
                      <a:endParaRPr lang="en-US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US" sz="2400" kern="1200">
                          <a:effectLst/>
                        </a:rPr>
                        <a:t>1 710-2 025</a:t>
                      </a:r>
                      <a:endParaRPr lang="en-US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US" sz="2400" kern="1200" dirty="0">
                          <a:effectLst/>
                        </a:rPr>
                        <a:t>5.384A, 5.388</a:t>
                      </a:r>
                      <a:endParaRPr lang="en-US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US" sz="2400" kern="1200">
                          <a:effectLst/>
                        </a:rPr>
                        <a:t>2 110-2 200</a:t>
                      </a:r>
                      <a:endParaRPr lang="en-US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US" sz="2400" kern="1200" dirty="0">
                          <a:effectLst/>
                        </a:rPr>
                        <a:t>5.388</a:t>
                      </a:r>
                      <a:endParaRPr lang="en-US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US" sz="2400" kern="1200">
                          <a:effectLst/>
                        </a:rPr>
                        <a:t>2 300-2 400</a:t>
                      </a:r>
                      <a:endParaRPr lang="en-US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US" sz="2400" kern="1200" dirty="0">
                          <a:effectLst/>
                        </a:rPr>
                        <a:t>5.384A</a:t>
                      </a:r>
                      <a:endParaRPr lang="en-US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US" sz="2400" kern="1200">
                          <a:effectLst/>
                        </a:rPr>
                        <a:t>2 500-2 690</a:t>
                      </a:r>
                      <a:endParaRPr lang="en-US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US" sz="2400" kern="1200" dirty="0">
                          <a:effectLst/>
                        </a:rPr>
                        <a:t>5.384A</a:t>
                      </a:r>
                      <a:endParaRPr lang="en-US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US" sz="2400" kern="1200">
                          <a:effectLst/>
                        </a:rPr>
                        <a:t>3 300-3 400 MHz</a:t>
                      </a:r>
                      <a:endParaRPr lang="en-US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US" sz="2400" kern="1200" dirty="0">
                          <a:effectLst/>
                        </a:rPr>
                        <a:t>5.429B, 5.429D, 5.429F</a:t>
                      </a:r>
                      <a:endParaRPr lang="en-US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US" sz="2400" kern="1200">
                          <a:effectLst/>
                        </a:rPr>
                        <a:t>3 400-3 600</a:t>
                      </a:r>
                      <a:endParaRPr lang="en-US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US" sz="2400" kern="1200" dirty="0">
                          <a:effectLst/>
                        </a:rPr>
                        <a:t>5.430A, 5.431B, 5.432A, 5.432B, 5.433A</a:t>
                      </a:r>
                      <a:endParaRPr lang="en-US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US" sz="2400" kern="1200">
                          <a:effectLst/>
                        </a:rPr>
                        <a:t>3 600-3 700 MHz</a:t>
                      </a:r>
                      <a:endParaRPr lang="en-US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2400" kern="1200" dirty="0">
                          <a:effectLst/>
                        </a:rPr>
                        <a:t>5.434</a:t>
                      </a:r>
                      <a:endParaRPr lang="en-US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US" sz="2400" kern="1200">
                          <a:effectLst/>
                        </a:rPr>
                        <a:t>4 800-4 990 MHz</a:t>
                      </a:r>
                      <a:endParaRPr lang="en-US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US" sz="2400" kern="1200" dirty="0">
                          <a:effectLst/>
                        </a:rPr>
                        <a:t>5.441A , 5.441B</a:t>
                      </a:r>
                      <a:endParaRPr lang="en-US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83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598" y="-171400"/>
            <a:ext cx="10971372" cy="1143000"/>
          </a:xfrm>
        </p:spPr>
        <p:txBody>
          <a:bodyPr/>
          <a:lstStyle/>
          <a:p>
            <a:r>
              <a:rPr lang="en-US" b="1" dirty="0" smtClean="0"/>
              <a:t>WRC-19 agenda item 1.13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8" y="836712"/>
            <a:ext cx="11809312" cy="5607689"/>
          </a:xfrm>
        </p:spPr>
        <p:txBody>
          <a:bodyPr wrap="square">
            <a:spAutoFit/>
          </a:bodyPr>
          <a:lstStyle/>
          <a:p>
            <a:r>
              <a:rPr lang="en-US" sz="2800" dirty="0"/>
              <a:t>to consider identification of frequency bands for the future development of International Mobile Telecommunications (IMT), including possible additional allocations to the mobile service on a primary basis, in accordance </a:t>
            </a:r>
            <a:r>
              <a:rPr lang="en-US" sz="2800" dirty="0" smtClean="0"/>
              <a:t>with: </a:t>
            </a:r>
          </a:p>
          <a:p>
            <a:r>
              <a:rPr lang="en-US" sz="2800" dirty="0" smtClean="0">
                <a:hlinkClick r:id="rId2"/>
              </a:rPr>
              <a:t>Resolution</a:t>
            </a:r>
            <a:r>
              <a:rPr lang="en-US" sz="2800" dirty="0">
                <a:hlinkClick r:id="rId2"/>
              </a:rPr>
              <a:t> </a:t>
            </a:r>
            <a:r>
              <a:rPr lang="en-US" sz="2800" b="1" dirty="0" smtClean="0">
                <a:hlinkClick r:id="rId2"/>
              </a:rPr>
              <a:t>238</a:t>
            </a:r>
            <a:r>
              <a:rPr lang="en-US" sz="2800" dirty="0" smtClean="0">
                <a:hlinkClick r:id="rId2"/>
              </a:rPr>
              <a:t> </a:t>
            </a:r>
            <a:r>
              <a:rPr lang="en-US" sz="2800" b="1" dirty="0" smtClean="0">
                <a:hlinkClick r:id="rId2"/>
              </a:rPr>
              <a:t>(</a:t>
            </a:r>
            <a:r>
              <a:rPr lang="en-US" sz="2800" b="1" dirty="0">
                <a:hlinkClick r:id="rId2"/>
              </a:rPr>
              <a:t>WRC‑15</a:t>
            </a:r>
            <a:r>
              <a:rPr lang="en-US" sz="2800" b="1" dirty="0" smtClean="0">
                <a:hlinkClick r:id="rId2"/>
              </a:rPr>
              <a:t>)</a:t>
            </a:r>
            <a:r>
              <a:rPr lang="en-US" sz="2800" dirty="0" smtClean="0"/>
              <a:t>  …</a:t>
            </a:r>
          </a:p>
          <a:p>
            <a:pPr lvl="1" hangingPunct="0"/>
            <a:r>
              <a:rPr lang="en-US" dirty="0" smtClean="0"/>
              <a:t>to </a:t>
            </a:r>
            <a:r>
              <a:rPr lang="en-US" dirty="0"/>
              <a:t>conduct and complete in time for WRC‑19 the appropriate sharing and compatibility </a:t>
            </a:r>
            <a:r>
              <a:rPr lang="en-US" dirty="0" smtClean="0"/>
              <a:t>studies, </a:t>
            </a:r>
            <a:r>
              <a:rPr lang="en-US" dirty="0"/>
              <a:t>taking into account the protection of services to which the band is allocated on a primary basis, for the frequency bands:</a:t>
            </a:r>
            <a:endParaRPr lang="en-US" sz="3600" dirty="0"/>
          </a:p>
          <a:p>
            <a:pPr marL="1260475" lvl="2" indent="-346075" hangingPunct="0">
              <a:buFont typeface="Wingdings" panose="05000000000000000000" pitchFamily="2" charset="2"/>
              <a:buChar char="§"/>
            </a:pPr>
            <a:r>
              <a:rPr lang="en-US" sz="2800" dirty="0" smtClean="0"/>
              <a:t>24.25-27.5</a:t>
            </a:r>
            <a:r>
              <a:rPr lang="en-US" sz="2800" dirty="0"/>
              <a:t> </a:t>
            </a:r>
            <a:r>
              <a:rPr lang="en-US" sz="2800" dirty="0" smtClean="0"/>
              <a:t>GHz, </a:t>
            </a:r>
            <a:r>
              <a:rPr lang="en-US" sz="2800" dirty="0"/>
              <a:t>37-40.5 GHz, 42.5-43.5 GHz, 45.5-47 GHz, 47.2-50.2 GHz, 50.4-52.6 GHz, 66-76 GHz and 81-86 GHz, which have allocations to the mobile service on a primary basis; and</a:t>
            </a:r>
            <a:endParaRPr lang="en-US" sz="4000" dirty="0"/>
          </a:p>
          <a:p>
            <a:pPr marL="1260475" lvl="2" indent="-346075">
              <a:buFont typeface="Wingdings" panose="05000000000000000000" pitchFamily="2" charset="2"/>
              <a:buChar char="§"/>
            </a:pPr>
            <a:r>
              <a:rPr lang="en-US" sz="2800" dirty="0" smtClean="0"/>
              <a:t>31.8-33.4</a:t>
            </a:r>
            <a:r>
              <a:rPr lang="en-US" sz="2800" dirty="0"/>
              <a:t> GHz, 40.5-42.5 GHz and 47-47.2 GHz, which may require additional allocations to the mobile service on a primary </a:t>
            </a:r>
            <a:r>
              <a:rPr lang="en-US" sz="2800" dirty="0" smtClean="0"/>
              <a:t>basis.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30825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590" y="620688"/>
            <a:ext cx="1097137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Another relevant agenda item:</a:t>
            </a:r>
            <a:br>
              <a:rPr lang="en-US" b="1" dirty="0" smtClean="0"/>
            </a:br>
            <a:r>
              <a:rPr lang="en-US" b="1" dirty="0" smtClean="0"/>
              <a:t>WRC-19 agenda item 1.16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50" y="2132856"/>
            <a:ext cx="11809312" cy="3711785"/>
          </a:xfrm>
        </p:spPr>
        <p:txBody>
          <a:bodyPr wrap="square">
            <a:spAutoFit/>
          </a:bodyPr>
          <a:lstStyle/>
          <a:p>
            <a:r>
              <a:rPr lang="en-US" sz="2800" dirty="0"/>
              <a:t>to consider issues related to wireless access systems, including radio local area networks (WAS/RLAN), in the frequency bands between 5 150 MHz and 5 925 MHz, and take the appropriate regulatory actions, including additional spectrum allocations to the mobile service, in accordance </a:t>
            </a:r>
            <a:r>
              <a:rPr lang="en-US" sz="2800" dirty="0" smtClean="0"/>
              <a:t>with: </a:t>
            </a:r>
          </a:p>
          <a:p>
            <a:r>
              <a:rPr lang="en-US" sz="2800" b="1" dirty="0" smtClean="0">
                <a:hlinkClick r:id="rId2"/>
              </a:rPr>
              <a:t>Resolution 239 (WRC‑15)</a:t>
            </a:r>
            <a:r>
              <a:rPr lang="en-US" sz="2800" dirty="0" smtClean="0"/>
              <a:t> “Studies </a:t>
            </a:r>
            <a:r>
              <a:rPr lang="en-US" sz="2800" dirty="0"/>
              <a:t>concerning Wireless Access Systems including radio local area networks in the frequency bands between 5 150 MHz and 5 925 </a:t>
            </a:r>
            <a:r>
              <a:rPr lang="en-US" sz="2800" dirty="0" smtClean="0"/>
              <a:t>MHz”</a:t>
            </a:r>
            <a:endParaRPr lang="en-US" sz="2800" dirty="0"/>
          </a:p>
          <a:p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45762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590" y="-76745"/>
            <a:ext cx="10971372" cy="769441"/>
          </a:xfrm>
        </p:spPr>
        <p:txBody>
          <a:bodyPr>
            <a:spAutoFit/>
          </a:bodyPr>
          <a:lstStyle/>
          <a:p>
            <a:r>
              <a:rPr lang="en-US" i="1" dirty="0">
                <a:hlinkClick r:id="rId2"/>
              </a:rPr>
              <a:t>Resolution</a:t>
            </a:r>
            <a:r>
              <a:rPr lang="en-US" b="1" i="1" dirty="0">
                <a:hlinkClick r:id="rId2"/>
              </a:rPr>
              <a:t> 239 (WRC-15</a:t>
            </a:r>
            <a:r>
              <a:rPr lang="en-US" b="1" i="1" dirty="0" smtClean="0">
                <a:hlinkClick r:id="rId2"/>
              </a:rPr>
              <a:t>)</a:t>
            </a:r>
            <a:r>
              <a:rPr lang="en-US" b="1" i="1" dirty="0" smtClean="0"/>
              <a:t> – resolves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42" y="620688"/>
            <a:ext cx="11953328" cy="6268383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en-US" sz="1800" dirty="0"/>
              <a:t>a) to study WAS/RLAN technical characteristics and operational requirements in the 5 GHz frequency range; </a:t>
            </a:r>
            <a:endParaRPr lang="en-US" sz="1800" dirty="0" smtClean="0"/>
          </a:p>
          <a:p>
            <a:pPr marL="0" indent="0">
              <a:spcBef>
                <a:spcPts val="800"/>
              </a:spcBef>
              <a:buNone/>
            </a:pPr>
            <a:r>
              <a:rPr lang="en-US" sz="1800" dirty="0" smtClean="0"/>
              <a:t>b</a:t>
            </a:r>
            <a:r>
              <a:rPr lang="en-US" sz="1800" dirty="0"/>
              <a:t>) to conduct studies with a view to identify potential WAS/RLAN mitigation techniques to facilitate sharing with incumbent systems in the frequency bands </a:t>
            </a:r>
            <a:r>
              <a:rPr lang="en-US" sz="1800" b="1" dirty="0"/>
              <a:t>5 150 – </a:t>
            </a:r>
            <a:r>
              <a:rPr lang="en-US" sz="1800" b="1" dirty="0" smtClean="0"/>
              <a:t>5 </a:t>
            </a:r>
            <a:r>
              <a:rPr lang="en-US" sz="1800" b="1" dirty="0"/>
              <a:t>350 MHz</a:t>
            </a:r>
            <a:r>
              <a:rPr lang="en-US" sz="1800" dirty="0"/>
              <a:t>, </a:t>
            </a:r>
            <a:r>
              <a:rPr lang="en-US" sz="1800" b="1" dirty="0"/>
              <a:t>5 350 – </a:t>
            </a:r>
            <a:r>
              <a:rPr lang="en-US" sz="1800" b="1" dirty="0" smtClean="0"/>
              <a:t>5 </a:t>
            </a:r>
            <a:r>
              <a:rPr lang="en-US" sz="1800" b="1" dirty="0"/>
              <a:t>470 MHz</a:t>
            </a:r>
            <a:r>
              <a:rPr lang="en-US" sz="1800" dirty="0"/>
              <a:t>, </a:t>
            </a:r>
            <a:r>
              <a:rPr lang="en-US" sz="1800" b="1" dirty="0"/>
              <a:t>5 725 </a:t>
            </a:r>
            <a:r>
              <a:rPr lang="en-US" sz="1800" b="1" dirty="0" smtClean="0"/>
              <a:t>– 5 </a:t>
            </a:r>
            <a:r>
              <a:rPr lang="en-US" sz="1800" b="1" dirty="0"/>
              <a:t>850 MHz</a:t>
            </a:r>
            <a:r>
              <a:rPr lang="en-US" sz="1800" dirty="0"/>
              <a:t> and </a:t>
            </a:r>
            <a:r>
              <a:rPr lang="en-US" sz="1800" b="1" dirty="0"/>
              <a:t>5 850 – </a:t>
            </a:r>
            <a:r>
              <a:rPr lang="en-US" sz="1800" b="1" dirty="0" smtClean="0"/>
              <a:t>5 </a:t>
            </a:r>
            <a:r>
              <a:rPr lang="en-US" sz="1800" b="1" dirty="0"/>
              <a:t>925 MHz</a:t>
            </a:r>
            <a:r>
              <a:rPr lang="en-US" sz="1800" dirty="0"/>
              <a:t>, while ensuring the protection of incumbent services including their current </a:t>
            </a:r>
            <a:r>
              <a:rPr lang="en-US" sz="1800" dirty="0" smtClean="0"/>
              <a:t>– and </a:t>
            </a:r>
            <a:r>
              <a:rPr lang="en-US" sz="1800" dirty="0"/>
              <a:t>planned use; </a:t>
            </a:r>
            <a:endParaRPr lang="en-US" sz="1800" dirty="0" smtClean="0"/>
          </a:p>
          <a:p>
            <a:pPr marL="0" indent="0">
              <a:spcBef>
                <a:spcPts val="800"/>
              </a:spcBef>
              <a:buNone/>
            </a:pPr>
            <a:r>
              <a:rPr lang="en-US" sz="1800" dirty="0" smtClean="0"/>
              <a:t>c</a:t>
            </a:r>
            <a:r>
              <a:rPr lang="en-US" sz="1800" dirty="0"/>
              <a:t>) to perform sharing and compatibility studies between WAS/RLAN applications and incumbent services in the frequency band </a:t>
            </a:r>
            <a:r>
              <a:rPr lang="en-US" sz="1800" b="1" dirty="0"/>
              <a:t>5 150 – </a:t>
            </a:r>
            <a:r>
              <a:rPr lang="en-US" sz="1800" b="1" dirty="0" smtClean="0"/>
              <a:t>5 </a:t>
            </a:r>
            <a:r>
              <a:rPr lang="en-US" sz="1800" b="1" dirty="0"/>
              <a:t>350 MHz </a:t>
            </a:r>
            <a:r>
              <a:rPr lang="en-US" sz="1800" dirty="0"/>
              <a:t>with the possibility of enabling outdoor WAS/RLAN operations including possible associated conditions; </a:t>
            </a:r>
            <a:endParaRPr lang="en-US" sz="1800" dirty="0" smtClean="0"/>
          </a:p>
          <a:p>
            <a:pPr marL="0" indent="0">
              <a:spcBef>
                <a:spcPts val="800"/>
              </a:spcBef>
              <a:buNone/>
            </a:pPr>
            <a:r>
              <a:rPr lang="en-US" sz="1800" dirty="0" smtClean="0"/>
              <a:t>d</a:t>
            </a:r>
            <a:r>
              <a:rPr lang="en-US" sz="1800" dirty="0"/>
              <a:t>) to conduct further sharing and compatibility studies between WAS/RLAN applications and incumbent services addressing: </a:t>
            </a:r>
            <a:endParaRPr lang="en-US" sz="1800" dirty="0" smtClean="0"/>
          </a:p>
          <a:p>
            <a:pPr marL="457200" lvl="1" indent="0">
              <a:spcBef>
                <a:spcPts val="800"/>
              </a:spcBef>
              <a:buNone/>
            </a:pPr>
            <a:r>
              <a:rPr lang="en-US" sz="1600" dirty="0" err="1" smtClean="0"/>
              <a:t>i</a:t>
            </a:r>
            <a:r>
              <a:rPr lang="en-US" sz="1600" dirty="0"/>
              <a:t>) whether any additional mitigation techniques in the frequency band </a:t>
            </a:r>
            <a:r>
              <a:rPr lang="en-US" sz="1600" b="1" dirty="0"/>
              <a:t>5 350 </a:t>
            </a:r>
            <a:r>
              <a:rPr lang="en-US" sz="1600" b="1" dirty="0" smtClean="0"/>
              <a:t>– 5 </a:t>
            </a:r>
            <a:r>
              <a:rPr lang="en-US" sz="1600" b="1" dirty="0"/>
              <a:t>470 MHz</a:t>
            </a:r>
            <a:r>
              <a:rPr lang="en-US" sz="1600" dirty="0"/>
              <a:t> beyond those </a:t>
            </a:r>
            <a:r>
              <a:rPr lang="en-US" sz="1600" dirty="0" smtClean="0"/>
              <a:t>analyzed </a:t>
            </a:r>
            <a:r>
              <a:rPr lang="en-US" sz="1600" dirty="0"/>
              <a:t>in the studies referred to in recognizing a) would provide coexistence between WAS/RLAN systems and EESS (active) and SRS (active) systems; </a:t>
            </a:r>
            <a:endParaRPr lang="en-US" sz="1600" dirty="0" smtClean="0"/>
          </a:p>
          <a:p>
            <a:pPr marL="457200" lvl="1" indent="0">
              <a:spcBef>
                <a:spcPts val="800"/>
              </a:spcBef>
              <a:buNone/>
            </a:pPr>
            <a:r>
              <a:rPr lang="en-US" sz="1600" dirty="0" smtClean="0"/>
              <a:t>ii</a:t>
            </a:r>
            <a:r>
              <a:rPr lang="en-US" sz="1600" dirty="0"/>
              <a:t>) whether any mitigation techniques in the frequency band </a:t>
            </a:r>
            <a:r>
              <a:rPr lang="en-US" sz="1600" b="1" dirty="0"/>
              <a:t>5 350 </a:t>
            </a:r>
            <a:r>
              <a:rPr lang="en-US" sz="1600" b="1" dirty="0" smtClean="0"/>
              <a:t>– 5 </a:t>
            </a:r>
            <a:r>
              <a:rPr lang="en-US" sz="1600" b="1" dirty="0"/>
              <a:t>470 MHz</a:t>
            </a:r>
            <a:r>
              <a:rPr lang="en-US" sz="1600" dirty="0"/>
              <a:t> would provide compatibility between WAS/RLAN systems and radio determination systems; </a:t>
            </a:r>
            <a:endParaRPr lang="en-US" sz="1600" dirty="0" smtClean="0"/>
          </a:p>
          <a:p>
            <a:pPr marL="457200" lvl="1" indent="0">
              <a:spcBef>
                <a:spcPts val="800"/>
              </a:spcBef>
              <a:buNone/>
            </a:pPr>
            <a:r>
              <a:rPr lang="en-US" sz="1600" dirty="0" smtClean="0"/>
              <a:t>iii</a:t>
            </a:r>
            <a:r>
              <a:rPr lang="en-US" sz="1600" dirty="0"/>
              <a:t>) whether the results of studies under points </a:t>
            </a:r>
            <a:r>
              <a:rPr lang="en-US" sz="1600" dirty="0" err="1"/>
              <a:t>i</a:t>
            </a:r>
            <a:r>
              <a:rPr lang="en-US" sz="1600" dirty="0"/>
              <a:t>) and ii) would enable an allocation of the frequency band </a:t>
            </a:r>
            <a:r>
              <a:rPr lang="en-US" sz="1600" b="1" dirty="0"/>
              <a:t>5 </a:t>
            </a:r>
            <a:r>
              <a:rPr lang="en-US" sz="1600" b="1" dirty="0" smtClean="0"/>
              <a:t>350</a:t>
            </a:r>
            <a:r>
              <a:rPr lang="en-US" sz="1600" b="1" dirty="0"/>
              <a:t> – </a:t>
            </a:r>
            <a:r>
              <a:rPr lang="en-US" sz="1600" b="1" dirty="0" smtClean="0"/>
              <a:t>5 </a:t>
            </a:r>
            <a:r>
              <a:rPr lang="en-US" sz="1600" b="1" dirty="0"/>
              <a:t>470 MHz</a:t>
            </a:r>
            <a:r>
              <a:rPr lang="en-US" sz="1600" dirty="0"/>
              <a:t> to the mobile service with a view to accommodating WAS/RLAN use; </a:t>
            </a:r>
            <a:endParaRPr lang="en-US" sz="1600" dirty="0" smtClean="0"/>
          </a:p>
          <a:p>
            <a:pPr marL="0" indent="0">
              <a:spcBef>
                <a:spcPts val="800"/>
              </a:spcBef>
              <a:buNone/>
            </a:pPr>
            <a:r>
              <a:rPr lang="en-US" sz="1800" dirty="0" smtClean="0"/>
              <a:t>e</a:t>
            </a:r>
            <a:r>
              <a:rPr lang="en-US" sz="1800" dirty="0"/>
              <a:t>) to also conduct detailed sharing and compatibility studies, including mitigation techniques, between WAS/RLAN and incumbent services in the frequency band </a:t>
            </a:r>
            <a:r>
              <a:rPr lang="en-US" sz="1800" b="1" dirty="0"/>
              <a:t>5 </a:t>
            </a:r>
            <a:r>
              <a:rPr lang="en-US" sz="1800" b="1" dirty="0" smtClean="0"/>
              <a:t>725</a:t>
            </a:r>
            <a:r>
              <a:rPr lang="en-US" sz="1800" b="1" dirty="0"/>
              <a:t> – </a:t>
            </a:r>
            <a:r>
              <a:rPr lang="en-US" sz="1800" b="1" dirty="0" smtClean="0"/>
              <a:t>5 </a:t>
            </a:r>
            <a:r>
              <a:rPr lang="en-US" sz="1800" b="1" dirty="0"/>
              <a:t>850 MHz </a:t>
            </a:r>
            <a:r>
              <a:rPr lang="en-US" sz="1800" dirty="0"/>
              <a:t>with a view to enabling a mobile service allocation to accommodate WAS/RLAN use; </a:t>
            </a:r>
            <a:endParaRPr lang="en-US" sz="1800" dirty="0" smtClean="0"/>
          </a:p>
          <a:p>
            <a:pPr marL="0" indent="0">
              <a:spcBef>
                <a:spcPts val="800"/>
              </a:spcBef>
              <a:buNone/>
            </a:pPr>
            <a:r>
              <a:rPr lang="en-US" sz="1800" dirty="0" smtClean="0"/>
              <a:t>f</a:t>
            </a:r>
            <a:r>
              <a:rPr lang="en-US" sz="1800" dirty="0"/>
              <a:t>) to also conduct detailed sharing and compatibility studies, including mitigation techniques, between WAS/RLAN and incumbent services in the frequency band </a:t>
            </a:r>
            <a:r>
              <a:rPr lang="en-US" sz="1800" b="1" dirty="0"/>
              <a:t>5 </a:t>
            </a:r>
            <a:r>
              <a:rPr lang="en-US" sz="1800" b="1" dirty="0" smtClean="0"/>
              <a:t>850</a:t>
            </a:r>
            <a:r>
              <a:rPr lang="en-US" sz="1800" b="1" dirty="0"/>
              <a:t> – </a:t>
            </a:r>
            <a:r>
              <a:rPr lang="en-US" sz="1800" b="1" dirty="0" smtClean="0"/>
              <a:t>5 </a:t>
            </a:r>
            <a:r>
              <a:rPr lang="en-US" sz="1800" b="1" dirty="0"/>
              <a:t>925 MHz </a:t>
            </a:r>
            <a:r>
              <a:rPr lang="en-US" sz="1800" dirty="0"/>
              <a:t>with a view to accommodating WAS/RLAN use under the existing primary mobile service allocation while not imposing any additional constraints on the existing services,</a:t>
            </a:r>
          </a:p>
        </p:txBody>
      </p:sp>
    </p:spTree>
    <p:extLst>
      <p:ext uri="{BB962C8B-B14F-4D97-AF65-F5344CB8AC3E}">
        <p14:creationId xmlns:p14="http://schemas.microsoft.com/office/powerpoint/2010/main" val="1528658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590" y="188640"/>
            <a:ext cx="10971372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Submission, evaluation process and consensus building for IMT-2020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598" y="1916832"/>
            <a:ext cx="11161240" cy="2739211"/>
          </a:xfrm>
        </p:spPr>
        <p:txBody>
          <a:bodyPr wrap="square">
            <a:spAutoFit/>
          </a:bodyPr>
          <a:lstStyle/>
          <a:p>
            <a:r>
              <a:rPr lang="en-US" sz="4000" b="1" dirty="0" smtClean="0"/>
              <a:t>IMT-2020 </a:t>
            </a:r>
            <a:r>
              <a:rPr lang="en-US" sz="4000" b="1" dirty="0"/>
              <a:t>submission and evaluation </a:t>
            </a:r>
            <a:r>
              <a:rPr lang="en-US" sz="4000" b="1" dirty="0" smtClean="0"/>
              <a:t>process</a:t>
            </a:r>
          </a:p>
          <a:p>
            <a:pPr lvl="1"/>
            <a:r>
              <a:rPr lang="en-US" sz="2000" dirty="0"/>
              <a:t>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www.itu.int/en/ITU-R/study-groups/rsg5/rwp5d/imt-2020/Pages/submission-eval.aspx</a:t>
            </a:r>
            <a:r>
              <a:rPr lang="en-US" sz="2000" dirty="0" smtClean="0"/>
              <a:t> </a:t>
            </a:r>
            <a:endParaRPr lang="en-US" sz="4000" dirty="0"/>
          </a:p>
          <a:p>
            <a:pPr>
              <a:spcBef>
                <a:spcPts val="2400"/>
              </a:spcBef>
            </a:pPr>
            <a:r>
              <a:rPr lang="en-US" sz="4000" dirty="0" smtClean="0"/>
              <a:t>Time </a:t>
            </a:r>
            <a:r>
              <a:rPr lang="en-US" sz="4000" dirty="0"/>
              <a:t>schedule</a:t>
            </a:r>
            <a:endParaRPr lang="en-US" sz="4000" dirty="0" smtClean="0"/>
          </a:p>
          <a:p>
            <a:r>
              <a:rPr lang="en-US" sz="4000" dirty="0" smtClean="0"/>
              <a:t>Process</a:t>
            </a:r>
            <a:endParaRPr lang="en-US" sz="4000" b="1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497914"/>
              </p:ext>
            </p:extLst>
          </p:nvPr>
        </p:nvGraphicFramePr>
        <p:xfrm>
          <a:off x="5231110" y="4869160"/>
          <a:ext cx="1822684" cy="1537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Document" showAsIcon="1" r:id="rId4" imgW="914400" imgH="771480" progId="Word.Document.12">
                  <p:embed/>
                </p:oleObj>
              </mc:Choice>
              <mc:Fallback>
                <p:oleObj name="Document" showAsIcon="1" r:id="rId4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31110" y="4869160"/>
                        <a:ext cx="1822684" cy="1537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713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2124</TotalTime>
  <Words>1166</Words>
  <Application>Microsoft Office PowerPoint</Application>
  <PresentationFormat>Custom</PresentationFormat>
  <Paragraphs>128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Document</vt:lpstr>
      <vt:lpstr>IMT-2020 Process</vt:lpstr>
      <vt:lpstr>Outline</vt:lpstr>
      <vt:lpstr>Background: Previous reports</vt:lpstr>
      <vt:lpstr>WRC-15 agenda items 1.1 (IMT) and 1.2 (Region 1) </vt:lpstr>
      <vt:lpstr>All bands identified for IMT in the ITU RR</vt:lpstr>
      <vt:lpstr>WRC-19 agenda item 1.13</vt:lpstr>
      <vt:lpstr>Another relevant agenda item: WRC-19 agenda item 1.16</vt:lpstr>
      <vt:lpstr>Resolution 239 (WRC-15) – resolves …</vt:lpstr>
      <vt:lpstr>Submission, evaluation process and consensus building for IMT-2020</vt:lpstr>
      <vt:lpstr>Schedule for the development of IMT-2020 radio interface Recommendations</vt:lpstr>
      <vt:lpstr>IMT-2020 terrestrial component radio interface development process</vt:lpstr>
      <vt:lpstr>Draft new Report ITU-R M.[IMT-2020.TECH PERF REQ]</vt:lpstr>
      <vt:lpstr>Draft new Report ITU-R M.[IMT-2020.SUBMISSION]</vt:lpstr>
      <vt:lpstr>Draft new Report ITU-R M.[IMT-2020.EVAL]</vt:lpstr>
      <vt:lpstr>Other information:  Update of the processes for  IMT-2000 and IMT-Advanced</vt:lpstr>
    </vt:vector>
  </TitlesOfParts>
  <Company>Ericsson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SGT-1 Results</dc:title>
  <dc:creator>Jose Costa</dc:creator>
  <cp:lastModifiedBy>Jose Costa</cp:lastModifiedBy>
  <cp:revision>53</cp:revision>
  <dcterms:created xsi:type="dcterms:W3CDTF">2016-05-24T05:42:29Z</dcterms:created>
  <dcterms:modified xsi:type="dcterms:W3CDTF">2016-06-24T13:30:04Z</dcterms:modified>
</cp:coreProperties>
</file>