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Default Extension="rels" ContentType="application/vnd.openxmlformats-package.relationships+xml"/>
  <Override PartName="/ppt/slides/slide5.xml" ContentType="application/vnd.openxmlformats-officedocument.presentationml.slide+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Default Extension="pdf" ContentType="application/pdf"/>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s/slide4.xml" ContentType="application/vnd.openxmlformats-officedocument.presentationml.slide+xml"/>
  <Override PartName="/ppt/slides/slide29.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erverZoom="100000" strictFirstAndLastChars="0" saveSubsetFonts="1" autoCompressPictures="0">
  <p:sldMasterIdLst>
    <p:sldMasterId id="2147483648" r:id="rId1"/>
  </p:sldMasterIdLst>
  <p:notesMasterIdLst>
    <p:notesMasterId r:id="rId34"/>
  </p:notesMasterIdLst>
  <p:sldIdLst>
    <p:sldId id="288" r:id="rId2"/>
    <p:sldId id="257" r:id="rId3"/>
    <p:sldId id="258" r:id="rId4"/>
    <p:sldId id="259" r:id="rId5"/>
    <p:sldId id="260" r:id="rId6"/>
    <p:sldId id="261" r:id="rId7"/>
    <p:sldId id="262" r:id="rId8"/>
    <p:sldId id="263" r:id="rId9"/>
    <p:sldId id="264" r:id="rId10"/>
    <p:sldId id="265" r:id="rId11"/>
    <p:sldId id="266" r:id="rId12"/>
    <p:sldId id="267" r:id="rId13"/>
    <p:sldId id="268" r:id="rId14"/>
    <p:sldId id="276" r:id="rId15"/>
    <p:sldId id="270" r:id="rId16"/>
    <p:sldId id="277" r:id="rId17"/>
    <p:sldId id="283" r:id="rId18"/>
    <p:sldId id="286" r:id="rId19"/>
    <p:sldId id="287" r:id="rId20"/>
    <p:sldId id="271" r:id="rId21"/>
    <p:sldId id="272" r:id="rId22"/>
    <p:sldId id="273" r:id="rId23"/>
    <p:sldId id="285" r:id="rId24"/>
    <p:sldId id="274" r:id="rId25"/>
    <p:sldId id="282" r:id="rId26"/>
    <p:sldId id="290" r:id="rId27"/>
    <p:sldId id="289" r:id="rId28"/>
    <p:sldId id="281" r:id="rId29"/>
    <p:sldId id="275" r:id="rId30"/>
    <p:sldId id="279" r:id="rId31"/>
    <p:sldId id="280" r:id="rId32"/>
    <p:sldId id="278" r:id="rId33"/>
  </p:sldIdLst>
  <p:sldSz cx="9144000" cy="6858000" type="screen4x3"/>
  <p:notesSz cx="6858000" cy="9144000"/>
  <p:defaultTextStyle>
    <a:defPPr>
      <a:defRPr lang="en-US"/>
    </a:defPPr>
    <a:lvl1pPr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1pPr>
    <a:lvl2pPr indent="4572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2pPr>
    <a:lvl3pPr indent="9144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3pPr>
    <a:lvl4pPr indent="13716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4pPr>
    <a:lvl5pPr indent="18288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5pPr>
    <a:lvl6pPr marL="22860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6pPr>
    <a:lvl7pPr marL="27432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7pPr>
    <a:lvl8pPr marL="32004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8pPr>
    <a:lvl9pPr marL="36576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Roger Marks" initials="RBM" lastIdx="18"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p:scale>
          <a:sx n="100" d="100"/>
          <a:sy n="100" d="100"/>
        </p:scale>
        <p:origin x="-584" y="-8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commentAuthors" Target="commentAuthor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p:cNvSpPr>
          <p:nvPr>
            <p:ph type="sldImg"/>
          </p:nvPr>
        </p:nvSpPr>
        <p:spPr bwMode="auto">
          <a:xfrm>
            <a:off x="1143000" y="685800"/>
            <a:ext cx="4572000" cy="3429000"/>
          </a:xfrm>
          <a:prstGeom prst="rect">
            <a:avLst/>
          </a:prstGeom>
          <a:noFill/>
          <a:ln w="9525" cap="flat" cmpd="sng">
            <a:noFill/>
            <a:prstDash val="solid"/>
            <a:round/>
            <a:headEnd type="none" w="med" len="med"/>
            <a:tailEnd type="none" w="med" len="med"/>
          </a:ln>
          <a:effectLst/>
        </p:spPr>
      </p:sp>
      <p:sp>
        <p:nvSpPr>
          <p:cNvPr id="4098" name="Rectangle 2"/>
          <p:cNvSpPr>
            <a:spLocks noGrp="1"/>
          </p:cNvSpPr>
          <p:nvPr>
            <p:ph type="body" sz="quarter" idx="1"/>
          </p:nvPr>
        </p:nvSpPr>
        <p:spPr bwMode="auto">
          <a:xfrm>
            <a:off x="914400" y="4343400"/>
            <a:ext cx="5029200" cy="4114800"/>
          </a:xfrm>
          <a:prstGeom prst="rect">
            <a:avLst/>
          </a:prstGeom>
          <a:noFill/>
          <a:ln w="9525" cap="flat"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a:sym typeface="Calibri" pitchFamily="-92" charset="0"/>
              </a:rPr>
              <a:t>Click to edit Master text styles</a:t>
            </a:r>
          </a:p>
          <a:p>
            <a:pPr lvl="1"/>
            <a:r>
              <a:rPr lang="en-US">
                <a:sym typeface="Calibri" pitchFamily="-92" charset="0"/>
              </a:rPr>
              <a:t>Second level</a:t>
            </a:r>
          </a:p>
          <a:p>
            <a:pPr lvl="2"/>
            <a:r>
              <a:rPr lang="en-US">
                <a:sym typeface="Calibri" pitchFamily="-92" charset="0"/>
              </a:rPr>
              <a:t>Third level</a:t>
            </a:r>
          </a:p>
          <a:p>
            <a:pPr lvl="3"/>
            <a:r>
              <a:rPr lang="en-US">
                <a:sym typeface="Calibri" pitchFamily="-92" charset="0"/>
              </a:rPr>
              <a:t>Fourth level</a:t>
            </a:r>
          </a:p>
          <a:p>
            <a:pPr lvl="4"/>
            <a:r>
              <a:rPr lang="en-US">
                <a:sym typeface="Calibri" pitchFamily="-92" charset="0"/>
              </a:rPr>
              <a:t>Fifth level</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23375435"/>
      </p:ext>
    </p:extLst>
  </p:cSld>
  <p:clrMap bg1="lt1" tx1="dk1" bg2="lt2" tx2="dk2" accent1="accent1" accent2="accent2" accent3="accent3" accent4="accent4" accent5="accent5" accent6="accent6" hlink="hlink" folHlink="folHlink"/>
  <p:notesStyle>
    <a:lvl1pPr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1pPr>
    <a:lvl2pPr indent="2286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2pPr>
    <a:lvl3pPr indent="4572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3pPr>
    <a:lvl4pPr indent="6858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4pPr>
    <a:lvl5pPr indent="9144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27328466-66A6-144D-97A3-0AFE8FE9E8D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52432EA2-6F0E-5149-B757-760AA44F4BF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609AF7D2-966F-264C-9AFA-D4ADA890C8F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auto">
      <p:bgPr>
        <a:solidFill>
          <a:srgbClr val="FFFFFF"/>
        </a:solidFill>
        <a:effectLst/>
      </p:bgPr>
    </p:bg>
    <p:spTree>
      <p:nvGrpSpPr>
        <p:cNvPr id="1" name=""/>
        <p:cNvGrpSpPr/>
        <p:nvPr/>
      </p:nvGrpSpPr>
      <p:grpSpPr>
        <a:xfrm>
          <a:off x="0" y="0"/>
          <a:ext cx="0" cy="0"/>
          <a:chOff x="0" y="0"/>
          <a:chExt cx="0" cy="0"/>
        </a:xfrm>
      </p:grpSpPr>
      <p:sp>
        <p:nvSpPr>
          <p:cNvPr id="1025" name="Rectangle 1"/>
          <p:cNvSpPr>
            <a:spLocks/>
          </p:cNvSpPr>
          <p:nvPr/>
        </p:nvSpPr>
        <p:spPr bwMode="auto">
          <a:xfrm>
            <a:off x="0" y="366713"/>
            <a:ext cx="9144000" cy="84137"/>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6" name="Rectangle 2"/>
          <p:cNvSpPr>
            <a:spLocks/>
          </p:cNvSpPr>
          <p:nvPr/>
        </p:nvSpPr>
        <p:spPr bwMode="auto">
          <a:xfrm>
            <a:off x="0" y="0"/>
            <a:ext cx="9144000" cy="3111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7" name="Rectangle 3"/>
          <p:cNvSpPr>
            <a:spLocks/>
          </p:cNvSpPr>
          <p:nvPr/>
        </p:nvSpPr>
        <p:spPr bwMode="auto">
          <a:xfrm>
            <a:off x="0" y="307975"/>
            <a:ext cx="9144000" cy="92075"/>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8" name="Rectangle 4"/>
          <p:cNvSpPr>
            <a:spLocks/>
          </p:cNvSpPr>
          <p:nvPr/>
        </p:nvSpPr>
        <p:spPr bwMode="auto">
          <a:xfrm flipV="1">
            <a:off x="5410200" y="360363"/>
            <a:ext cx="3733800" cy="90487"/>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9" name="Rectangle 5"/>
          <p:cNvSpPr>
            <a:spLocks/>
          </p:cNvSpPr>
          <p:nvPr/>
        </p:nvSpPr>
        <p:spPr bwMode="auto">
          <a:xfrm flipV="1">
            <a:off x="5410200" y="439738"/>
            <a:ext cx="3733800" cy="1809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0" name="AutoShape 6"/>
          <p:cNvSpPr>
            <a:spLocks/>
          </p:cNvSpPr>
          <p:nvPr/>
        </p:nvSpPr>
        <p:spPr bwMode="auto">
          <a:xfrm>
            <a:off x="5407025" y="496888"/>
            <a:ext cx="3063875" cy="2857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1" name="AutoShape 7"/>
          <p:cNvSpPr>
            <a:spLocks/>
          </p:cNvSpPr>
          <p:nvPr/>
        </p:nvSpPr>
        <p:spPr bwMode="auto">
          <a:xfrm>
            <a:off x="7373938" y="588963"/>
            <a:ext cx="1600200" cy="3492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2" name="Rectangle 8"/>
          <p:cNvSpPr>
            <a:spLocks/>
          </p:cNvSpPr>
          <p:nvPr/>
        </p:nvSpPr>
        <p:spPr bwMode="auto">
          <a:xfrm>
            <a:off x="9085263" y="-1588"/>
            <a:ext cx="57150"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3" name="Rectangle 9"/>
          <p:cNvSpPr>
            <a:spLocks/>
          </p:cNvSpPr>
          <p:nvPr/>
        </p:nvSpPr>
        <p:spPr bwMode="auto">
          <a:xfrm>
            <a:off x="9043988" y="-1588"/>
            <a:ext cx="28575"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4" name="Rectangle 10"/>
          <p:cNvSpPr>
            <a:spLocks/>
          </p:cNvSpPr>
          <p:nvPr/>
        </p:nvSpPr>
        <p:spPr bwMode="auto">
          <a:xfrm>
            <a:off x="9023350" y="-1588"/>
            <a:ext cx="12700" cy="620713"/>
          </a:xfrm>
          <a:prstGeom prst="rect">
            <a:avLst/>
          </a:prstGeom>
          <a:solidFill>
            <a:srgbClr val="FFFFFF">
              <a:alpha val="5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5" name="Rectangle 11"/>
          <p:cNvSpPr>
            <a:spLocks/>
          </p:cNvSpPr>
          <p:nvPr/>
        </p:nvSpPr>
        <p:spPr bwMode="auto">
          <a:xfrm>
            <a:off x="8975725" y="-1588"/>
            <a:ext cx="26988" cy="620713"/>
          </a:xfrm>
          <a:prstGeom prst="rect">
            <a:avLst/>
          </a:prstGeom>
          <a:solidFill>
            <a:srgbClr val="FFFFFF">
              <a:alpha val="3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6" name="Rectangle 12"/>
          <p:cNvSpPr>
            <a:spLocks/>
          </p:cNvSpPr>
          <p:nvPr/>
        </p:nvSpPr>
        <p:spPr bwMode="auto">
          <a:xfrm>
            <a:off x="8915400" y="0"/>
            <a:ext cx="55563" cy="585788"/>
          </a:xfrm>
          <a:prstGeom prst="rect">
            <a:avLst/>
          </a:prstGeom>
          <a:solidFill>
            <a:srgbClr val="FFFFFF">
              <a:alpha val="20000"/>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7" name="Rectangle 13"/>
          <p:cNvSpPr>
            <a:spLocks/>
          </p:cNvSpPr>
          <p:nvPr/>
        </p:nvSpPr>
        <p:spPr bwMode="auto">
          <a:xfrm>
            <a:off x="8870950" y="0"/>
            <a:ext cx="12700" cy="585788"/>
          </a:xfrm>
          <a:prstGeom prst="rect">
            <a:avLst/>
          </a:prstGeom>
          <a:solidFill>
            <a:srgbClr val="FFFFFF">
              <a:alpha val="30196"/>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8" name="Rectangle 14"/>
          <p:cNvSpPr>
            <a:spLocks noGrp="1"/>
          </p:cNvSpPr>
          <p:nvPr>
            <p:ph type="title"/>
          </p:nvPr>
        </p:nvSpPr>
        <p:spPr bwMode="auto">
          <a:xfrm>
            <a:off x="241299" y="838200"/>
            <a:ext cx="8729663" cy="68580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ctr" anchorCtr="0" compatLnSpc="1">
            <a:prstTxWarp prst="textNoShape">
              <a:avLst/>
            </a:prstTxWarp>
          </a:bodyPr>
          <a:lstStyle/>
          <a:p>
            <a:pPr lvl="0"/>
            <a:r>
              <a:rPr lang="en-US">
                <a:sym typeface="Trebuchet MS" pitchFamily="-92" charset="0"/>
              </a:rPr>
              <a:t>Click to edit Master title style</a:t>
            </a:r>
          </a:p>
        </p:txBody>
      </p:sp>
      <p:sp>
        <p:nvSpPr>
          <p:cNvPr id="1039" name="Rectangle 15"/>
          <p:cNvSpPr>
            <a:spLocks noGrp="1"/>
          </p:cNvSpPr>
          <p:nvPr>
            <p:ph type="body" idx="1"/>
          </p:nvPr>
        </p:nvSpPr>
        <p:spPr bwMode="auto">
          <a:xfrm>
            <a:off x="457200" y="1752600"/>
            <a:ext cx="8229600" cy="4821238"/>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t" anchorCtr="0" compatLnSpc="1">
            <a:prstTxWarp prst="textNoShape">
              <a:avLst/>
            </a:prstTxWarp>
            <a:normAutofit/>
          </a:bodyPr>
          <a:lstStyle/>
          <a:p>
            <a:pPr lvl="0"/>
            <a:r>
              <a:rPr lang="en-US" dirty="0">
                <a:sym typeface="Georgia" pitchFamily="-92" charset="0"/>
              </a:rPr>
              <a:t>Click to edit Master text styles</a:t>
            </a:r>
            <a:endParaRPr lang="en-US" dirty="0" smtClean="0">
              <a:sym typeface="Georgia" pitchFamily="-92" charset="0"/>
            </a:endParaRPr>
          </a:p>
          <a:p>
            <a:pPr lvl="1"/>
            <a:r>
              <a:rPr lang="en-US" dirty="0" smtClean="0">
                <a:sym typeface="Georgia" pitchFamily="-92" charset="0"/>
              </a:rPr>
              <a:t>Second level</a:t>
            </a:r>
            <a:r>
              <a:rPr lang="en-US" dirty="0" smtClean="0">
                <a:solidFill>
                  <a:schemeClr val="accent2"/>
                </a:solidFill>
              </a:rPr>
              <a:t> </a:t>
            </a:r>
            <a:endParaRPr lang="en-US" dirty="0" smtClean="0">
              <a:sym typeface="Georgia" pitchFamily="-92" charset="0"/>
            </a:endParaRPr>
          </a:p>
          <a:p>
            <a:pPr lvl="2"/>
            <a:r>
              <a:rPr lang="en-US" dirty="0" smtClean="0">
                <a:sym typeface="Georgia" pitchFamily="-92" charset="0"/>
              </a:rPr>
              <a:t>Third level</a:t>
            </a:r>
          </a:p>
          <a:p>
            <a:pPr lvl="3"/>
            <a:r>
              <a:rPr lang="en-US" dirty="0" smtClean="0">
                <a:sym typeface="Georgia" pitchFamily="-92" charset="0"/>
              </a:rPr>
              <a:t>Fourth level</a:t>
            </a:r>
          </a:p>
          <a:p>
            <a:pPr lvl="4"/>
            <a:r>
              <a:rPr lang="en-US" dirty="0" smtClean="0">
                <a:sym typeface="Georgia" pitchFamily="-92" charset="0"/>
              </a:rPr>
              <a:t>Fifth level</a:t>
            </a:r>
            <a:endParaRPr lang="en-US" dirty="0">
              <a:sym typeface="Georgia" pitchFamily="-92" charset="0"/>
            </a:endParaRPr>
          </a:p>
        </p:txBody>
      </p:sp>
      <p:sp>
        <p:nvSpPr>
          <p:cNvPr id="1040" name="Rectangle 16"/>
          <p:cNvSpPr>
            <a:spLocks noGrp="1"/>
          </p:cNvSpPr>
          <p:nvPr>
            <p:ph type="sldNum" sz="quarter" idx="2"/>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2B7040E7-DB89-BA47-B2FE-460007B5C289}" type="slidenum">
              <a:rPr lang="en-US"/>
              <a:pPr/>
              <a:t>‹#›</a:t>
            </a:fld>
            <a:endParaRPr lang="en-US"/>
          </a:p>
        </p:txBody>
      </p:sp>
      <p:sp>
        <p:nvSpPr>
          <p:cNvPr id="1041" name="Rectangle 17"/>
          <p:cNvSpPr>
            <a:spLocks/>
          </p:cNvSpPr>
          <p:nvPr/>
        </p:nvSpPr>
        <p:spPr bwMode="auto">
          <a:xfrm>
            <a:off x="5257800" y="612775"/>
            <a:ext cx="1906588"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algn="r"/>
            <a:r>
              <a:rPr lang="en-US" sz="800" dirty="0" smtClean="0">
                <a:solidFill>
                  <a:schemeClr val="accent2"/>
                </a:solidFill>
                <a:latin typeface="Arial" pitchFamily="-92" charset="0"/>
                <a:ea typeface="Arial" pitchFamily="-92" charset="0"/>
                <a:cs typeface="Arial" pitchFamily="-92" charset="0"/>
                <a:sym typeface="Arial" pitchFamily="-92" charset="0"/>
              </a:rPr>
              <a:t>IEEE 802-EC-16-0094-07</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
        <p:nvSpPr>
          <p:cNvPr id="1042" name="Rectangle 18"/>
          <p:cNvSpPr>
            <a:spLocks/>
          </p:cNvSpPr>
          <p:nvPr/>
        </p:nvSpPr>
        <p:spPr bwMode="auto">
          <a:xfrm>
            <a:off x="7278688" y="606425"/>
            <a:ext cx="957262"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r>
              <a:rPr lang="en-US" sz="800" dirty="0" smtClean="0">
                <a:solidFill>
                  <a:schemeClr val="accent2"/>
                </a:solidFill>
                <a:latin typeface="Arial" pitchFamily="-92" charset="0"/>
                <a:ea typeface="Arial" pitchFamily="-92" charset="0"/>
                <a:cs typeface="Arial" pitchFamily="-92" charset="0"/>
                <a:sym typeface="Arial" pitchFamily="-92" charset="0"/>
              </a:rPr>
              <a:t>2016-07-25</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6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400">
          <a:solidFill>
            <a:schemeClr val="accent2"/>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000">
          <a:solidFill>
            <a:schemeClr val="accent1"/>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1800">
          <a:solidFill>
            <a:schemeClr val="accent2"/>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1600">
          <a:solidFill>
            <a:schemeClr val="accent2"/>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andards.ieee.org/faqs/affiliationFAQ.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df"/><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ec/documents?is_group=5GSG" TargetMode="External"/><Relationship Id="rId3" Type="http://schemas.openxmlformats.org/officeDocument/2006/relationships/hyperlink" Target="http://ieee802.org/Stand_Com/5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1" name="Rectangle 1"/>
          <p:cNvSpPr>
            <a:spLocks/>
          </p:cNvSpPr>
          <p:nvPr/>
        </p:nvSpPr>
        <p:spPr bwMode="auto">
          <a:xfrm>
            <a:off x="362664" y="914400"/>
            <a:ext cx="8382000" cy="5878531"/>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pPr lvl="1" indent="342900" algn="ctr" defTabSz="1016000"/>
            <a:r>
              <a:rPr lang="en-US" sz="1400" b="1" dirty="0" smtClean="0">
                <a:latin typeface="Times" pitchFamily="-92" charset="0"/>
                <a:ea typeface="Times" pitchFamily="-92" charset="0"/>
                <a:cs typeface="Times" pitchFamily="-92" charset="0"/>
                <a:sym typeface="Times" pitchFamily="-92" charset="0"/>
              </a:rPr>
              <a:t>Draft </a:t>
            </a:r>
            <a:r>
              <a:rPr lang="en-US" sz="1400" b="1" dirty="0">
                <a:latin typeface="Times" pitchFamily="-92" charset="0"/>
                <a:ea typeface="Times" pitchFamily="-92" charset="0"/>
                <a:cs typeface="Times" pitchFamily="-92" charset="0"/>
                <a:sym typeface="Times" pitchFamily="-92" charset="0"/>
              </a:rPr>
              <a:t>Report:</a:t>
            </a:r>
          </a:p>
          <a:p>
            <a:pPr lvl="1" indent="342900" algn="ctr" defTabSz="1016000"/>
            <a:r>
              <a:rPr lang="en-US" sz="1400" b="1" dirty="0">
                <a:latin typeface="Times" pitchFamily="-92" charset="0"/>
                <a:ea typeface="Times" pitchFamily="-92" charset="0"/>
                <a:cs typeface="Times" pitchFamily="-92" charset="0"/>
                <a:sym typeface="Times" pitchFamily="-92" charset="0"/>
              </a:rPr>
              <a:t>IEEE 802 EC 5G/IMT-2020 SC</a:t>
            </a:r>
          </a:p>
          <a:p>
            <a:pPr indent="114300" algn="ctr" defTabSz="1016000"/>
            <a:endParaRPr lang="en-US" sz="1200" dirty="0">
              <a:latin typeface="Times" pitchFamily="-92" charset="0"/>
              <a:ea typeface="Times" pitchFamily="-92" charset="0"/>
              <a:cs typeface="Times" pitchFamily="-92" charset="0"/>
              <a:sym typeface="Times" pitchFamily="-92" charset="0"/>
            </a:endParaRPr>
          </a:p>
          <a:p>
            <a:pPr indent="114300" defTabSz="1016000"/>
            <a:endParaRPr lang="en-US" sz="1200" b="1"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Document Number:</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IEEE </a:t>
            </a:r>
            <a:r>
              <a:rPr lang="en-US" sz="1200" dirty="0" smtClean="0">
                <a:latin typeface="Times" pitchFamily="-92" charset="0"/>
                <a:ea typeface="Times" pitchFamily="-92" charset="0"/>
                <a:cs typeface="Times" pitchFamily="-92" charset="0"/>
                <a:sym typeface="Times" pitchFamily="-92" charset="0"/>
              </a:rPr>
              <a:t>802-EC-16-0094-07-5GSG</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Date Submitted:</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2016-</a:t>
            </a:r>
            <a:r>
              <a:rPr lang="en-US" sz="1200" dirty="0" smtClean="0">
                <a:latin typeface="Times" pitchFamily="-92" charset="0"/>
                <a:ea typeface="Times" pitchFamily="-92" charset="0"/>
                <a:cs typeface="Times" pitchFamily="-92" charset="0"/>
                <a:sym typeface="Times" pitchFamily="-92" charset="0"/>
              </a:rPr>
              <a:t>07-</a:t>
            </a:r>
            <a:r>
              <a:rPr lang="en-US" sz="1200" dirty="0" smtClean="0">
                <a:latin typeface="Times" pitchFamily="-92" charset="0"/>
                <a:ea typeface="Times" pitchFamily="-92" charset="0"/>
                <a:cs typeface="Times" pitchFamily="-92" charset="0"/>
                <a:sym typeface="Times" pitchFamily="-92" charset="0"/>
              </a:rPr>
              <a:t>25</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Source: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Roger </a:t>
            </a:r>
            <a:r>
              <a:rPr lang="en-US" sz="1200" dirty="0" smtClean="0">
                <a:latin typeface="Times" pitchFamily="-92" charset="0"/>
                <a:ea typeface="Times" pitchFamily="-92" charset="0"/>
                <a:cs typeface="Times" pitchFamily="-92" charset="0"/>
                <a:sym typeface="Times" pitchFamily="-92" charset="0"/>
              </a:rPr>
              <a:t>Marks (Editor)			Voice</a:t>
            </a:r>
            <a:r>
              <a:rPr lang="en-US" sz="1200" dirty="0">
                <a:latin typeface="Times" pitchFamily="-92" charset="0"/>
                <a:ea typeface="Times" pitchFamily="-92" charset="0"/>
                <a:cs typeface="Times" pitchFamily="-92" charset="0"/>
                <a:sym typeface="Times" pitchFamily="-92" charset="0"/>
              </a:rPr>
              <a:t>: +1 802 capable</a:t>
            </a:r>
          </a:p>
          <a:p>
            <a:pPr lvl="1" indent="342900" defTabSz="1016000"/>
            <a:r>
              <a:rPr lang="en-US" sz="1200" dirty="0" err="1">
                <a:latin typeface="Times New Roman" pitchFamily="-92" charset="0"/>
                <a:ea typeface="Times New Roman" pitchFamily="-92" charset="0"/>
                <a:cs typeface="Times New Roman" pitchFamily="-92" charset="0"/>
                <a:sym typeface="Times New Roman" pitchFamily="-92" charset="0"/>
              </a:rPr>
              <a:t>EthAirNet</a:t>
            </a:r>
            <a:r>
              <a:rPr lang="en-US" sz="1200" dirty="0">
                <a:latin typeface="Times New Roman" pitchFamily="-92" charset="0"/>
                <a:ea typeface="Times New Roman" pitchFamily="-92" charset="0"/>
                <a:cs typeface="Times New Roman" pitchFamily="-92" charset="0"/>
                <a:sym typeface="Times New Roman" pitchFamily="-92" charset="0"/>
              </a:rPr>
              <a:t> Associates*   </a:t>
            </a:r>
            <a:r>
              <a:rPr lang="en-US" sz="1200" dirty="0">
                <a:latin typeface="Times" pitchFamily="-92" charset="0"/>
                <a:ea typeface="Times" pitchFamily="-92" charset="0"/>
                <a:cs typeface="Times" pitchFamily="-92" charset="0"/>
                <a:sym typeface="Times" pitchFamily="-92" charset="0"/>
              </a:rPr>
              <a:t>	</a:t>
            </a:r>
            <a:r>
              <a:rPr lang="en-US" sz="1200" dirty="0" smtClean="0">
                <a:latin typeface="Times" pitchFamily="-92" charset="0"/>
                <a:ea typeface="Times" pitchFamily="-92" charset="0"/>
                <a:cs typeface="Times" pitchFamily="-92" charset="0"/>
                <a:sym typeface="Times" pitchFamily="-92" charset="0"/>
              </a:rPr>
              <a:t>		E</a:t>
            </a:r>
            <a:r>
              <a:rPr lang="en-US" sz="1200" dirty="0">
                <a:latin typeface="Times" pitchFamily="-92" charset="0"/>
                <a:ea typeface="Times" pitchFamily="-92" charset="0"/>
                <a:cs typeface="Times" pitchFamily="-92" charset="0"/>
                <a:sym typeface="Times" pitchFamily="-92" charset="0"/>
              </a:rPr>
              <a:t>-mail: </a:t>
            </a:r>
            <a:r>
              <a:rPr lang="en-US" sz="1200" dirty="0" err="1">
                <a:latin typeface="Times" pitchFamily="-92" charset="0"/>
                <a:ea typeface="Times" pitchFamily="-92" charset="0"/>
                <a:cs typeface="Times" pitchFamily="-92" charset="0"/>
                <a:sym typeface="Times" pitchFamily="-92" charset="0"/>
              </a:rPr>
              <a:t>r.b.marks@ieee.org</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Helvetica" pitchFamily="-92" charset="0"/>
                <a:ea typeface="Helvetica" pitchFamily="-92" charset="0"/>
                <a:cs typeface="Helvetica" pitchFamily="-92" charset="0"/>
                <a:sym typeface="Helvetica" pitchFamily="-92" charset="0"/>
              </a:rPr>
              <a:t>*&lt;</a:t>
            </a:r>
            <a:r>
              <a:rPr lang="en-US" sz="1000" u="sng" dirty="0">
                <a:solidFill>
                  <a:srgbClr val="0000FF"/>
                </a:solidFill>
                <a:latin typeface="Helvetica" pitchFamily="-92" charset="0"/>
                <a:ea typeface="Helvetica" pitchFamily="-92" charset="0"/>
                <a:cs typeface="Helvetica" pitchFamily="-92" charset="0"/>
                <a:sym typeface="Helvetica" pitchFamily="-92" charset="0"/>
                <a:hlinkClick r:id="rId2"/>
              </a:rPr>
              <a:t>http://standards.ieee.org/faqs/affiliationFAQ.html</a:t>
            </a:r>
            <a:r>
              <a:rPr lang="en-US" sz="1200" dirty="0">
                <a:latin typeface="Helvetica" pitchFamily="-92" charset="0"/>
                <a:ea typeface="Helvetica" pitchFamily="-92" charset="0"/>
                <a:cs typeface="Helvetica" pitchFamily="-92" charset="0"/>
                <a:sym typeface="Helvetica" pitchFamily="-92" charset="0"/>
              </a:rPr>
              <a:t>&gt;</a:t>
            </a:r>
          </a:p>
          <a:p>
            <a:pPr indent="114300" defTabSz="1016000"/>
            <a:r>
              <a:rPr lang="en-US" sz="1200" dirty="0">
                <a:latin typeface="Times" pitchFamily="-92" charset="0"/>
                <a:ea typeface="Times" pitchFamily="-92" charset="0"/>
                <a:cs typeface="Times" pitchFamily="-92" charset="0"/>
                <a:sym typeface="Times" pitchFamily="-92" charset="0"/>
              </a:rPr>
              <a:t>Re: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5G/IMT-2020 Standing Committee</a:t>
            </a:r>
            <a:endParaRPr lang="en-US" sz="1200"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Base Contribution:</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[none]</a:t>
            </a:r>
          </a:p>
          <a:p>
            <a:pPr indent="114300" defTabSz="1016000"/>
            <a:r>
              <a:rPr lang="en-US" sz="1200" dirty="0">
                <a:latin typeface="Times" pitchFamily="-92" charset="0"/>
                <a:ea typeface="Times" pitchFamily="-92" charset="0"/>
                <a:cs typeface="Times" pitchFamily="-92" charset="0"/>
                <a:sym typeface="Times" pitchFamily="-92" charset="0"/>
              </a:rPr>
              <a:t>Purpose: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For</a:t>
            </a:r>
            <a:r>
              <a:rPr lang="en-US" sz="1200" dirty="0" smtClean="0">
                <a:latin typeface="Times New Roman" pitchFamily="-92" charset="0"/>
                <a:ea typeface="Times New Roman" pitchFamily="-92" charset="0"/>
                <a:cs typeface="Times New Roman" pitchFamily="-92" charset="0"/>
                <a:sym typeface="Times New Roman" pitchFamily="-92" charset="0"/>
              </a:rPr>
              <a:t> comment, and for review </a:t>
            </a:r>
            <a:r>
              <a:rPr lang="en-US" sz="1200" dirty="0">
                <a:latin typeface="Times New Roman" pitchFamily="-92" charset="0"/>
                <a:ea typeface="Times New Roman" pitchFamily="-92" charset="0"/>
                <a:cs typeface="Times New Roman" pitchFamily="-92" charset="0"/>
                <a:sym typeface="Times New Roman" pitchFamily="-92" charset="0"/>
              </a:rPr>
              <a:t>at 5GSG meeting of</a:t>
            </a:r>
            <a:r>
              <a:rPr lang="en-US" sz="1200" dirty="0" smtClean="0">
                <a:latin typeface="Times New Roman" pitchFamily="-92" charset="0"/>
                <a:ea typeface="Times New Roman" pitchFamily="-92" charset="0"/>
                <a:cs typeface="Times New Roman" pitchFamily="-92" charset="0"/>
                <a:sym typeface="Times New Roman" pitchFamily="-92" charset="0"/>
              </a:rPr>
              <a:t> 2016-07-20</a:t>
            </a:r>
          </a:p>
          <a:p>
            <a:pPr indent="114300" defTabSz="1016000"/>
            <a:r>
              <a:rPr lang="en-US" sz="1200" dirty="0">
                <a:latin typeface="Times" pitchFamily="-92" charset="0"/>
                <a:ea typeface="Times" pitchFamily="-92" charset="0"/>
                <a:cs typeface="Times" pitchFamily="-92" charset="0"/>
                <a:sym typeface="Times" pitchFamily="-92" charset="0"/>
              </a:rPr>
              <a:t>Summary:</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This document is a proposal for a draft final report of the IEEE 802 EC 5G/IMT-2020 Standing </a:t>
            </a:r>
            <a:r>
              <a:rPr lang="en-US" sz="1200" dirty="0" smtClean="0">
                <a:latin typeface="Times New Roman" pitchFamily="-92" charset="0"/>
                <a:ea typeface="Times New Roman" pitchFamily="-92" charset="0"/>
                <a:cs typeface="Times New Roman" pitchFamily="-92" charset="0"/>
                <a:sym typeface="Times New Roman" pitchFamily="-92" charset="0"/>
              </a:rPr>
              <a:t>Committee.</a:t>
            </a:r>
          </a:p>
          <a:p>
            <a:pPr indent="114300" defTabSz="1016000"/>
            <a:r>
              <a:rPr lang="en-US" sz="1200" dirty="0" smtClean="0">
                <a:latin typeface="Times" pitchFamily="-92" charset="0"/>
                <a:ea typeface="Times" pitchFamily="-92" charset="0"/>
                <a:cs typeface="Times" pitchFamily="-92" charset="0"/>
                <a:sym typeface="Times" pitchFamily="-92" charset="0"/>
              </a:rPr>
              <a:t>History:</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00: original contribution, as presented 2016-06-24; Marks tasked to update as baseline for next meeting</a:t>
            </a: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01: editorial corrections, 2016-06-24</a:t>
            </a: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03: posted in editable format, 2016-06-24</a:t>
            </a: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04: revised to address comments of 2016-06-24 meeting; presented 2016-06-29; ; Marks tasked to update by 2016-07-01</a:t>
            </a: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05: revised to address meeting comments and </a:t>
            </a:r>
            <a:r>
              <a:rPr lang="en-US" sz="1200" dirty="0" err="1" smtClean="0">
                <a:latin typeface="Times New Roman" pitchFamily="-92" charset="0"/>
                <a:ea typeface="Times New Roman" pitchFamily="-92" charset="0"/>
                <a:cs typeface="Times New Roman" pitchFamily="-92" charset="0"/>
                <a:sym typeface="Times New Roman" pitchFamily="-92" charset="0"/>
              </a:rPr>
              <a:t>followup</a:t>
            </a:r>
            <a:r>
              <a:rPr lang="en-US" sz="1200" dirty="0" smtClean="0">
                <a:latin typeface="Times New Roman" pitchFamily="-92" charset="0"/>
                <a:ea typeface="Times New Roman" pitchFamily="-92" charset="0"/>
                <a:cs typeface="Times New Roman" pitchFamily="-92" charset="0"/>
                <a:sym typeface="Times New Roman" pitchFamily="-92" charset="0"/>
              </a:rPr>
              <a:t> comments of Stephen Palm, Glenn Parsons, Hassan </a:t>
            </a:r>
            <a:r>
              <a:rPr lang="en-US" sz="1200" dirty="0" err="1" smtClean="0">
                <a:latin typeface="Times New Roman" pitchFamily="-92" charset="0"/>
                <a:ea typeface="Times New Roman" pitchFamily="-92" charset="0"/>
                <a:cs typeface="Times New Roman" pitchFamily="-92" charset="0"/>
                <a:sym typeface="Times New Roman" pitchFamily="-92" charset="0"/>
              </a:rPr>
              <a:t>Yaghoobi</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Rev 06: revised to address comments of 2016-07-20 </a:t>
            </a:r>
            <a:r>
              <a:rPr lang="en-US" sz="1200" dirty="0" smtClean="0">
                <a:latin typeface="Times New Roman" pitchFamily="-92" charset="0"/>
                <a:ea typeface="Times New Roman" pitchFamily="-92" charset="0"/>
                <a:cs typeface="Times New Roman" pitchFamily="-92" charset="0"/>
                <a:sym typeface="Times New Roman" pitchFamily="-92" charset="0"/>
              </a:rPr>
              <a:t>meeting</a:t>
            </a:r>
          </a:p>
          <a:p>
            <a:pPr lvl="1" indent="342900" defTabSz="1016000"/>
            <a:r>
              <a:rPr lang="en-US" sz="1200" smtClean="0">
                <a:latin typeface="Times New Roman" pitchFamily="-92" charset="0"/>
                <a:ea typeface="Times New Roman" pitchFamily="-92" charset="0"/>
                <a:cs typeface="Times New Roman" pitchFamily="-92" charset="0"/>
                <a:sym typeface="Times New Roman" pitchFamily="-92" charset="0"/>
              </a:rPr>
              <a:t>Rev 07: revised to address comments and insert straw poll data of 2016-07-25 meeting</a:t>
            </a:r>
          </a:p>
          <a:p>
            <a:pPr lvl="1" indent="342900" defTabSz="1016000"/>
            <a:endParaRPr lang="en-US" sz="1200" dirty="0" smtClean="0">
              <a:latin typeface="Times New Roman" pitchFamily="-92" charset="0"/>
              <a:ea typeface="Times New Roman" pitchFamily="-92" charset="0"/>
              <a:cs typeface="Times New Roman" pitchFamily="-92" charset="0"/>
              <a:sym typeface="Times New Roman" pitchFamily="-92" charset="0"/>
            </a:endParaRPr>
          </a:p>
          <a:p>
            <a:pPr lvl="1" indent="342900" defTabSz="1016000"/>
            <a:endParaRPr lang="en-US" sz="1200" dirty="0" smtClean="0">
              <a:latin typeface="Times New Roman" pitchFamily="-92" charset="0"/>
              <a:ea typeface="Times New Roman" pitchFamily="-92" charset="0"/>
              <a:cs typeface="Times New Roman" pitchFamily="-92" charset="0"/>
              <a:sym typeface="Times New Roman" pitchFamily="-92" charset="0"/>
            </a:endParaRPr>
          </a:p>
          <a:p>
            <a:pPr lvl="1" indent="342900" defTabSz="1016000"/>
            <a:endParaRPr lang="en-US" sz="1200" dirty="0">
              <a:latin typeface="Times New Roman" pitchFamily="-92" charset="0"/>
              <a:ea typeface="Times New Roman" pitchFamily="-92" charset="0"/>
              <a:cs typeface="Times New Roman" pitchFamily="-92" charset="0"/>
              <a:sym typeface="Times New Roman" pitchFamily="-92" charset="0"/>
            </a:endParaRPr>
          </a:p>
        </p:txBody>
      </p:sp>
      <p:sp>
        <p:nvSpPr>
          <p:cNvPr id="5122" name="Rectangle 2"/>
          <p:cNvSpPr>
            <a:spLocks/>
          </p:cNvSpPr>
          <p:nvPr/>
        </p:nvSpPr>
        <p:spPr bwMode="auto">
          <a:xfrm>
            <a:off x="8696325" y="6511925"/>
            <a:ext cx="160338" cy="255588"/>
          </a:xfrm>
          <a:prstGeom prst="rect">
            <a:avLst/>
          </a:prstGeom>
          <a:noFill/>
          <a:ln w="12700" cap="flat" cmpd="sng">
            <a:noFill/>
            <a:prstDash val="solid"/>
            <a:miter lim="400000"/>
            <a:headEnd type="none" w="med" len="med"/>
            <a:tailEnd type="none" w="med" len="med"/>
          </a:ln>
          <a:effectLst/>
        </p:spPr>
        <p:txBody>
          <a:bodyPr wrap="none" lIns="35718" tIns="35718" rIns="35718" bIns="35718">
            <a:prstTxWarp prst="textNoShape">
              <a:avLst/>
            </a:prstTxWarp>
            <a:spAutoFit/>
          </a:bodyPr>
          <a:lstStyle/>
          <a:p>
            <a:pPr algn="r"/>
            <a:fld id="{0C9CBA34-E6EA-EA43-94B7-7FAB65A8051B}" type="slidenum">
              <a:rPr lang="en-US" sz="1200">
                <a:latin typeface="Times New Roman" pitchFamily="-92" charset="0"/>
                <a:ea typeface="Times New Roman" pitchFamily="-92" charset="0"/>
                <a:cs typeface="Times New Roman" pitchFamily="-92" charset="0"/>
                <a:sym typeface="Times New Roman" pitchFamily="-92" charset="0"/>
              </a:rPr>
              <a:pPr algn="r"/>
              <a:t>1</a:t>
            </a:fld>
            <a:endParaRPr lang="en-US" sz="1200">
              <a:latin typeface="Times New Roman" pitchFamily="-92" charset="0"/>
              <a:ea typeface="Times New Roman" pitchFamily="-92" charset="0"/>
              <a:cs typeface="Times New Roman" pitchFamily="-92" charset="0"/>
              <a:sym typeface="Times New Roman" pitchFamily="-92"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99373491"/>
      </p:ext>
    </p:extLst>
  </p:cSld>
  <p:clrMapOvr>
    <a:masterClrMapping/>
  </p:clrMapOvr>
  <p:transition spd="med"/>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“5G”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specification</a:t>
            </a:r>
          </a:p>
          <a:p>
            <a:pPr>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specify an 802 access network</a:t>
            </a:r>
            <a:endParaRPr lang="en-US" sz="2400" dirty="0" smtClean="0"/>
          </a:p>
          <a:p>
            <a:pPr marL="534988" lvl="1" indent="-153988">
              <a:buSzPct val="100000"/>
              <a:buFontTx/>
              <a:buChar char="▫"/>
              <a:tabLst>
                <a:tab pos="101600" algn="l"/>
                <a:tab pos="406400" algn="l"/>
                <a:tab pos="698500" algn="l"/>
                <a:tab pos="914400" algn="l"/>
              </a:tabLst>
            </a:pPr>
            <a:r>
              <a:rPr lang="en-US" dirty="0" smtClean="0">
                <a:solidFill>
                  <a:schemeClr val="accent2"/>
                </a:solidFill>
              </a:rPr>
              <a:t>could </a:t>
            </a:r>
            <a:r>
              <a:rPr lang="en-US" dirty="0">
                <a:solidFill>
                  <a:schemeClr val="accent2"/>
                </a:solidFill>
              </a:rPr>
              <a:t>be based on P802.1CF</a:t>
            </a:r>
          </a:p>
          <a:p>
            <a:pPr marL="915988" lvl="2" indent="-153988">
              <a:buSzPct val="100000"/>
              <a:buFontTx/>
              <a:buChar char="▫"/>
              <a:tabLst>
                <a:tab pos="101600" algn="l"/>
                <a:tab pos="406400" algn="l"/>
                <a:tab pos="698500" algn="l"/>
                <a:tab pos="914400" algn="l"/>
              </a:tabLst>
            </a:pPr>
            <a:r>
              <a:rPr lang="en-US" sz="1400" dirty="0">
                <a:solidFill>
                  <a:schemeClr val="accent2"/>
                </a:solidFill>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a:buSzPct val="100000"/>
              <a:buFontTx/>
              <a:buChar char="▫"/>
              <a:tabLst>
                <a:tab pos="101600" algn="l"/>
                <a:tab pos="406400" algn="l"/>
                <a:tab pos="698500" algn="l"/>
                <a:tab pos="914400" algn="l"/>
              </a:tabLst>
            </a:pPr>
            <a:r>
              <a:rPr lang="en-US" dirty="0">
                <a:solidFill>
                  <a:schemeClr val="accent2"/>
                </a:solidFill>
              </a:rPr>
              <a:t>provides an external view into general 802 access network</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many 802</a:t>
            </a:r>
            <a:r>
              <a:rPr lang="en-US" dirty="0" smtClean="0">
                <a:solidFill>
                  <a:schemeClr val="accent2"/>
                </a:solidFill>
              </a:rPr>
              <a:t> </a:t>
            </a:r>
            <a:r>
              <a:rPr lang="en-US" dirty="0" err="1" smtClean="0">
                <a:solidFill>
                  <a:schemeClr val="accent2"/>
                </a:solidFill>
              </a:rPr>
              <a:t>MACs</a:t>
            </a:r>
            <a:r>
              <a:rPr lang="en-US" dirty="0" smtClean="0">
                <a:solidFill>
                  <a:schemeClr val="accent2"/>
                </a:solidFill>
              </a:rPr>
              <a:t> and </a:t>
            </a:r>
            <a:r>
              <a:rPr lang="en-US" dirty="0" err="1" smtClean="0">
                <a:solidFill>
                  <a:schemeClr val="accent2"/>
                </a:solidFill>
              </a:rPr>
              <a:t>PHYs</a:t>
            </a:r>
            <a:endParaRPr lang="en-US" dirty="0" smtClean="0">
              <a:solidFill>
                <a:schemeClr val="accent2"/>
              </a:solidFill>
            </a:endParaRPr>
          </a:p>
          <a:p>
            <a:pPr marL="534988" lvl="1" indent="-153988">
              <a:buSzPct val="100000"/>
              <a:buFontTx/>
              <a:buChar char="▫"/>
              <a:tabLst>
                <a:tab pos="101600" algn="l"/>
                <a:tab pos="406400" algn="l"/>
                <a:tab pos="698500" algn="l"/>
                <a:tab pos="914400" algn="l"/>
              </a:tabLst>
            </a:pPr>
            <a:r>
              <a:rPr lang="en-US" dirty="0">
                <a:solidFill>
                  <a:schemeClr val="accent2"/>
                </a:solidFill>
              </a:rPr>
              <a:t>could plug into incumbent mobile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for example, expand the notion of LWA so that the cellular network supports 802 rather than 802.11</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strong supporting role in 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integration into other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e.g. cable TV or fixed telecom</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central role in non-cellular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feasible for 802 access network to support </a:t>
            </a:r>
            <a:r>
              <a:rPr lang="en-US" dirty="0" smtClean="0">
                <a:solidFill>
                  <a:schemeClr val="accent2"/>
                </a:solidFill>
              </a:rPr>
              <a:t>both</a:t>
            </a:r>
          </a:p>
          <a:p>
            <a:pPr marL="534988" lvl="1" indent="-153988">
              <a:buSzPct val="100000"/>
              <a:buFontTx/>
              <a:buChar char="▫"/>
              <a:tabLst>
                <a:tab pos="101600" algn="l"/>
                <a:tab pos="406400" algn="l"/>
                <a:tab pos="698500" algn="l"/>
                <a:tab pos="914400" algn="l"/>
              </a:tabLst>
            </a:pPr>
            <a:r>
              <a:rPr lang="en-US" dirty="0" smtClean="0">
                <a:solidFill>
                  <a:schemeClr val="accent2"/>
                </a:solidFill>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503109E-7F8F-DF49-A5F8-DF3BBECBBA11}" type="slidenum">
              <a:rPr lang="en-US">
                <a:solidFill>
                  <a:srgbClr val="FFFFFF"/>
                </a:solidFill>
                <a:latin typeface="Arial" pitchFamily="-92" charset="0"/>
                <a:ea typeface="Arial" pitchFamily="-92" charset="0"/>
                <a:cs typeface="Arial" pitchFamily="-92" charset="0"/>
                <a:sym typeface="Arial" pitchFamily="-92" charset="0"/>
              </a:rPr>
              <a:pPr algn="r"/>
              <a:t>10</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2"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3"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4"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5"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6"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7" name="Rectangle 7"/>
          <p:cNvSpPr>
            <a:spLocks/>
          </p:cNvSpPr>
          <p:nvPr/>
        </p:nvSpPr>
        <p:spPr bwMode="auto">
          <a:xfrm>
            <a:off x="546100" y="1103313"/>
            <a:ext cx="8307388" cy="612988"/>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P802.1CF Interface option to 5G</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5369" name="Rectangle 9"/>
          <p:cNvSpPr>
            <a:spLocks/>
          </p:cNvSpPr>
          <p:nvPr/>
        </p:nvSpPr>
        <p:spPr bwMode="auto">
          <a:xfrm>
            <a:off x="8593138" y="17463"/>
            <a:ext cx="342900"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5E7B3F9B-1260-F349-8334-9F8FB6067F97}" type="slidenum">
              <a:rPr lang="en-US">
                <a:solidFill>
                  <a:srgbClr val="FFFFFF"/>
                </a:solidFill>
                <a:latin typeface="Arial" pitchFamily="-92" charset="0"/>
                <a:ea typeface="Arial" pitchFamily="-92" charset="0"/>
                <a:cs typeface="Arial" pitchFamily="-92" charset="0"/>
                <a:sym typeface="Arial" pitchFamily="-92" charset="0"/>
              </a:rPr>
              <a:pPr algn="r"/>
              <a:t>11</a:t>
            </a:fld>
            <a:endParaRPr lang="en-US">
              <a:solidFill>
                <a:srgbClr val="FFFFFF"/>
              </a:solidFill>
              <a:latin typeface="Arial" pitchFamily="-92" charset="0"/>
              <a:ea typeface="Arial" pitchFamily="-92" charset="0"/>
              <a:cs typeface="Arial" pitchFamily="-92" charset="0"/>
              <a:sym typeface="Arial" pitchFamily="-92" charset="0"/>
            </a:endParaRPr>
          </a:p>
        </p:txBody>
      </p:sp>
      <p:pic>
        <p:nvPicPr>
          <p:cNvPr id="160" name="Picture 159"/>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295400" y="1790700"/>
            <a:ext cx="6934200" cy="4681465"/>
          </a:xfrm>
          <a:prstGeom prst="rect">
            <a:avLst/>
          </a:prstGeom>
        </p:spPr>
      </p:pic>
      <p:sp>
        <p:nvSpPr>
          <p:cNvPr id="11" name="TextBox 10"/>
          <p:cNvSpPr txBox="1"/>
          <p:nvPr/>
        </p:nvSpPr>
        <p:spPr>
          <a:xfrm>
            <a:off x="685800" y="6477000"/>
            <a:ext cx="7924800" cy="276999"/>
          </a:xfrm>
          <a:prstGeom prst="rect">
            <a:avLst/>
          </a:prstGeom>
          <a:noFill/>
        </p:spPr>
        <p:txBody>
          <a:bodyPr wrap="square" rtlCol="0">
            <a:spAutoFit/>
          </a:bodyPr>
          <a:lstStyle/>
          <a:p>
            <a:pPr algn="ctr"/>
            <a:r>
              <a:rPr lang="en-US" sz="1200" dirty="0" smtClean="0"/>
              <a:t>Source: IEEE 802-EC-16-0083-00-5GSG</a:t>
            </a:r>
            <a:endParaRPr lang="en-US" sz="1200"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8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7"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8"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9"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90"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92"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9C65F53-738F-7142-8198-D2056D5FC7BA}" type="slidenum">
              <a:rPr lang="en-US">
                <a:solidFill>
                  <a:srgbClr val="FFFFFF"/>
                </a:solidFill>
                <a:latin typeface="Arial" pitchFamily="-92" charset="0"/>
                <a:ea typeface="Arial" pitchFamily="-92" charset="0"/>
                <a:cs typeface="Arial" pitchFamily="-92" charset="0"/>
                <a:sym typeface="Arial" pitchFamily="-92" charset="0"/>
              </a:rPr>
              <a:pPr algn="r"/>
              <a:t>12</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A: Routes to success</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802 Access </a:t>
            </a:r>
            <a:r>
              <a:rPr lang="en-US" dirty="0" smtClean="0">
                <a:solidFill>
                  <a:schemeClr val="accent2"/>
                </a:solidFill>
                <a:latin typeface="Trebuchet MS" pitchFamily="-92" charset="0"/>
                <a:ea typeface="Trebuchet MS" pitchFamily="-92" charset="0"/>
                <a:cs typeface="Trebuchet MS" pitchFamily="-92" charset="0"/>
              </a:rPr>
              <a:t>Network</a:t>
            </a:r>
            <a:endParaRPr lang="en-US" dirty="0"/>
          </a:p>
        </p:txBody>
      </p:sp>
      <p:sp>
        <p:nvSpPr>
          <p:cNvPr id="3" name="Content Placeholder 2"/>
          <p:cNvSpPr>
            <a:spLocks noGrp="1"/>
          </p:cNvSpPr>
          <p:nvPr>
            <p:ph idx="1"/>
          </p:nvPr>
        </p:nvSpPr>
        <p:spPr>
          <a:xfrm>
            <a:off x="527050" y="1828800"/>
            <a:ext cx="8229600" cy="4821238"/>
          </a:xfrm>
        </p:spPr>
        <p:txBody>
          <a:bodyPr>
            <a:normAutofit fontScale="92500" lnSpcReduction="10000"/>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sz="2400" dirty="0" smtClean="0"/>
              <a:t>engage </a:t>
            </a:r>
            <a:r>
              <a:rPr lang="en-US" sz="2400" dirty="0"/>
              <a:t>with 3GPP to specify interface details</a:t>
            </a:r>
          </a:p>
          <a:p>
            <a:pPr marL="534988" lvl="1" indent="-153988">
              <a:buFontTx/>
              <a:buChar char="▫"/>
              <a:tabLst>
                <a:tab pos="101600" algn="l"/>
                <a:tab pos="406400" algn="l"/>
                <a:tab pos="698500" algn="l"/>
                <a:tab pos="914400" algn="l"/>
              </a:tabLst>
            </a:pPr>
            <a:r>
              <a:rPr lang="en-US" dirty="0">
                <a:solidFill>
                  <a:schemeClr val="accent2"/>
                </a:solidFill>
              </a:rPr>
              <a:t>could support many 802 </a:t>
            </a:r>
            <a:r>
              <a:rPr lang="en-US" dirty="0" err="1" smtClean="0">
                <a:solidFill>
                  <a:schemeClr val="accent2"/>
                </a:solidFill>
              </a:rPr>
              <a:t>MACs</a:t>
            </a:r>
            <a:r>
              <a:rPr lang="en-US" dirty="0" smtClean="0"/>
              <a:t> and </a:t>
            </a:r>
            <a:r>
              <a:rPr lang="en-US" dirty="0" err="1" smtClean="0"/>
              <a:t>PHYs</a:t>
            </a:r>
            <a:endParaRPr lang="en-US" dirty="0" smtClean="0">
              <a:solidFill>
                <a:schemeClr val="accent2"/>
              </a:solidFill>
            </a:endParaRPr>
          </a:p>
          <a:p>
            <a:pPr>
              <a:lnSpc>
                <a:spcPts val="3300"/>
              </a:lnSpc>
              <a:tabLst>
                <a:tab pos="101600" algn="l"/>
                <a:tab pos="406400" algn="l"/>
                <a:tab pos="698500" algn="l"/>
                <a:tab pos="914400" algn="l"/>
              </a:tabLst>
            </a:pPr>
            <a:r>
              <a:rPr lang="en-US" sz="2400" dirty="0" smtClean="0"/>
              <a:t>engage </a:t>
            </a:r>
            <a:r>
              <a:rPr lang="en-US" sz="2400" dirty="0"/>
              <a:t>with other parties to specify interface details</a:t>
            </a:r>
          </a:p>
          <a:p>
            <a:pPr marL="534988" lvl="1" indent="-153988">
              <a:buFontTx/>
              <a:buChar char="▫"/>
              <a:tabLst>
                <a:tab pos="101600" algn="l"/>
                <a:tab pos="406400" algn="l"/>
                <a:tab pos="698500" algn="l"/>
                <a:tab pos="914400" algn="l"/>
              </a:tabLst>
            </a:pPr>
            <a:r>
              <a:rPr lang="en-US" dirty="0">
                <a:solidFill>
                  <a:schemeClr val="accent2"/>
                </a:solidFill>
              </a:rPr>
              <a:t>build partnership with other operator communities</a:t>
            </a:r>
          </a:p>
          <a:p>
            <a:pPr>
              <a:lnSpc>
                <a:spcPts val="3300"/>
              </a:lnSpc>
              <a:tabLst>
                <a:tab pos="101600" algn="l"/>
                <a:tab pos="406400" algn="l"/>
                <a:tab pos="698500" algn="l"/>
                <a:tab pos="914400" algn="l"/>
              </a:tabLst>
            </a:pPr>
            <a:r>
              <a:rPr lang="en-US" sz="2400" dirty="0" smtClean="0"/>
              <a:t>support </a:t>
            </a:r>
            <a:r>
              <a:rPr lang="en-US" sz="2400" dirty="0"/>
              <a:t>internationalization</a:t>
            </a:r>
          </a:p>
          <a:p>
            <a:pPr marL="534988" lvl="1" indent="-153988">
              <a:buFontTx/>
              <a:buChar char="▫"/>
              <a:tabLst>
                <a:tab pos="101600" algn="l"/>
                <a:tab pos="406400" algn="l"/>
                <a:tab pos="698500" algn="l"/>
                <a:tab pos="914400" algn="l"/>
              </a:tabLst>
            </a:pPr>
            <a:r>
              <a:rPr lang="en-US" dirty="0">
                <a:solidFill>
                  <a:schemeClr val="accent2"/>
                </a:solidFill>
              </a:rPr>
              <a:t>standardize within partner communities</a:t>
            </a:r>
            <a:endParaRPr lang="en-US" sz="2400" dirty="0"/>
          </a:p>
          <a:p>
            <a:pPr marL="534988" lvl="1" indent="-153988">
              <a:buFontTx/>
              <a:buChar char="▫"/>
              <a:tabLst>
                <a:tab pos="101600" algn="l"/>
                <a:tab pos="406400" algn="l"/>
                <a:tab pos="698500" algn="l"/>
                <a:tab pos="914400" algn="l"/>
              </a:tabLst>
            </a:pPr>
            <a:r>
              <a:rPr lang="en-US" dirty="0">
                <a:solidFill>
                  <a:schemeClr val="accent2"/>
                </a:solidFill>
              </a:rPr>
              <a:t>standardize in JTC1</a:t>
            </a:r>
          </a:p>
          <a:p>
            <a:pPr marL="534988" lvl="1" indent="-153988">
              <a:buFontTx/>
              <a:buChar char="▫"/>
              <a:tabLst>
                <a:tab pos="101600" algn="l"/>
                <a:tab pos="406400" algn="l"/>
                <a:tab pos="698500" algn="l"/>
                <a:tab pos="914400" algn="l"/>
              </a:tabLst>
            </a:pPr>
            <a:r>
              <a:rPr lang="en-US" dirty="0">
                <a:solidFill>
                  <a:schemeClr val="accent2"/>
                </a:solidFill>
              </a:rPr>
              <a:t>standardize in ITU-R (WP 5A) in support of spectrum needs</a:t>
            </a:r>
          </a:p>
          <a:p>
            <a:pPr marL="915988" lvl="2" indent="-153988">
              <a:buFontTx/>
              <a:buChar char="▫"/>
              <a:tabLst>
                <a:tab pos="101600" algn="l"/>
                <a:tab pos="406400" algn="l"/>
                <a:tab pos="698500" algn="l"/>
                <a:tab pos="914400" algn="l"/>
              </a:tabLst>
            </a:pPr>
            <a:r>
              <a:rPr lang="en-US" dirty="0">
                <a:solidFill>
                  <a:schemeClr val="accent2"/>
                </a:solidFill>
              </a:rPr>
              <a:t>WP 5A: “Land mobile service excluding IMT”</a:t>
            </a:r>
          </a:p>
          <a:p>
            <a:pPr marL="915988" lvl="2" indent="-153988">
              <a:buFontTx/>
              <a:buChar char="▫"/>
              <a:tabLst>
                <a:tab pos="101600" algn="l"/>
                <a:tab pos="406400" algn="l"/>
                <a:tab pos="698500" algn="l"/>
                <a:tab pos="914400" algn="l"/>
              </a:tabLst>
            </a:pPr>
            <a:r>
              <a:rPr lang="en-US" dirty="0">
                <a:solidFill>
                  <a:schemeClr val="accent2"/>
                </a:solidFill>
              </a:rPr>
              <a:t>refer to WP 5A’s “Guide to the use of ITU-R texts relating to the land mobile service, including wireless access in the fixed service”</a:t>
            </a:r>
          </a:p>
          <a:p>
            <a:pPr marL="534988" lvl="1" indent="-153988">
              <a:buFontTx/>
              <a:buChar char="▫"/>
              <a:tabLst>
                <a:tab pos="101600" algn="l"/>
                <a:tab pos="406400" algn="l"/>
                <a:tab pos="698500" algn="l"/>
                <a:tab pos="914400" algn="l"/>
              </a:tabLst>
            </a:pPr>
            <a:r>
              <a:rPr lang="en-US" dirty="0">
                <a:solidFill>
                  <a:schemeClr val="accent2"/>
                </a:solidFill>
              </a:rPr>
              <a:t>could standardize in ITU-R IMT-2020 (see Action B)</a:t>
            </a:r>
            <a:endParaRPr lang="en-US" dirty="0">
              <a:latin typeface="Calibri" pitchFamily="-92" charset="0"/>
              <a:ea typeface="Calibri" pitchFamily="-92" charset="0"/>
              <a:cs typeface="Calibri" pitchFamily="-92" charset="0"/>
              <a:sym typeface="Calibri" pitchFamily="-92" charset="0"/>
            </a:endParaRPr>
          </a:p>
          <a:p>
            <a:endParaRPr lang="en-US"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6"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739D2F53-A894-1644-8366-CBBEAEA6DE3C}" type="slidenum">
              <a:rPr lang="en-US">
                <a:solidFill>
                  <a:srgbClr val="FFFFFF"/>
                </a:solidFill>
                <a:latin typeface="Arial" pitchFamily="-92" charset="0"/>
                <a:ea typeface="Arial" pitchFamily="-92" charset="0"/>
                <a:cs typeface="Arial" pitchFamily="-92" charset="0"/>
                <a:sym typeface="Arial" pitchFamily="-92" charset="0"/>
              </a:rPr>
              <a:pPr algn="r"/>
              <a:t>13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A: Possible partners</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802 Access </a:t>
            </a:r>
            <a:r>
              <a:rPr lang="en-US" dirty="0" smtClean="0">
                <a:solidFill>
                  <a:schemeClr val="accent2"/>
                </a:solidFill>
                <a:latin typeface="Trebuchet MS" pitchFamily="-92" charset="0"/>
                <a:ea typeface="Trebuchet MS" pitchFamily="-92" charset="0"/>
                <a:cs typeface="Trebuchet MS" pitchFamily="-92" charset="0"/>
              </a:rPr>
              <a:t>Network</a:t>
            </a:r>
            <a:endParaRPr lang="en-US" dirty="0"/>
          </a:p>
        </p:txBody>
      </p:sp>
      <p:sp>
        <p:nvSpPr>
          <p:cNvPr id="3" name="Content Placeholder 2"/>
          <p:cNvSpPr>
            <a:spLocks noGrp="1"/>
          </p:cNvSpPr>
          <p:nvPr>
            <p:ph idx="1"/>
          </p:nvPr>
        </p:nvSpPr>
        <p:spPr/>
        <p:txBody>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t>	</a:t>
            </a:r>
            <a:r>
              <a:rPr lang="en-US" sz="2400" dirty="0" smtClean="0"/>
              <a:t>IEEE</a:t>
            </a:r>
            <a:endParaRPr lang="en-US" sz="2400" dirty="0"/>
          </a:p>
          <a:p>
            <a:pPr marL="534988" lvl="1" indent="-153988">
              <a:buFontTx/>
              <a:buChar char="▫"/>
              <a:tabLst>
                <a:tab pos="101600" algn="l"/>
                <a:tab pos="406400" algn="l"/>
                <a:tab pos="698500" algn="l"/>
                <a:tab pos="914400" algn="l"/>
              </a:tabLst>
            </a:pPr>
            <a:r>
              <a:rPr lang="en-US" dirty="0" smtClean="0">
                <a:solidFill>
                  <a:schemeClr val="accent2"/>
                </a:solidFill>
              </a:rPr>
              <a:t>Communications </a:t>
            </a:r>
            <a:r>
              <a:rPr lang="en-US" smtClean="0">
                <a:solidFill>
                  <a:schemeClr val="accent2"/>
                </a:solidFill>
              </a:rPr>
              <a:t>Society</a:t>
            </a:r>
            <a:r>
              <a:rPr lang="en-US" smtClean="0"/>
              <a:t> standards activities; </a:t>
            </a:r>
            <a:r>
              <a:rPr lang="en-US" dirty="0" smtClean="0">
                <a:solidFill>
                  <a:schemeClr val="accent2"/>
                </a:solidFill>
              </a:rPr>
              <a:t>e.g. </a:t>
            </a:r>
            <a:r>
              <a:rPr lang="en-US" dirty="0">
                <a:solidFill>
                  <a:schemeClr val="accent2"/>
                </a:solidFill>
              </a:rPr>
              <a:t>IEEE 1904 Access Networks Working Group</a:t>
            </a:r>
          </a:p>
          <a:p>
            <a:pPr>
              <a:lnSpc>
                <a:spcPts val="3300"/>
              </a:lnSpc>
              <a:tabLst>
                <a:tab pos="101600" algn="l"/>
                <a:tab pos="406400" algn="l"/>
                <a:tab pos="698500" algn="l"/>
                <a:tab pos="914400" algn="l"/>
              </a:tabLst>
            </a:pPr>
            <a:r>
              <a:rPr lang="en-US" dirty="0"/>
              <a:t>	</a:t>
            </a:r>
            <a:r>
              <a:rPr lang="en-US" sz="2400" dirty="0" smtClean="0"/>
              <a:t>3GPP</a:t>
            </a:r>
            <a:endParaRPr lang="en-US" sz="2400" dirty="0"/>
          </a:p>
          <a:p>
            <a:pPr>
              <a:lnSpc>
                <a:spcPts val="3300"/>
              </a:lnSpc>
              <a:tabLst>
                <a:tab pos="101600" algn="l"/>
                <a:tab pos="406400" algn="l"/>
                <a:tab pos="698500" algn="l"/>
                <a:tab pos="914400" algn="l"/>
              </a:tabLst>
            </a:pPr>
            <a:r>
              <a:rPr lang="en-US" dirty="0"/>
              <a:t>	</a:t>
            </a:r>
            <a:r>
              <a:rPr lang="en-US" sz="2400" dirty="0" smtClean="0"/>
              <a:t>ITU-R </a:t>
            </a:r>
            <a:r>
              <a:rPr lang="en-US" sz="2400" dirty="0"/>
              <a:t>(WP 5A; WP 5D)</a:t>
            </a:r>
          </a:p>
          <a:p>
            <a:pPr>
              <a:lnSpc>
                <a:spcPts val="3300"/>
              </a:lnSpc>
              <a:tabLst>
                <a:tab pos="101600" algn="l"/>
                <a:tab pos="406400" algn="l"/>
                <a:tab pos="698500" algn="l"/>
                <a:tab pos="914400" algn="l"/>
              </a:tabLst>
            </a:pPr>
            <a:r>
              <a:rPr lang="en-US" dirty="0"/>
              <a:t>	</a:t>
            </a:r>
            <a:r>
              <a:rPr lang="en-US" sz="2400" dirty="0" smtClean="0"/>
              <a:t>IETF</a:t>
            </a:r>
            <a:r>
              <a:rPr lang="en-US" sz="2400" dirty="0"/>
              <a:t>, Broadband Forum, CableLabs, MEF, ETSI BRAN, Open Networking Foundation, Wi-Fi Alliance, ZigBee Alliance, Ethernet Alliance, WiMAX Forum, CPRI, …</a:t>
            </a:r>
          </a:p>
          <a:p>
            <a:endParaRPr lang="en-US"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4"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5"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6"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7"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8"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527" name="Rectangle 95"/>
          <p:cNvSpPr>
            <a:spLocks/>
          </p:cNvSpPr>
          <p:nvPr/>
        </p:nvSpPr>
        <p:spPr bwMode="auto">
          <a:xfrm>
            <a:off x="76200" y="1143000"/>
            <a:ext cx="7904163" cy="5969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dirty="0">
                <a:latin typeface="Calibri" pitchFamily="-92" charset="0"/>
                <a:ea typeface="Calibri" pitchFamily="-92" charset="0"/>
                <a:cs typeface="Calibri" pitchFamily="-92" charset="0"/>
                <a:sym typeface="Calibri"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IEEE</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802 Access Network</a:t>
            </a:r>
            <a:endParaRPr lang="en-US" dirty="0">
              <a:latin typeface="Calibri" pitchFamily="-92" charset="0"/>
              <a:ea typeface="Calibri" pitchFamily="-92" charset="0"/>
              <a:cs typeface="Calibri" pitchFamily="-92" charset="0"/>
              <a:sym typeface="Calibri" pitchFamily="-92" charset="0"/>
            </a:endParaRPr>
          </a:p>
        </p:txBody>
      </p:sp>
      <p:sp>
        <p:nvSpPr>
          <p:cNvPr id="18532" name="Rectangle 100"/>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2DF356D-2ACD-9C41-9B19-52E5500988CC}" type="slidenum">
              <a:rPr lang="en-US">
                <a:solidFill>
                  <a:srgbClr val="FFFFFF"/>
                </a:solidFill>
                <a:latin typeface="Arial" pitchFamily="-92" charset="0"/>
                <a:ea typeface="Arial" pitchFamily="-92" charset="0"/>
                <a:cs typeface="Arial" pitchFamily="-92" charset="0"/>
                <a:sym typeface="Arial" pitchFamily="-92" charset="0"/>
              </a:rPr>
              <a:pPr algn="r"/>
              <a:t>14</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42" name="Content Placeholder 6"/>
          <p:cNvGraphicFramePr>
            <a:graphicFrameLocks noGrp="1"/>
          </p:cNvGraphicFramePr>
          <p:nvPr>
            <p:ph idx="1"/>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59336710"/>
              </p:ext>
            </p:extLst>
          </p:nvPr>
        </p:nvGraphicFramePr>
        <p:xfrm>
          <a:off x="228600" y="1752600"/>
          <a:ext cx="2740144" cy="2006068"/>
        </p:xfrm>
        <a:graphic>
          <a:graphicData uri="http://schemas.openxmlformats.org/drawingml/2006/table">
            <a:tbl>
              <a:tblPr firstRow="1" bandRow="1">
                <a:tableStyleId>{5C22544A-7EE6-4342-B048-85BDC9FD1C3A}</a:tableStyleId>
              </a:tblPr>
              <a:tblGrid>
                <a:gridCol w="2740144"/>
              </a:tblGrid>
              <a:tr h="416237">
                <a:tc>
                  <a:txBody>
                    <a:bodyPr/>
                    <a:lstStyle/>
                    <a:p>
                      <a:r>
                        <a:rPr lang="en-US" sz="1600" dirty="0" smtClean="0">
                          <a:latin typeface="Georgia"/>
                        </a:rPr>
                        <a:t>Objective</a:t>
                      </a:r>
                      <a:endParaRPr lang="en-US" sz="1600" dirty="0">
                        <a:latin typeface="Georgia"/>
                      </a:endParaRPr>
                    </a:p>
                  </a:txBody>
                  <a:tcPr/>
                </a:tc>
              </a:tr>
              <a:tr h="1589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Georgia"/>
                        </a:rPr>
                        <a:t>Adoption of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specification in multiple disparate operator networks.</a:t>
                      </a:r>
                    </a:p>
                  </a:txBody>
                  <a:tcPr/>
                </a:tc>
              </a:tr>
            </a:tbl>
          </a:graphicData>
        </a:graphic>
      </p:graphicFrame>
      <p:graphicFrame>
        <p:nvGraphicFramePr>
          <p:cNvPr id="43" name="Content Placeholder 7"/>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72317752"/>
              </p:ext>
            </p:extLst>
          </p:nvPr>
        </p:nvGraphicFramePr>
        <p:xfrm>
          <a:off x="3048000" y="1752600"/>
          <a:ext cx="5904656" cy="3641057"/>
        </p:xfrm>
        <a:graphic>
          <a:graphicData uri="http://schemas.openxmlformats.org/drawingml/2006/table">
            <a:tbl>
              <a:tblPr firstRow="1" bandRow="1">
                <a:tableStyleId>{5C22544A-7EE6-4342-B048-85BDC9FD1C3A}</a:tableStyleId>
              </a:tblPr>
              <a:tblGrid>
                <a:gridCol w="1476164"/>
                <a:gridCol w="1476164"/>
                <a:gridCol w="1476164"/>
                <a:gridCol w="1476164"/>
              </a:tblGrid>
              <a:tr h="532593">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15644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Builds on traditional 802 presentation of interface to support many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Could require compromises in the support of any specific network</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Can be applied in both 3GPP networks and in alternative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Coordination</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efforts required–</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may not be</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accepted</a:t>
                      </a: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Enhances interoperation with identified end-to-end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Offers an advantage for end-to-end networks to use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Specifications may come too late or under-perform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Could be leveraged to promote spectrum for non-IMT systems; e.g. </a:t>
                      </a:r>
                      <a:r>
                        <a:rPr kumimoji="0" lang="en-US" sz="1200" b="0" i="0" u="none" strike="noStrike" cap="none" normalizeH="0" baseline="0" smtClean="0">
                          <a:ln>
                            <a:noFill/>
                          </a:ln>
                          <a:solidFill>
                            <a:srgbClr val="000000"/>
                          </a:solidFill>
                          <a:effectLst/>
                          <a:latin typeface="Georgia" pitchFamily="-92" charset="0"/>
                          <a:ea typeface="Georgia" pitchFamily="-92" charset="0"/>
                          <a:cs typeface="Georgia" pitchFamily="-92" charset="0"/>
                          <a:sym typeface="Georgia" pitchFamily="-92" charset="0"/>
                        </a:rPr>
                        <a:t>WAS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May require development of uses cases and  requirements </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Increases value of the entire range of 802 MAC/</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could support spectrum expansion</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Non-802 technologies may be used at the specified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44"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800"/>
                        </a:lnSpc>
                        <a:tabLst>
                          <a:tab pos="101600" algn="l"/>
                          <a:tab pos="114300" algn="l"/>
                          <a:tab pos="393700" algn="l"/>
                        </a:tabLst>
                      </a:pPr>
                      <a:r>
                        <a:rPr lang="en-US" sz="1600" dirty="0" smtClean="0">
                          <a:latin typeface="Georgia"/>
                        </a:rPr>
                        <a:t>Specify</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an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incorporating IEEE 802 MAC/</a:t>
                      </a:r>
                      <a:r>
                        <a:rPr lang="en-US" sz="1600" dirty="0" err="1" smtClean="0">
                          <a:latin typeface="Georgia"/>
                        </a:rPr>
                        <a:t>PHYs</a:t>
                      </a:r>
                      <a:r>
                        <a:rPr lang="en-US" sz="1600" dirty="0" smtClean="0">
                          <a:latin typeface="Georgia"/>
                        </a:rPr>
                        <a:t> and supporting standards, with a unified interface to end-to-end networks. Promote standardization of the integration of the IEEE 802 Access Network into end-to-end networks.</a:t>
                      </a:r>
                      <a:endParaRPr lang="en-US" sz="1600" dirty="0">
                        <a:latin typeface="Georgia"/>
                      </a:endParaRPr>
                    </a:p>
                  </a:txBody>
                  <a:tcPr/>
                </a:tc>
              </a:tr>
            </a:tbl>
          </a:graphicData>
        </a:graphic>
      </p:graphicFrame>
      <p:graphicFrame>
        <p:nvGraphicFramePr>
          <p:cNvPr id="45"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81575226"/>
              </p:ext>
            </p:extLst>
          </p:nvPr>
        </p:nvGraphicFramePr>
        <p:xfrm>
          <a:off x="3048000"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IEEE 802 needs to develop Access Network spec;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may need to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new amendments;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external ecosystems need to be developed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Makes IEEE 802 the central player in heterogeneous access and in access networks for 5G of all forms; IEEE has no responsibility to specify end</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-to-end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B: IMT-2020 proposal</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Candidate </a:t>
            </a:r>
            <a:r>
              <a:rPr lang="en-US" dirty="0" smtClean="0">
                <a:solidFill>
                  <a:schemeClr val="accent2"/>
                </a:solidFill>
                <a:latin typeface="Trebuchet MS" pitchFamily="-92" charset="0"/>
                <a:ea typeface="Trebuchet MS" pitchFamily="-92" charset="0"/>
                <a:cs typeface="Trebuchet MS" pitchFamily="-92" charset="0"/>
              </a:rPr>
              <a:t>Approaches</a:t>
            </a:r>
            <a:endParaRPr lang="en-US" dirty="0"/>
          </a:p>
        </p:txBody>
      </p:sp>
      <p:sp>
        <p:nvSpPr>
          <p:cNvPr id="3" name="Content Placeholder 2"/>
          <p:cNvSpPr>
            <a:spLocks noGrp="1"/>
          </p:cNvSpPr>
          <p:nvPr>
            <p:ph idx="1"/>
          </p:nvPr>
        </p:nvSpPr>
        <p:spPr/>
        <p:txBody>
          <a:bodyPr>
            <a:normAutofit fontScale="92500"/>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sz="2400" dirty="0" smtClean="0"/>
              <a:t>B1</a:t>
            </a:r>
            <a:r>
              <a:rPr lang="en-US" sz="2400" dirty="0"/>
              <a:t>: Direct IMT-2020 – single technology</a:t>
            </a:r>
          </a:p>
          <a:p>
            <a:pPr marL="534988" lvl="1" indent="-153988">
              <a:buFontTx/>
              <a:buChar char="▫"/>
              <a:tabLst>
                <a:tab pos="101600" algn="l"/>
                <a:tab pos="406400" algn="l"/>
                <a:tab pos="698500" algn="l"/>
                <a:tab pos="914400" algn="l"/>
              </a:tabLst>
            </a:pPr>
            <a:r>
              <a:rPr lang="en-US" dirty="0">
                <a:solidFill>
                  <a:schemeClr val="accent2"/>
                </a:solidFill>
              </a:rPr>
              <a:t>Develop and submit an IEEE proposal to adopt some IEEE 802.11 radio interface technology into IMT-2020 RIT.</a:t>
            </a:r>
            <a:endParaRPr lang="en-US" sz="2400" dirty="0"/>
          </a:p>
          <a:p>
            <a:pPr>
              <a:lnSpc>
                <a:spcPts val="3300"/>
              </a:lnSpc>
              <a:tabLst>
                <a:tab pos="101600" algn="l"/>
                <a:tab pos="406400" algn="l"/>
                <a:tab pos="698500" algn="l"/>
                <a:tab pos="914400" algn="l"/>
              </a:tabLst>
            </a:pPr>
            <a:r>
              <a:rPr lang="en-US" sz="2400" dirty="0" smtClean="0"/>
              <a:t>B2</a:t>
            </a:r>
            <a:r>
              <a:rPr lang="en-US" sz="2400" dirty="0"/>
              <a:t>: Direct IMT-2020 – set of technologies</a:t>
            </a:r>
          </a:p>
          <a:p>
            <a:pPr marL="534988" lvl="1" indent="-153988">
              <a:buFontTx/>
              <a:buChar char="▫"/>
              <a:tabLst>
                <a:tab pos="101600" algn="l"/>
                <a:tab pos="406400" algn="l"/>
                <a:tab pos="698500" algn="l"/>
                <a:tab pos="914400" algn="l"/>
              </a:tabLst>
            </a:pPr>
            <a:r>
              <a:rPr lang="en-US" dirty="0">
                <a:solidFill>
                  <a:schemeClr val="accent2"/>
                </a:solidFill>
              </a:rPr>
              <a:t>Develop and submit an IEEE proposal to adopt coherent set of IEEE 802 radio interface technologies into IMT-2020 RIT, possibly integrated in an IEEE 802 Access Network.</a:t>
            </a:r>
            <a:endParaRPr lang="en-US" sz="2400" dirty="0"/>
          </a:p>
          <a:p>
            <a:pPr>
              <a:lnSpc>
                <a:spcPts val="3300"/>
              </a:lnSpc>
              <a:tabLst>
                <a:tab pos="101600" algn="l"/>
                <a:tab pos="406400" algn="l"/>
                <a:tab pos="698500" algn="l"/>
                <a:tab pos="914400" algn="l"/>
              </a:tabLst>
            </a:pPr>
            <a:r>
              <a:rPr lang="en-US" sz="2400" dirty="0" smtClean="0"/>
              <a:t>B3</a:t>
            </a:r>
            <a:r>
              <a:rPr lang="en-US" sz="2400" dirty="0"/>
              <a:t>: IMT-2020 – external</a:t>
            </a:r>
            <a:r>
              <a:rPr lang="en-US" sz="2400" dirty="0" smtClean="0"/>
              <a:t> body proposal</a:t>
            </a:r>
            <a:endParaRPr lang="en-US" sz="2400" dirty="0"/>
          </a:p>
          <a:p>
            <a:pPr marL="534988" lvl="1" indent="-153988">
              <a:buFontTx/>
              <a:buChar char="▫"/>
              <a:tabLst>
                <a:tab pos="101600" algn="l"/>
                <a:tab pos="406400" algn="l"/>
                <a:tab pos="698500" algn="l"/>
                <a:tab pos="914400" algn="l"/>
              </a:tabLst>
            </a:pPr>
            <a:r>
              <a:rPr lang="en-US" dirty="0">
                <a:solidFill>
                  <a:schemeClr val="accent2"/>
                </a:solidFill>
              </a:rPr>
              <a:t>Support development of a 3GPP proposal incorporating references to the use of IEEE 802.11, or an IEEE 802 Access Network.</a:t>
            </a:r>
          </a:p>
          <a:p>
            <a:endParaRPr lang="en-US"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Title 3"/>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B1: single technology</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Candidate Approach: more </a:t>
            </a:r>
            <a:r>
              <a:rPr lang="en-US" dirty="0" smtClean="0">
                <a:solidFill>
                  <a:schemeClr val="accent2"/>
                </a:solidFill>
                <a:latin typeface="Trebuchet MS" pitchFamily="-92" charset="0"/>
                <a:ea typeface="Trebuchet MS" pitchFamily="-92" charset="0"/>
                <a:cs typeface="Trebuchet MS" pitchFamily="-92" charset="0"/>
              </a:rPr>
              <a:t>detail</a:t>
            </a:r>
            <a:endParaRPr lang="en-US" dirty="0"/>
          </a:p>
        </p:txBody>
      </p:sp>
      <p:sp>
        <p:nvSpPr>
          <p:cNvPr id="5" name="Content Placeholder 4"/>
          <p:cNvSpPr>
            <a:spLocks noGrp="1"/>
          </p:cNvSpPr>
          <p:nvPr>
            <p:ph idx="1"/>
          </p:nvPr>
        </p:nvSpPr>
        <p:spPr>
          <a:xfrm>
            <a:off x="457200" y="2286000"/>
            <a:ext cx="8229600" cy="4287838"/>
          </a:xfrm>
        </p:spPr>
        <p:txBody>
          <a:bodyPr/>
          <a:lstStyle/>
          <a:p>
            <a:r>
              <a:rPr lang="en-US" altLang="en-US" dirty="0"/>
              <a:t>IEEE 802.11 radio interface technology based on IEEE P802.11ay</a:t>
            </a:r>
          </a:p>
          <a:p>
            <a:pPr lvl="1"/>
            <a:r>
              <a:rPr lang="en-US" altLang="en-US" dirty="0"/>
              <a:t>Addressing </a:t>
            </a:r>
            <a:r>
              <a:rPr lang="en-US" altLang="en-US" dirty="0" err="1"/>
              <a:t>eMBB</a:t>
            </a:r>
            <a:r>
              <a:rPr lang="en-US" altLang="en-US" dirty="0"/>
              <a:t> usage scenario</a:t>
            </a:r>
          </a:p>
          <a:p>
            <a:pPr lvl="1"/>
            <a:r>
              <a:rPr lang="en-US" altLang="en-US" dirty="0"/>
              <a:t>Targeting indoor hotspot test environment</a:t>
            </a:r>
          </a:p>
          <a:p>
            <a:pPr marL="107950" indent="0">
              <a:buNone/>
            </a:pPr>
            <a:endParaRPr lang="en-US"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B3: external partner proposal</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Candidate Approach: more </a:t>
            </a:r>
            <a:r>
              <a:rPr lang="en-US" dirty="0" smtClean="0">
                <a:solidFill>
                  <a:schemeClr val="accent2"/>
                </a:solidFill>
                <a:latin typeface="Trebuchet MS" pitchFamily="-92" charset="0"/>
                <a:ea typeface="Trebuchet MS" pitchFamily="-92" charset="0"/>
                <a:cs typeface="Trebuchet MS" pitchFamily="-92" charset="0"/>
              </a:rPr>
              <a:t>detail</a:t>
            </a:r>
            <a:endParaRPr lang="en-US" dirty="0"/>
          </a:p>
        </p:txBody>
      </p:sp>
      <p:sp>
        <p:nvSpPr>
          <p:cNvPr id="3" name="Content Placeholder 2"/>
          <p:cNvSpPr>
            <a:spLocks noGrp="1"/>
          </p:cNvSpPr>
          <p:nvPr>
            <p:ph idx="1"/>
          </p:nvPr>
        </p:nvSpPr>
        <p:spPr/>
        <p:txBody>
          <a:bodyPr/>
          <a:lstStyle/>
          <a:p>
            <a:r>
              <a:rPr lang="en-US" altLang="en-US" sz="2000" dirty="0"/>
              <a:t>Support development of a 3GPP proposal incorporating reference to the use of IEEE 802.11, or an IEEE 802 Access Network.</a:t>
            </a:r>
          </a:p>
          <a:p>
            <a:r>
              <a:rPr lang="en-US" altLang="en-US" sz="2000" dirty="0"/>
              <a:t>Reference 802 network presumed to operate in non-IMT bands</a:t>
            </a:r>
          </a:p>
          <a:p>
            <a:pPr lvl="1"/>
            <a:r>
              <a:rPr lang="en-US" altLang="en-US" sz="1800" dirty="0"/>
              <a:t>for example, 802.11ax in 5 GHz bands, 802.11ay in 60 GHz, etc</a:t>
            </a:r>
            <a:r>
              <a:rPr lang="en-US" altLang="en-US" sz="1800" dirty="0" smtClean="0"/>
              <a:t>.</a:t>
            </a:r>
          </a:p>
          <a:p>
            <a:pPr lvl="1"/>
            <a:r>
              <a:rPr lang="en-US" altLang="en-US" sz="1800" dirty="0" smtClean="0"/>
              <a:t>for example, evolution of LWA, </a:t>
            </a:r>
            <a:r>
              <a:rPr lang="en-US" altLang="en-US" sz="1800" dirty="0" err="1" smtClean="0"/>
              <a:t>eLWA</a:t>
            </a:r>
            <a:r>
              <a:rPr lang="en-US" altLang="en-US" sz="1800" dirty="0" smtClean="0"/>
              <a:t>, LWIP</a:t>
            </a:r>
            <a:endParaRPr lang="en-US" altLang="en-US" sz="1800" dirty="0"/>
          </a:p>
          <a:p>
            <a:pPr lvl="1"/>
            <a:r>
              <a:rPr lang="en-US" altLang="en-US" sz="1800" dirty="0"/>
              <a:t>would not be proposed as IMT-2020 RIT</a:t>
            </a:r>
          </a:p>
          <a:p>
            <a:r>
              <a:rPr lang="en-US" altLang="en-US" sz="2000" dirty="0"/>
              <a:t>Does not preclude parallel action B1 or B2 to propose IMT-2020 RIT</a:t>
            </a:r>
          </a:p>
          <a:p>
            <a:r>
              <a:rPr lang="en-US" altLang="en-US" sz="2000" dirty="0"/>
              <a:t>Serves as a feature enhancement to 3GPP network operation</a:t>
            </a:r>
          </a:p>
          <a:p>
            <a:pPr lvl="1"/>
            <a:r>
              <a:rPr lang="en-US" altLang="en-US" sz="1800" dirty="0"/>
              <a:t>not evaluated against IMT-2020 technical requirements</a:t>
            </a:r>
          </a:p>
          <a:p>
            <a:pPr lvl="1"/>
            <a:r>
              <a:rPr lang="en-US" altLang="en-US" sz="1800" dirty="0"/>
              <a:t>3GPP meets IMT-2020 technical requirements with 3GPP SRIT</a:t>
            </a:r>
          </a:p>
          <a:p>
            <a:pPr lvl="1"/>
            <a:r>
              <a:rPr lang="en-US" altLang="en-US" sz="1800" dirty="0"/>
              <a:t>requires technical analysis to select appropriate architectural models for integration with 3GPP network</a:t>
            </a:r>
          </a:p>
          <a:p>
            <a:pPr lvl="2"/>
            <a:r>
              <a:rPr lang="en-US" altLang="en-US" sz="1600" dirty="0" smtClean="0"/>
              <a:t>Identify Interfaces </a:t>
            </a:r>
            <a:r>
              <a:rPr lang="en-US" altLang="en-US" sz="1600" dirty="0"/>
              <a:t>to IEEE </a:t>
            </a:r>
            <a:r>
              <a:rPr lang="en-US" altLang="en-US" sz="1600" dirty="0" smtClean="0"/>
              <a:t>802 technologies</a:t>
            </a:r>
            <a:endParaRPr lang="en-US" altLang="en-US" sz="1600" dirty="0"/>
          </a:p>
          <a:p>
            <a:pPr lvl="1"/>
            <a:r>
              <a:rPr lang="en-US" altLang="en-US" sz="1800" dirty="0"/>
              <a:t>requires coordination with 3GPP on </a:t>
            </a:r>
            <a:r>
              <a:rPr lang="en-US" altLang="en-US" sz="1800" dirty="0" smtClean="0"/>
              <a:t>details</a:t>
            </a:r>
            <a:endParaRPr lang="en-US" altLang="en-US" sz="2000"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41299" y="838200"/>
            <a:ext cx="8674101" cy="685800"/>
          </a:xfrm>
        </p:spPr>
        <p:txBody>
          <a:bodyPr/>
          <a:lstStyle/>
          <a:p>
            <a:r>
              <a:rPr lang="en-US" sz="3600" dirty="0" smtClean="0"/>
              <a:t>Potential 3GPP </a:t>
            </a:r>
            <a:r>
              <a:rPr lang="en-US" sz="3600" dirty="0" err="1" smtClean="0"/>
              <a:t>NextGen</a:t>
            </a:r>
            <a:r>
              <a:rPr lang="en-US" sz="3600" dirty="0" smtClean="0"/>
              <a:t> Core &amp; New RAT</a:t>
            </a:r>
            <a:endParaRPr lang="en-US" sz="3600" dirty="0"/>
          </a:p>
        </p:txBody>
      </p:sp>
      <p:sp>
        <p:nvSpPr>
          <p:cNvPr id="3" name="Content Placeholder 2"/>
          <p:cNvSpPr>
            <a:spLocks noGrp="1"/>
          </p:cNvSpPr>
          <p:nvPr>
            <p:ph idx="1"/>
          </p:nvPr>
        </p:nvSpPr>
        <p:spPr>
          <a:xfrm>
            <a:off x="381000" y="1447800"/>
            <a:ext cx="8305800" cy="1905000"/>
          </a:xfrm>
        </p:spPr>
        <p:txBody>
          <a:bodyPr/>
          <a:lstStyle/>
          <a:p>
            <a:r>
              <a:rPr lang="en-US" sz="2000" dirty="0"/>
              <a:t>3GPP is </a:t>
            </a:r>
            <a:r>
              <a:rPr lang="en-US" sz="2000" dirty="0" smtClean="0"/>
              <a:t>developing a new 5G “New RAT” (NR) and a new 5G </a:t>
            </a:r>
            <a:r>
              <a:rPr lang="en-US" sz="2000" dirty="0"/>
              <a:t>Core Network</a:t>
            </a:r>
            <a:r>
              <a:rPr lang="en-US" sz="2000" dirty="0" smtClean="0"/>
              <a:t> (“</a:t>
            </a:r>
            <a:r>
              <a:rPr lang="en-US" sz="2000" dirty="0" err="1"/>
              <a:t>NextGen</a:t>
            </a:r>
            <a:r>
              <a:rPr lang="en-US" sz="2000" dirty="0"/>
              <a:t> </a:t>
            </a:r>
            <a:r>
              <a:rPr lang="en-US" sz="2000" dirty="0" smtClean="0"/>
              <a:t>Core”)</a:t>
            </a:r>
          </a:p>
          <a:p>
            <a:r>
              <a:rPr lang="en-US" sz="2000" dirty="0" smtClean="0"/>
              <a:t>Several candidate architectures might allow 802.11 integration into 3GPP 5G network, e.g.:</a:t>
            </a:r>
          </a:p>
        </p:txBody>
      </p:sp>
      <p:pic>
        <p:nvPicPr>
          <p:cNvPr id="5" name="Picture 4"/>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252252" y="3048000"/>
            <a:ext cx="2561905" cy="1371601"/>
          </a:xfrm>
          <a:prstGeom prst="rect">
            <a:avLst/>
          </a:prstGeom>
        </p:spPr>
      </p:pic>
      <p:pic>
        <p:nvPicPr>
          <p:cNvPr id="6" name="Picture 5"/>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3429000" y="3053080"/>
            <a:ext cx="2286000" cy="1552362"/>
          </a:xfrm>
          <a:prstGeom prst="rect">
            <a:avLst/>
          </a:prstGeom>
        </p:spPr>
      </p:pic>
      <p:pic>
        <p:nvPicPr>
          <p:cNvPr id="1026" name="Picture 2"/>
          <p:cNvPicPr>
            <a:picLocks noChangeAspect="1" noChangeArrowheads="1"/>
          </p:cNvPicPr>
          <p:nvPr/>
        </p:nvPicPr>
        <p:blipFill>
          <a:blip r:embed="rId4">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6629400" y="3095517"/>
            <a:ext cx="1647506" cy="1509925"/>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pic>
      <p:sp>
        <p:nvSpPr>
          <p:cNvPr id="12" name="Rectangle 11"/>
          <p:cNvSpPr/>
          <p:nvPr/>
        </p:nvSpPr>
        <p:spPr>
          <a:xfrm>
            <a:off x="252252" y="4639380"/>
            <a:ext cx="2819400" cy="584776"/>
          </a:xfrm>
          <a:prstGeom prst="rect">
            <a:avLst/>
          </a:prstGeom>
        </p:spPr>
        <p:txBody>
          <a:bodyPr wrap="square">
            <a:spAutoFit/>
          </a:bodyPr>
          <a:lstStyle/>
          <a:p>
            <a:r>
              <a:rPr lang="en-US" sz="1600" dirty="0" smtClean="0"/>
              <a:t>(1) 802.11 WLAN interfaces directly to </a:t>
            </a:r>
            <a:r>
              <a:rPr lang="en-US" sz="1600" dirty="0" err="1" smtClean="0"/>
              <a:t>NextGen</a:t>
            </a:r>
            <a:r>
              <a:rPr lang="en-US" sz="1600" dirty="0" smtClean="0"/>
              <a:t> Core</a:t>
            </a:r>
            <a:endParaRPr lang="en-US" sz="1600" dirty="0"/>
          </a:p>
        </p:txBody>
      </p:sp>
      <p:sp>
        <p:nvSpPr>
          <p:cNvPr id="13" name="Rectangle 12"/>
          <p:cNvSpPr/>
          <p:nvPr/>
        </p:nvSpPr>
        <p:spPr>
          <a:xfrm>
            <a:off x="3352800" y="4639379"/>
            <a:ext cx="2819400" cy="1815882"/>
          </a:xfrm>
          <a:prstGeom prst="rect">
            <a:avLst/>
          </a:prstGeom>
        </p:spPr>
        <p:txBody>
          <a:bodyPr wrap="square">
            <a:spAutoFit/>
          </a:bodyPr>
          <a:lstStyle/>
          <a:p>
            <a:r>
              <a:rPr lang="en-US" sz="1600" dirty="0" smtClean="0"/>
              <a:t>(2) 802.11 WLAN  interfaces with NR base station, e.g., similar to “dual connectivity” architecture used by LWA/</a:t>
            </a:r>
            <a:r>
              <a:rPr lang="en-US" sz="1600" dirty="0" err="1" smtClean="0"/>
              <a:t>eLWA</a:t>
            </a:r>
            <a:r>
              <a:rPr lang="en-US" sz="1600" dirty="0" smtClean="0"/>
              <a:t>/LWIP</a:t>
            </a:r>
          </a:p>
          <a:p>
            <a:r>
              <a:rPr lang="en-US" sz="1600" dirty="0" smtClean="0"/>
              <a:t>[see R2-163969]</a:t>
            </a:r>
            <a:endParaRPr lang="en-US" sz="1600" dirty="0"/>
          </a:p>
          <a:p>
            <a:endParaRPr lang="en-US" sz="1600" dirty="0"/>
          </a:p>
        </p:txBody>
      </p:sp>
      <p:sp>
        <p:nvSpPr>
          <p:cNvPr id="14" name="Rectangle 13"/>
          <p:cNvSpPr/>
          <p:nvPr/>
        </p:nvSpPr>
        <p:spPr>
          <a:xfrm>
            <a:off x="6400800" y="4653281"/>
            <a:ext cx="2590800" cy="1323439"/>
          </a:xfrm>
          <a:prstGeom prst="rect">
            <a:avLst/>
          </a:prstGeom>
        </p:spPr>
        <p:txBody>
          <a:bodyPr wrap="square">
            <a:spAutoFit/>
          </a:bodyPr>
          <a:lstStyle/>
          <a:p>
            <a:r>
              <a:rPr lang="en-US" sz="1600" dirty="0" smtClean="0"/>
              <a:t>(3) 802.11 WLAN data plane interfaces with NR base station, while control plane interfaces with </a:t>
            </a:r>
            <a:r>
              <a:rPr lang="en-US" sz="1600" dirty="0" err="1" smtClean="0"/>
              <a:t>NextGen</a:t>
            </a:r>
            <a:r>
              <a:rPr lang="en-US" sz="1600" dirty="0" smtClean="0"/>
              <a:t> Core</a:t>
            </a:r>
            <a:endParaRPr lang="en-US" sz="1600" dirty="0"/>
          </a:p>
        </p:txBody>
      </p:sp>
      <p:sp>
        <p:nvSpPr>
          <p:cNvPr id="10" name="TextBox 9"/>
          <p:cNvSpPr txBox="1"/>
          <p:nvPr/>
        </p:nvSpPr>
        <p:spPr>
          <a:xfrm>
            <a:off x="685800" y="6477000"/>
            <a:ext cx="7924800" cy="276999"/>
          </a:xfrm>
          <a:prstGeom prst="rect">
            <a:avLst/>
          </a:prstGeom>
          <a:noFill/>
        </p:spPr>
        <p:txBody>
          <a:bodyPr wrap="square" rtlCol="0">
            <a:spAutoFit/>
          </a:bodyPr>
          <a:lstStyle/>
          <a:p>
            <a:pPr algn="ctr"/>
            <a:r>
              <a:rPr lang="en-US" sz="1200" dirty="0" smtClean="0"/>
              <a:t>Source: IEEE 802-EC-16-0099-01-5GSG</a:t>
            </a:r>
            <a:endParaRPr lang="en-US" sz="12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501883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Integration of 802.11 in 3GPP 5G networks</a:t>
            </a:r>
            <a:endParaRPr lang="en-US" sz="3200" dirty="0"/>
          </a:p>
        </p:txBody>
      </p:sp>
      <p:sp>
        <p:nvSpPr>
          <p:cNvPr id="3" name="Content Placeholder 2"/>
          <p:cNvSpPr>
            <a:spLocks noGrp="1"/>
          </p:cNvSpPr>
          <p:nvPr>
            <p:ph idx="1"/>
          </p:nvPr>
        </p:nvSpPr>
        <p:spPr>
          <a:xfrm>
            <a:off x="228600" y="1447800"/>
            <a:ext cx="8686800" cy="4953000"/>
          </a:xfrm>
        </p:spPr>
        <p:txBody>
          <a:bodyPr>
            <a:normAutofit fontScale="70000" lnSpcReduction="20000"/>
          </a:bodyPr>
          <a:lstStyle/>
          <a:p>
            <a:r>
              <a:rPr lang="en-US" dirty="0" smtClean="0"/>
              <a:t>Different architectures may suit different operator deployments and use cases, e.g.</a:t>
            </a:r>
          </a:p>
          <a:p>
            <a:pPr lvl="1"/>
            <a:r>
              <a:rPr lang="en-US" dirty="0"/>
              <a:t>S</a:t>
            </a:r>
            <a:r>
              <a:rPr lang="en-US" dirty="0" smtClean="0"/>
              <a:t>ome architectures imply increased load on backhaul</a:t>
            </a:r>
          </a:p>
          <a:p>
            <a:pPr lvl="1"/>
            <a:r>
              <a:rPr lang="en-US" dirty="0" smtClean="0"/>
              <a:t>“Dual connectivity” architectures may not allow for macro coverage if NR base station operates at higher frequency than WLAN</a:t>
            </a:r>
          </a:p>
          <a:p>
            <a:r>
              <a:rPr lang="en-US" dirty="0" smtClean="0"/>
              <a:t>Availability of specifications for the different architectures depends on future </a:t>
            </a:r>
            <a:r>
              <a:rPr lang="en-US" dirty="0"/>
              <a:t>3GPP progress, decisions and specification </a:t>
            </a:r>
            <a:r>
              <a:rPr lang="en-US" dirty="0" smtClean="0"/>
              <a:t>timeline</a:t>
            </a:r>
          </a:p>
          <a:p>
            <a:pPr lvl="1"/>
            <a:r>
              <a:rPr lang="en-US" dirty="0"/>
              <a:t>Out of the control of </a:t>
            </a:r>
            <a:r>
              <a:rPr lang="en-US" dirty="0" smtClean="0"/>
              <a:t>IEEE</a:t>
            </a:r>
          </a:p>
          <a:p>
            <a:r>
              <a:rPr lang="en-US" dirty="0" smtClean="0"/>
              <a:t>Commercial deployment of the different architectures depends on </a:t>
            </a:r>
            <a:r>
              <a:rPr lang="en-US" dirty="0"/>
              <a:t>handset vendor roadmaps, cellular </a:t>
            </a:r>
            <a:r>
              <a:rPr lang="en-US" dirty="0" smtClean="0"/>
              <a:t>infrastructure vendor roadmaps and network operator decisions</a:t>
            </a:r>
          </a:p>
          <a:p>
            <a:pPr lvl="1"/>
            <a:r>
              <a:rPr lang="en-US" dirty="0" smtClean="0"/>
              <a:t>Out of the control of IEEE</a:t>
            </a:r>
          </a:p>
          <a:p>
            <a:pPr lvl="1"/>
            <a:endParaRPr lang="en-US" dirty="0"/>
          </a:p>
          <a:p>
            <a:pPr>
              <a:buFont typeface="Wingdings"/>
              <a:buChar char="è"/>
            </a:pPr>
            <a:r>
              <a:rPr lang="en-US" dirty="0" smtClean="0">
                <a:sym typeface="Wingdings" panose="05000000000000000000" pitchFamily="2" charset="2"/>
              </a:rPr>
              <a:t>Any technical activities for 5G undertaken by 802 should focus on enablers / building blocks / interfaces that are as generic as possible and can be utilized by any architecture. </a:t>
            </a:r>
          </a:p>
          <a:p>
            <a:pPr lvl="1">
              <a:buFont typeface="Wingdings" panose="05000000000000000000" pitchFamily="2" charset="2"/>
              <a:buChar char="§"/>
            </a:pPr>
            <a:r>
              <a:rPr lang="en-US" dirty="0" smtClean="0">
                <a:sym typeface="Wingdings" panose="05000000000000000000" pitchFamily="2" charset="2"/>
              </a:rPr>
              <a:t>Consider gap analysis for any necessary specification work</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74520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2246313"/>
            <a:ext cx="8458200" cy="1470025"/>
          </a:xfrm>
        </p:spPr>
        <p:txBody>
          <a:bodyPr/>
          <a:lstStyle/>
          <a:p>
            <a:pPr>
              <a:lnSpc>
                <a:spcPts val="5300"/>
              </a:lnSpc>
            </a:pPr>
            <a:r>
              <a:rPr lang="en-US" sz="4400" dirty="0">
                <a:solidFill>
                  <a:srgbClr val="FFFFFF"/>
                </a:solidFill>
              </a:rPr>
              <a:t>Proposed Draft</a:t>
            </a:r>
            <a:r>
              <a:rPr lang="en-US" sz="4400" dirty="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dirty="0">
                <a:solidFill>
                  <a:srgbClr val="FFFFFF"/>
                </a:solidFill>
              </a:rPr>
              <a:t>Report:</a:t>
            </a:r>
            <a:br>
              <a:rPr lang="en-US" sz="4400" dirty="0">
                <a:solidFill>
                  <a:srgbClr val="FFFFFF"/>
                </a:solidFill>
              </a:rPr>
            </a:br>
            <a:r>
              <a:rPr lang="en-US" sz="4400" dirty="0">
                <a:solidFill>
                  <a:srgbClr val="FFFFFF"/>
                </a:solidFill>
              </a:rPr>
              <a:t>IEEE</a:t>
            </a:r>
            <a:r>
              <a:rPr lang="en-US" sz="4400" dirty="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dirty="0">
                <a:solidFill>
                  <a:srgbClr val="FFFFFF"/>
                </a:solidFill>
              </a:rPr>
              <a:t>802</a:t>
            </a:r>
            <a:r>
              <a:rPr lang="en-US" sz="4400" dirty="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dirty="0">
                <a:solidFill>
                  <a:srgbClr val="FFFFFF"/>
                </a:solidFill>
              </a:rPr>
              <a:t>EC</a:t>
            </a:r>
            <a:r>
              <a:rPr lang="en-US" sz="4400" dirty="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dirty="0">
                <a:solidFill>
                  <a:srgbClr val="FFFFFF"/>
                </a:solidFill>
              </a:rPr>
              <a:t>5G/IMT-2020</a:t>
            </a:r>
            <a:r>
              <a:rPr lang="en-US" sz="4400" dirty="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dirty="0">
                <a:solidFill>
                  <a:srgbClr val="FFFFFF"/>
                </a:solidFill>
              </a:rPr>
              <a:t>SC</a:t>
            </a:r>
          </a:p>
        </p:txBody>
      </p:sp>
      <p:sp>
        <p:nvSpPr>
          <p:cNvPr id="6147" name="Rectangle 3"/>
          <p:cNvSpPr>
            <a:spLocks noGrp="1" noChangeArrowheads="1"/>
          </p:cNvSpPr>
          <p:nvPr>
            <p:ph type="subTitle" idx="1"/>
          </p:nvPr>
        </p:nvSpPr>
        <p:spPr>
          <a:xfrm>
            <a:off x="395288" y="3933825"/>
            <a:ext cx="7910512" cy="1752600"/>
          </a:xfrm>
        </p:spPr>
        <p:txBody>
          <a:bodyPr/>
          <a:lstStyle/>
          <a:p>
            <a:pPr indent="61913" algn="l" defTabSz="895350">
              <a:lnSpc>
                <a:spcPct val="70000"/>
              </a:lnSpc>
              <a:spcBef>
                <a:spcPts val="200"/>
              </a:spcBef>
              <a:buClrTx/>
              <a:buSzTx/>
            </a:pPr>
            <a:r>
              <a:rPr lang="en-US" sz="2300" dirty="0" smtClean="0">
                <a:solidFill>
                  <a:srgbClr val="424456"/>
                </a:solidFill>
              </a:rPr>
              <a:t>Draft Report:</a:t>
            </a:r>
          </a:p>
          <a:p>
            <a:pPr indent="61913" algn="l" defTabSz="895350">
              <a:lnSpc>
                <a:spcPct val="70000"/>
              </a:lnSpc>
              <a:spcBef>
                <a:spcPts val="200"/>
              </a:spcBef>
              <a:buClrTx/>
              <a:buSzTx/>
            </a:pPr>
            <a:endParaRPr lang="en-US" sz="2300" dirty="0" smtClean="0">
              <a:solidFill>
                <a:srgbClr val="424456"/>
              </a:solidFill>
            </a:endParaRPr>
          </a:p>
          <a:p>
            <a:pPr indent="61913" algn="l" defTabSz="895350">
              <a:lnSpc>
                <a:spcPct val="70000"/>
              </a:lnSpc>
              <a:spcBef>
                <a:spcPts val="200"/>
              </a:spcBef>
              <a:buClrTx/>
              <a:buSzTx/>
            </a:pPr>
            <a:r>
              <a:rPr lang="en-US" sz="2300" dirty="0" smtClean="0">
                <a:solidFill>
                  <a:srgbClr val="424456"/>
                </a:solidFill>
              </a:rPr>
              <a:t>5G/IMT-2020 Standing Committee</a:t>
            </a:r>
          </a:p>
          <a:p>
            <a:pPr indent="61913" algn="l" defTabSz="895350">
              <a:lnSpc>
                <a:spcPct val="70000"/>
              </a:lnSpc>
              <a:spcBef>
                <a:spcPts val="200"/>
              </a:spcBef>
              <a:buClrTx/>
              <a:buSzTx/>
            </a:pPr>
            <a:r>
              <a:rPr lang="en-US" sz="2300" dirty="0" smtClean="0">
                <a:solidFill>
                  <a:srgbClr val="424456"/>
                </a:solidFill>
              </a:rPr>
              <a:t>of IEEE 802 Executive Committee</a:t>
            </a:r>
          </a:p>
          <a:p>
            <a:pPr indent="61913" algn="l" defTabSz="895350">
              <a:lnSpc>
                <a:spcPct val="70000"/>
              </a:lnSpc>
              <a:spcBef>
                <a:spcPts val="200"/>
              </a:spcBef>
              <a:buClrTx/>
              <a:buSzTx/>
              <a:buFontTx/>
              <a:buNone/>
            </a:pPr>
            <a:endParaRPr lang="en-US" sz="1500" dirty="0" smtClean="0">
              <a:solidFill>
                <a:srgbClr val="424456"/>
              </a:solidFill>
            </a:endParaRPr>
          </a:p>
          <a:p>
            <a:pPr indent="61913" algn="l" defTabSz="895350">
              <a:lnSpc>
                <a:spcPct val="70000"/>
              </a:lnSpc>
              <a:spcBef>
                <a:spcPts val="200"/>
              </a:spcBef>
              <a:buClrTx/>
              <a:buSzTx/>
              <a:buFontTx/>
              <a:buNone/>
            </a:pPr>
            <a:r>
              <a:rPr lang="en-US" sz="2300" dirty="0" smtClean="0">
                <a:solidFill>
                  <a:srgbClr val="424456"/>
                </a:solidFill>
              </a:rPr>
              <a:t>25 July</a:t>
            </a:r>
            <a:r>
              <a:rPr lang="en-US" sz="2300" dirty="0" smtClean="0">
                <a:latin typeface="Times New Roman" pitchFamily="-92" charset="0"/>
                <a:ea typeface="Times New Roman" pitchFamily="-92" charset="0"/>
                <a:cs typeface="Times New Roman" pitchFamily="-92" charset="0"/>
                <a:sym typeface="Times New Roman" pitchFamily="-92" charset="0"/>
              </a:rPr>
              <a:t> </a:t>
            </a:r>
            <a:r>
              <a:rPr lang="en-US" sz="2300" dirty="0" smtClean="0">
                <a:solidFill>
                  <a:srgbClr val="424456"/>
                </a:solidFill>
              </a:rPr>
              <a:t>2016</a:t>
            </a:r>
            <a:endParaRPr lang="en-US" sz="2300" dirty="0">
              <a:solidFill>
                <a:srgbClr val="424456"/>
              </a:solidFill>
            </a:endParaRPr>
          </a:p>
        </p:txBody>
      </p:sp>
      <p:pic>
        <p:nvPicPr>
          <p:cNvPr id="6148" name="Picture 4" descr="https://encrypted-tbn3.gstatic.com/images?q=tbn:ANd9GcS2OeDDz4S3NME0m7I9GDAhNV1zLpK7XjFi-44fBUJ55qOqrhtz"/>
          <p:cNvPicPr>
            <a:picLocks noChangeAspect="1"/>
          </p:cNvPicPr>
          <p:nvPr/>
        </p:nvPicPr>
        <p:blipFill>
          <a:blip r:embed="rId3"/>
          <a:srcRect/>
          <a:stretch>
            <a:fillRect/>
          </a:stretch>
        </p:blipFill>
        <p:spPr bwMode="auto">
          <a:xfrm>
            <a:off x="611188" y="635000"/>
            <a:ext cx="1439862" cy="1498600"/>
          </a:xfrm>
          <a:prstGeom prst="rect">
            <a:avLst/>
          </a:prstGeom>
          <a:noFill/>
          <a:ln w="12700" cap="flat" cmpd="sng">
            <a:noFill/>
            <a:prstDash val="solid"/>
            <a:miter lim="400000"/>
            <a:headEnd type="none" w="med" len="med"/>
            <a:tailEnd type="none" w="med" len="med"/>
          </a:ln>
          <a:effectLst/>
        </p:spPr>
      </p:pic>
      <p:sp>
        <p:nvSpPr>
          <p:cNvPr id="6149" name="Rectangle 5"/>
          <p:cNvSpPr>
            <a:spLocks/>
          </p:cNvSpPr>
          <p:nvPr/>
        </p:nvSpPr>
        <p:spPr bwMode="auto">
          <a:xfrm>
            <a:off x="8836025" y="15875"/>
            <a:ext cx="231775" cy="350838"/>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C4DEDAA-C31C-7848-8F5E-6A35F9991F6F}" type="slidenum">
              <a:rPr lang="en-US">
                <a:solidFill>
                  <a:srgbClr val="FFFFFF"/>
                </a:solidFill>
                <a:latin typeface="Arial" pitchFamily="-92" charset="0"/>
                <a:ea typeface="Arial" pitchFamily="-92" charset="0"/>
                <a:cs typeface="Arial" pitchFamily="-92" charset="0"/>
                <a:sym typeface="Arial" pitchFamily="-92" charset="0"/>
              </a:rPr>
              <a:pPr algn="r"/>
              <a:t>2</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AutoShape 1"/>
          <p:cNvSpPr>
            <a:spLocks/>
          </p:cNvSpPr>
          <p:nvPr/>
        </p:nvSpPr>
        <p:spPr bwMode="auto">
          <a:xfrm>
            <a:off x="7372350" y="588963"/>
            <a:ext cx="1600200" cy="365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599"/>
                </a:moveTo>
                <a:cubicBezTo>
                  <a:pt x="0" y="1607"/>
                  <a:pt x="37" y="0"/>
                  <a:pt x="82" y="0"/>
                </a:cubicBezTo>
                <a:lnTo>
                  <a:pt x="21518" y="0"/>
                </a:lnTo>
                <a:cubicBezTo>
                  <a:pt x="21563" y="0"/>
                  <a:pt x="21600" y="1607"/>
                  <a:pt x="21600" y="3599"/>
                </a:cubicBezTo>
                <a:lnTo>
                  <a:pt x="21600" y="18001"/>
                </a:lnTo>
                <a:cubicBezTo>
                  <a:pt x="21600" y="19985"/>
                  <a:pt x="21563" y="21600"/>
                  <a:pt x="21518" y="21600"/>
                </a:cubicBezTo>
                <a:lnTo>
                  <a:pt x="82" y="21600"/>
                </a:lnTo>
                <a:cubicBezTo>
                  <a:pt x="37" y="21600"/>
                  <a:pt x="0" y="19985"/>
                  <a:pt x="0" y="18001"/>
                </a:cubicBezTo>
                <a:lnTo>
                  <a:pt x="0" y="3599"/>
                </a:lnTo>
              </a:path>
            </a:pathLst>
          </a:cu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2" name="Rectangle 2"/>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3" name="Line 3"/>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4" name="Line 4"/>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5" name="Line 5"/>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6" name="Rectangle 6"/>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7" name="Line 7"/>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576" name="Rectangle 96"/>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B1</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single technology</a:t>
            </a:r>
            <a:endParaRPr lang="en-US" dirty="0">
              <a:latin typeface="Calibri" pitchFamily="-92" charset="0"/>
              <a:ea typeface="Calibri" pitchFamily="-92" charset="0"/>
              <a:cs typeface="Calibri" pitchFamily="-92" charset="0"/>
              <a:sym typeface="Calibri" pitchFamily="-92" charset="0"/>
            </a:endParaRPr>
          </a:p>
        </p:txBody>
      </p:sp>
      <p:sp>
        <p:nvSpPr>
          <p:cNvPr id="20581" name="Rectangle 101"/>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699A625-3358-2742-8FDE-F5AE3D57B53B}" type="slidenum">
              <a:rPr lang="en-US">
                <a:solidFill>
                  <a:srgbClr val="FFFFFF"/>
                </a:solidFill>
                <a:latin typeface="Arial" pitchFamily="-92" charset="0"/>
                <a:ea typeface="Arial" pitchFamily="-92" charset="0"/>
                <a:cs typeface="Arial" pitchFamily="-92" charset="0"/>
                <a:sym typeface="Arial" pitchFamily="-92" charset="0"/>
              </a:rPr>
              <a:pPr algn="r"/>
              <a:t>20</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31" name="Content Placeholder 6"/>
          <p:cNvGraphicFramePr>
            <a:graphicFrameLocks noGrp="1"/>
          </p:cNvGraphicFramePr>
          <p:nvPr>
            <p:ph idx="1"/>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some IEEE 802.11 radio interface.</a:t>
                      </a:r>
                    </a:p>
                  </a:txBody>
                  <a:tcPr/>
                </a:tc>
              </a:tr>
            </a:tbl>
          </a:graphicData>
        </a:graphic>
      </p:graphicFrame>
      <p:graphicFrame>
        <p:nvGraphicFramePr>
          <p:cNvPr id="32" name="Content Placeholder 7"/>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72317752"/>
              </p:ext>
            </p:extLst>
          </p:nvPr>
        </p:nvGraphicFramePr>
        <p:xfrm>
          <a:off x="3048000" y="2057399"/>
          <a:ext cx="5904656" cy="3215641"/>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043587">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An 802.11 radio interface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application process; may require new standards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RLAN spectrum</a:t>
                      </a:r>
                    </a:p>
                  </a:txBody>
                  <a:tcPr marL="45720" marR="45720" horzOverflow="overflow"/>
                </a:tc>
              </a:tr>
              <a:tr h="685596">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802.11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that 802.11 radio interface in IMT spectrum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RIT simulation modeling required by ITU-R may fail to produce convincing results</a:t>
                      </a:r>
                      <a:endPar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a:txBody>
                  <a:tcPr marL="45720" marR="45720" horzOverflow="overflow"/>
                </a:tc>
              </a:tr>
            </a:tbl>
          </a:graphicData>
        </a:graphic>
      </p:graphicFrame>
      <p:graphicFrame>
        <p:nvGraphicFramePr>
          <p:cNvPr id="33"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900"/>
                        </a:lnSpc>
                        <a:tabLst>
                          <a:tab pos="101600" algn="l"/>
                          <a:tab pos="114300" algn="l"/>
                          <a:tab pos="393700" algn="l"/>
                        </a:tabLst>
                      </a:pPr>
                      <a:r>
                        <a:rPr lang="en-US" sz="1600" dirty="0" smtClean="0">
                          <a:latin typeface="+mn-lt"/>
                        </a:rPr>
                        <a:t>Develop and submit an IEEE proposal to adopt some form of IEEE 802.11 radio interface technology into IMT-2020.</a:t>
                      </a:r>
                    </a:p>
                  </a:txBody>
                  <a:tcPr/>
                </a:tc>
              </a:tr>
            </a:tbl>
          </a:graphicData>
        </a:graphic>
      </p:graphicFrame>
      <p:graphicFrame>
        <p:nvGraphicFramePr>
          <p:cNvPr id="34"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150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0" name="Line 6"/>
          <p:cNvSpPr>
            <a:spLocks noChangeShapeType="1"/>
          </p:cNvSpPr>
          <p:nvPr/>
        </p:nvSpPr>
        <p:spPr bwMode="auto">
          <a:xfrm flipH="1">
            <a:off x="247650"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1" name="Line 7"/>
          <p:cNvSpPr>
            <a:spLocks noChangeShapeType="1"/>
          </p:cNvSpPr>
          <p:nvPr/>
        </p:nvSpPr>
        <p:spPr bwMode="auto">
          <a:xfrm flipH="1">
            <a:off x="2987675"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2" name="Line 8"/>
          <p:cNvSpPr>
            <a:spLocks noChangeShapeType="1"/>
          </p:cNvSpPr>
          <p:nvPr/>
        </p:nvSpPr>
        <p:spPr bwMode="auto">
          <a:xfrm>
            <a:off x="241300" y="1933575"/>
            <a:ext cx="2752725" cy="0"/>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94" name="Rectangle 90"/>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B2</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set of technologies</a:t>
            </a:r>
            <a:endParaRPr lang="en-US" dirty="0">
              <a:latin typeface="Calibri" pitchFamily="-92" charset="0"/>
              <a:ea typeface="Calibri" pitchFamily="-92" charset="0"/>
              <a:cs typeface="Calibri" pitchFamily="-92" charset="0"/>
              <a:sym typeface="Calibri" pitchFamily="-92" charset="0"/>
            </a:endParaRPr>
          </a:p>
        </p:txBody>
      </p:sp>
      <p:sp>
        <p:nvSpPr>
          <p:cNvPr id="21598" name="Rectangle 94"/>
          <p:cNvSpPr>
            <a:spLocks/>
          </p:cNvSpPr>
          <p:nvPr/>
        </p:nvSpPr>
        <p:spPr bwMode="auto">
          <a:xfrm>
            <a:off x="330200" y="1993900"/>
            <a:ext cx="1111250" cy="28416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2300"/>
              </a:lnSpc>
            </a:pPr>
            <a:r>
              <a:rPr lang="en-US" b="1">
                <a:solidFill>
                  <a:srgbClr val="FFFFFF"/>
                </a:solidFill>
              </a:rPr>
              <a:t>Objective</a:t>
            </a:r>
          </a:p>
        </p:txBody>
      </p:sp>
      <p:sp>
        <p:nvSpPr>
          <p:cNvPr id="21599" name="Rectangle 95"/>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0F19EF5-1869-FA45-ADF1-8D13CE9B87CD}" type="slidenum">
              <a:rPr lang="en-US">
                <a:solidFill>
                  <a:srgbClr val="FFFFFF"/>
                </a:solidFill>
                <a:latin typeface="Arial" pitchFamily="-92" charset="0"/>
                <a:ea typeface="Arial" pitchFamily="-92" charset="0"/>
                <a:cs typeface="Arial" pitchFamily="-92" charset="0"/>
                <a:sym typeface="Arial" pitchFamily="-92" charset="0"/>
              </a:rPr>
              <a:pPr algn="r"/>
              <a:t>21</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5"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several IEEE 802 radio interfaces.</a:t>
                      </a:r>
                    </a:p>
                  </a:txBody>
                  <a:tcPr/>
                </a:tc>
              </a:tr>
            </a:tbl>
          </a:graphicData>
        </a:graphic>
      </p:graphicFrame>
      <p:graphicFrame>
        <p:nvGraphicFramePr>
          <p:cNvPr id="26" name="Content Placeholder 7"/>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72317752"/>
              </p:ext>
            </p:extLst>
          </p:nvPr>
        </p:nvGraphicFramePr>
        <p:xfrm>
          <a:off x="3048000" y="2057399"/>
          <a:ext cx="5904656" cy="3398521"/>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2719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802 radio interfaces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application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process; may require new </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stds</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 and internal coordination,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802-friendly spectrum</a:t>
                      </a:r>
                    </a:p>
                  </a:txBody>
                  <a:tcPr marL="45720" marR="45720" horzOverflow="overflow"/>
                </a:tc>
              </a:tr>
              <a:tr h="4337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those 802 radio interfaces in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RIT simulation modeling required by ITU-R may fail to produce convincing results</a:t>
                      </a:r>
                      <a:endPar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a:txBody>
                  <a:tcPr marL="45720" marR="45720" horzOverflow="overflow"/>
                </a:tc>
              </a:tr>
            </a:tbl>
          </a:graphicData>
        </a:graphic>
      </p:graphicFrame>
      <p:graphicFrame>
        <p:nvGraphicFramePr>
          <p:cNvPr id="27"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Develop and submit an IEEE proposal to adopt coherent set of IEEE 802 radio interface technologies into IMT-2020, possibly integrated in an IEEE 802 Access Network.</a:t>
                      </a:r>
                      <a:endParaRPr lang="en-US" sz="1600" dirty="0"/>
                    </a:p>
                  </a:txBody>
                  <a:tcPr/>
                </a:tc>
              </a:tr>
            </a:tbl>
          </a:graphicData>
        </a:graphic>
      </p:graphicFrame>
      <p:graphicFrame>
        <p:nvGraphicFramePr>
          <p:cNvPr id="28"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616" name="Rectangle 88"/>
          <p:cNvSpPr>
            <a:spLocks/>
          </p:cNvSpPr>
          <p:nvPr/>
        </p:nvSpPr>
        <p:spPr bwMode="auto">
          <a:xfrm>
            <a:off x="323850" y="5461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B3</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external proposal</a:t>
            </a:r>
            <a:endParaRPr lang="en-US" dirty="0">
              <a:latin typeface="Calibri" pitchFamily="-92" charset="0"/>
              <a:ea typeface="Calibri" pitchFamily="-92" charset="0"/>
              <a:cs typeface="Calibri" pitchFamily="-92" charset="0"/>
              <a:sym typeface="Calibri" pitchFamily="-92" charset="0"/>
            </a:endParaRPr>
          </a:p>
        </p:txBody>
      </p:sp>
      <p:sp>
        <p:nvSpPr>
          <p:cNvPr id="22621" name="Rectangle 9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040757A-A083-FA4E-B921-EA11CD9B6AC8}" type="slidenum">
              <a:rPr lang="en-US">
                <a:solidFill>
                  <a:srgbClr val="FFFFFF"/>
                </a:solidFill>
                <a:latin typeface="Arial" pitchFamily="-92" charset="0"/>
                <a:ea typeface="Arial" pitchFamily="-92" charset="0"/>
                <a:cs typeface="Arial" pitchFamily="-92" charset="0"/>
                <a:sym typeface="Arial" pitchFamily="-92" charset="0"/>
              </a:rPr>
              <a:pPr algn="r"/>
              <a:t>22</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3"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59336710"/>
              </p:ext>
            </p:extLst>
          </p:nvPr>
        </p:nvGraphicFramePr>
        <p:xfrm>
          <a:off x="191344"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a:lnSpc>
                          <a:spcPts val="1900"/>
                        </a:lnSpc>
                      </a:pPr>
                      <a:r>
                        <a:rPr lang="en-US" sz="1600" dirty="0" smtClean="0"/>
                        <a:t>3GPP incorporation of IEEE 802 features, referenced in IMT-2020.</a:t>
                      </a:r>
                      <a:endParaRPr lang="en-US" sz="1600" dirty="0"/>
                    </a:p>
                  </a:txBody>
                  <a:tcPr/>
                </a:tc>
              </a:tr>
            </a:tbl>
          </a:graphicData>
        </a:graphic>
      </p:graphicFrame>
      <p:graphicFrame>
        <p:nvGraphicFramePr>
          <p:cNvPr id="24" name="Content Placeholder 7"/>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72317752"/>
              </p:ext>
            </p:extLst>
          </p:nvPr>
        </p:nvGraphicFramePr>
        <p:xfrm>
          <a:off x="3048000" y="1828800"/>
          <a:ext cx="5904656" cy="3822340"/>
        </p:xfrm>
        <a:graphic>
          <a:graphicData uri="http://schemas.openxmlformats.org/drawingml/2006/table">
            <a:tbl>
              <a:tblPr firstRow="1" bandRow="1">
                <a:tableStyleId>{5C22544A-7EE6-4342-B048-85BDC9FD1C3A}</a:tableStyleId>
              </a:tblPr>
              <a:tblGrid>
                <a:gridCol w="1476164"/>
                <a:gridCol w="1476164"/>
                <a:gridCol w="1476164"/>
                <a:gridCol w="1476164"/>
              </a:tblGrid>
              <a:tr h="343563">
                <a:tc>
                  <a:txBody>
                    <a:bodyPr/>
                    <a:lstStyle/>
                    <a:p>
                      <a:r>
                        <a:rPr lang="en-US" sz="1100" dirty="0" smtClean="0"/>
                        <a:t>Strength</a:t>
                      </a:r>
                      <a:endParaRPr lang="en-US" sz="1100" dirty="0"/>
                    </a:p>
                  </a:txBody>
                  <a:tcPr/>
                </a:tc>
                <a:tc>
                  <a:txBody>
                    <a:bodyPr/>
                    <a:lstStyle/>
                    <a:p>
                      <a:r>
                        <a:rPr lang="en-US" sz="1100" dirty="0" smtClean="0"/>
                        <a:t>Weakness</a:t>
                      </a:r>
                      <a:endParaRPr lang="en-US" sz="1100" dirty="0"/>
                    </a:p>
                  </a:txBody>
                  <a:tcPr/>
                </a:tc>
                <a:tc>
                  <a:txBody>
                    <a:bodyPr/>
                    <a:lstStyle/>
                    <a:p>
                      <a:r>
                        <a:rPr lang="en-US" sz="1100" dirty="0" smtClean="0"/>
                        <a:t>Opportunity</a:t>
                      </a:r>
                      <a:endParaRPr lang="en-US" sz="1100" dirty="0"/>
                    </a:p>
                  </a:txBody>
                  <a:tcPr/>
                </a:tc>
                <a:tc>
                  <a:txBody>
                    <a:bodyPr/>
                    <a:lstStyle/>
                    <a:p>
                      <a:r>
                        <a:rPr lang="en-US" sz="1100" dirty="0" smtClean="0"/>
                        <a:t>Threat</a:t>
                      </a:r>
                      <a:endParaRPr lang="en-US" sz="1100" dirty="0"/>
                    </a:p>
                  </a:txBody>
                  <a:tcPr/>
                </a:tc>
              </a:tr>
              <a:tr h="1116578">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IEEE 802 technologies are referenced in IMT-</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2020, aligning with industry momentum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3GPP would make the final decisions about the details of the proposal</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Encourages use of IEEE 802 in 3GPP 5G networks</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Focus on 3GPP may reduce applicability of 802 radio interfaces to non-cellular networks</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r h="1359259">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No need for IEEE 802 radio interfaces to meet IMT-202o requirements or be evaluated in ITU-R WP 5D</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are not identified as IMT-2020 and are not applicable to IMT spectrum, including</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future mm-wave IMT spectrum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 peripheral role in IMT-2020</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would be in a weaker position than IMT-2020 radio interfaces for IMT spectrum, including</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future mm</a:t>
                      </a: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-wave </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IMT spectrum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r h="702698">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3. align with industry momentum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mn-lt" charset="0"/>
                          <a:ea typeface="+mn-ea" charset="0"/>
                          <a:cs typeface="+mn-ea" charset="0"/>
                          <a:sym typeface="Arial" pitchFamily="-92" charset="0"/>
                        </a:rPr>
                        <a:t>3. 3GPP includes IEEE 802 technology autonomously with minimal effort from IEEE 802</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mn-lt" charset="0"/>
                          <a:ea typeface="+mn-ea" charset="0"/>
                          <a:cs typeface="+mn-ea" charset="0"/>
                          <a:sym typeface="Arial" pitchFamily="-92" charset="0"/>
                        </a:rPr>
                        <a:t>3. 3GPP changes IEEE 802 functionality</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25"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70725870"/>
              </p:ext>
            </p:extLst>
          </p:nvPr>
        </p:nvGraphicFramePr>
        <p:xfrm>
          <a:off x="214264"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Support development of a 3GPP proposal for IMT-2020 incorporating references to integration of IEEE 802.11 or an IEEE 802 Access Network.</a:t>
                      </a:r>
                      <a:endParaRPr lang="en-US" sz="1600" dirty="0"/>
                    </a:p>
                  </a:txBody>
                  <a:tcPr/>
                </a:tc>
              </a:tr>
            </a:tbl>
          </a:graphicData>
        </a:graphic>
      </p:graphicFrame>
      <p:graphicFrame>
        <p:nvGraphicFramePr>
          <p:cNvPr id="26" name="Content Placeholder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81575226"/>
              </p:ext>
            </p:extLst>
          </p:nvPr>
        </p:nvGraphicFramePr>
        <p:xfrm>
          <a:off x="3048000" y="5715000"/>
          <a:ext cx="5904656" cy="1061420"/>
        </p:xfrm>
        <a:graphic>
          <a:graphicData uri="http://schemas.openxmlformats.org/drawingml/2006/table">
            <a:tbl>
              <a:tblPr firstRow="1" bandRow="1">
                <a:tableStyleId>{5C22544A-7EE6-4342-B048-85BDC9FD1C3A}</a:tableStyleId>
              </a:tblPr>
              <a:tblGrid>
                <a:gridCol w="2952328"/>
                <a:gridCol w="2952328"/>
              </a:tblGrid>
              <a:tr h="294940">
                <a:tc>
                  <a:txBody>
                    <a:bodyPr/>
                    <a:lstStyle/>
                    <a:p>
                      <a:r>
                        <a:rPr lang="en-US" dirty="0" smtClean="0"/>
                        <a:t>Cost</a:t>
                      </a:r>
                      <a:endParaRPr lang="en-US" dirty="0"/>
                    </a:p>
                  </a:txBody>
                  <a:tcPr/>
                </a:tc>
                <a:tc>
                  <a:txBody>
                    <a:bodyPr/>
                    <a:lstStyle/>
                    <a:p>
                      <a:r>
                        <a:rPr lang="en-US" dirty="0" smtClean="0"/>
                        <a:t>Benefit</a:t>
                      </a:r>
                      <a:endParaRPr lang="en-US" dirty="0"/>
                    </a:p>
                  </a:txBody>
                  <a:tcPr/>
                </a:tc>
              </a:tr>
              <a:tr h="69566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Development of the interface, and coordination with 3GPP</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on integration of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the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Encourages use of IEEE 802 in 3GPP 5G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networks; aligns with industry momentum.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Approach – 2 prongs: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Action B3: Ensure relevant IEEE 802 technologies are part of the incumbent mobile operator 5G universe</a:t>
            </a:r>
          </a:p>
          <a:p>
            <a:pPr lvl="1"/>
            <a:r>
              <a:rPr lang="en-US" dirty="0" smtClean="0"/>
              <a:t>Complementary - Propose </a:t>
            </a:r>
            <a:r>
              <a:rPr lang="en-US" dirty="0"/>
              <a:t>we</a:t>
            </a:r>
            <a:r>
              <a:rPr lang="en-US" dirty="0" smtClean="0"/>
              <a:t> recommend only world </a:t>
            </a:r>
            <a:r>
              <a:rPr lang="en-US" dirty="0"/>
              <a:t>class winning technologies that already have a foothold in</a:t>
            </a:r>
            <a:r>
              <a:rPr lang="en-US" dirty="0" smtClean="0"/>
              <a:t> mobile community to ensure credibility with 3GPP. </a:t>
            </a:r>
          </a:p>
          <a:p>
            <a:pPr lvl="1"/>
            <a:r>
              <a:rPr lang="en-US" dirty="0" smtClean="0"/>
              <a:t>Focus on some specific use cases/test environments, e.g. in-home entertainment, indoor hotspot, outdoor hotspot, community</a:t>
            </a:r>
          </a:p>
          <a:p>
            <a:pPr lvl="1"/>
            <a:r>
              <a:rPr lang="en-US" dirty="0" smtClean="0"/>
              <a:t>Liaise with 3GPP as the Release 13/14 features and specifications evolve into Release 15/16/NR/…</a:t>
            </a:r>
          </a:p>
          <a:p>
            <a:pPr lvl="2"/>
            <a:r>
              <a:rPr lang="en-US" dirty="0" smtClean="0"/>
              <a:t>IMT-2020 requirements will evolve in ITU-R and need to be tracked </a:t>
            </a:r>
          </a:p>
          <a:p>
            <a:pPr lvl="2"/>
            <a:r>
              <a:rPr lang="en-US" dirty="0" smtClean="0"/>
              <a:t>IEEE deliverables must ensure that a 5G network including 3GPP and IEEE technologies support the appropriate IMT-2020 requirements</a:t>
            </a:r>
          </a:p>
          <a:p>
            <a:endParaRPr lang="en-US" dirty="0" smtClean="0"/>
          </a:p>
          <a:p>
            <a:r>
              <a:rPr lang="en-US" dirty="0" smtClean="0"/>
              <a:t>Action A: Ensure IEEE 802 technologies interface with networks of new wireless operators as well as incumbent mobile operators</a:t>
            </a:r>
          </a:p>
          <a:p>
            <a:endParaRPr lang="en-US"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763050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24</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fontScale="92500"/>
          </a:bodyPr>
          <a:lstStyle/>
          <a:p>
            <a:r>
              <a:rPr lang="en-US" altLang="en-US" dirty="0"/>
              <a:t>Actions toward B3 </a:t>
            </a:r>
            <a:r>
              <a:rPr lang="en-US" altLang="en-US" dirty="0" smtClean="0"/>
              <a:t>(for Mobile Incumbents)</a:t>
            </a:r>
          </a:p>
          <a:p>
            <a:pPr lvl="1"/>
            <a:r>
              <a:rPr lang="en-US" altLang="en-US" dirty="0" smtClean="0"/>
              <a:t>Encourage review and technical analysis within the WGs</a:t>
            </a:r>
          </a:p>
          <a:p>
            <a:pPr lvl="1"/>
            <a:r>
              <a:rPr lang="en-US" altLang="en-US" dirty="0" smtClean="0"/>
              <a:t>“</a:t>
            </a:r>
            <a:r>
              <a:rPr lang="en-US" altLang="en-US" dirty="0"/>
              <a:t>Exploring further involvement of IEEE in this work should be initiated by liaison to 3GPP”</a:t>
            </a:r>
            <a:endParaRPr lang="en-US" altLang="en-US" dirty="0" smtClean="0"/>
          </a:p>
          <a:p>
            <a:pPr lvl="2"/>
            <a:r>
              <a:rPr lang="en-US" altLang="en-US" dirty="0" smtClean="0"/>
              <a:t>Suggested by 3GPP representatives in IEEE 802-EC-16-0065-10-5GSG</a:t>
            </a:r>
          </a:p>
          <a:p>
            <a:r>
              <a:rPr lang="en-US" altLang="en-US" dirty="0"/>
              <a:t>Actions towards </a:t>
            </a:r>
            <a:r>
              <a:rPr lang="en-US" altLang="en-US" dirty="0" smtClean="0"/>
              <a:t>A</a:t>
            </a:r>
          </a:p>
          <a:p>
            <a:pPr lvl="1"/>
            <a:r>
              <a:rPr lang="en-US" altLang="en-US" dirty="0" smtClean="0"/>
              <a:t>Encourage review and technical analysis within the WGs</a:t>
            </a:r>
          </a:p>
          <a:p>
            <a:pPr lvl="1"/>
            <a:r>
              <a:rPr lang="en-US" altLang="en-US" dirty="0" smtClean="0"/>
              <a:t>Consider a common interface with Action B3</a:t>
            </a:r>
          </a:p>
          <a:p>
            <a:r>
              <a:rPr lang="en-US" altLang="en-US" dirty="0" smtClean="0"/>
              <a:t>Identify those who will actually perform the Actions</a:t>
            </a:r>
            <a:endParaRPr lang="en-US" altLang="en-US" dirty="0"/>
          </a:p>
          <a:p>
            <a:endParaRPr lang="en-US" dirty="0"/>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Summary</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The Standing committee benefitted from a wide breadth of contributions and views that helped derive the cost-benefit analysis and conclusion of this report.</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[DRAFT] Conclusions</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The four Actions addressed under the Standing Committee scope are not mutually exclusive.</a:t>
            </a:r>
          </a:p>
          <a:p>
            <a:r>
              <a:rPr lang="en-US" altLang="en-US" dirty="0" smtClean="0"/>
              <a:t>There is a preference for Action B3, with a secondary desire to progress Action A.</a:t>
            </a:r>
          </a:p>
          <a:p>
            <a:r>
              <a:rPr lang="en-US" altLang="en-US" dirty="0" smtClean="0"/>
              <a:t>[This will be assessed with straw polls at the July plenary. Initial results (25 July) presented on following slide.]</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Straw Poll Results – 25 July</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sz="2400" dirty="0" smtClean="0"/>
              <a:t>Support the following Actions (Chicago rules)</a:t>
            </a:r>
          </a:p>
          <a:p>
            <a:pPr lvl="1"/>
            <a:r>
              <a:rPr lang="en-US" altLang="en-US" sz="2000" dirty="0" smtClean="0"/>
              <a:t>A: 30</a:t>
            </a:r>
          </a:p>
          <a:p>
            <a:pPr lvl="1"/>
            <a:r>
              <a:rPr lang="en-US" altLang="en-US" sz="2000" dirty="0" smtClean="0"/>
              <a:t>B1: 6</a:t>
            </a:r>
          </a:p>
          <a:p>
            <a:pPr lvl="1"/>
            <a:r>
              <a:rPr lang="en-US" altLang="en-US" sz="2000" dirty="0" smtClean="0"/>
              <a:t>B2: 2</a:t>
            </a:r>
          </a:p>
          <a:p>
            <a:pPr lvl="1"/>
            <a:r>
              <a:rPr lang="en-US" altLang="en-US" sz="2000" dirty="0" smtClean="0"/>
              <a:t>B3: 46</a:t>
            </a:r>
          </a:p>
          <a:p>
            <a:pPr lvl="1"/>
            <a:r>
              <a:rPr lang="en-US" altLang="en-US" sz="2000" dirty="0" smtClean="0"/>
              <a:t>None: 6</a:t>
            </a:r>
          </a:p>
          <a:p>
            <a:r>
              <a:rPr lang="en-US" altLang="en-US" sz="2400" dirty="0" smtClean="0"/>
              <a:t>Preference for one Action</a:t>
            </a:r>
          </a:p>
          <a:p>
            <a:pPr lvl="1"/>
            <a:r>
              <a:rPr lang="en-US" altLang="en-US" sz="2000" dirty="0" smtClean="0"/>
              <a:t>A: 22</a:t>
            </a:r>
          </a:p>
          <a:p>
            <a:pPr lvl="1"/>
            <a:r>
              <a:rPr lang="en-US" altLang="en-US" sz="2000" dirty="0" smtClean="0"/>
              <a:t>B1: 0</a:t>
            </a:r>
          </a:p>
          <a:p>
            <a:pPr lvl="1"/>
            <a:r>
              <a:rPr lang="en-US" altLang="en-US" sz="2000" dirty="0" smtClean="0"/>
              <a:t>B2: 0</a:t>
            </a:r>
          </a:p>
          <a:p>
            <a:pPr lvl="1"/>
            <a:r>
              <a:rPr lang="en-US" altLang="en-US" sz="2000" dirty="0" smtClean="0"/>
              <a:t>B3: 29</a:t>
            </a:r>
          </a:p>
          <a:p>
            <a:pPr lvl="1"/>
            <a:r>
              <a:rPr lang="en-US" altLang="en-US" sz="2000" dirty="0" smtClean="0"/>
              <a:t>None: 2</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46100" y="1555750"/>
            <a:ext cx="7739063" cy="4247316"/>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 1:</a:t>
            </a:r>
          </a:p>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Authorization by EC Ballot</a:t>
            </a:r>
          </a:p>
          <a:p>
            <a:pPr>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tabLst>
                <a:tab pos="101600" algn="l"/>
                <a:tab pos="368300" algn="l"/>
                <a:tab pos="406400" algn="l"/>
                <a:tab pos="647700" algn="l"/>
                <a:tab pos="698500" algn="l"/>
                <a:tab pos="914400" algn="l"/>
              </a:tabLst>
            </a:pPr>
            <a:r>
              <a:rPr lang="en-US" sz="1200" dirty="0"/>
              <a:t>Motion: Approve the creation of the IEEE 802 5G/IMT-2020 standing committee (per 5.6 2 of the LMSC P&amp;P) with the following scope and organization</a:t>
            </a:r>
            <a:r>
              <a:rPr lang="en-US" sz="1200" dirty="0" smtClean="0"/>
              <a:t>:</a:t>
            </a:r>
          </a:p>
          <a:p>
            <a:pPr>
              <a:tabLst>
                <a:tab pos="101600" algn="l"/>
                <a:tab pos="368300" algn="l"/>
                <a:tab pos="406400" algn="l"/>
                <a:tab pos="647700" algn="l"/>
                <a:tab pos="698500" algn="l"/>
                <a:tab pos="914400" algn="l"/>
              </a:tabLst>
            </a:pPr>
            <a:endParaRPr lang="en-US" sz="1200" dirty="0" smtClean="0"/>
          </a:p>
          <a:p>
            <a:pPr>
              <a:buFont typeface="Arial"/>
              <a:buChar char="•"/>
              <a:tabLst>
                <a:tab pos="101600" algn="l"/>
                <a:tab pos="368300" algn="l"/>
                <a:tab pos="406400" algn="l"/>
                <a:tab pos="647700" algn="l"/>
                <a:tab pos="698500" algn="l"/>
                <a:tab pos="914400" algn="l"/>
              </a:tabLst>
            </a:pPr>
            <a:r>
              <a:rPr lang="en-US" sz="1200" dirty="0" smtClean="0"/>
              <a:t>To</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t>provide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report</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on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the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following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items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to</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the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smtClean="0"/>
              <a:t>EC:</a:t>
            </a:r>
          </a:p>
          <a:p>
            <a:pPr marL="230188" lvl="1" indent="115888">
              <a:buFont typeface="Arial"/>
              <a:buChar char="•"/>
              <a:tabLst>
                <a:tab pos="101600" algn="l"/>
                <a:tab pos="368300" algn="l"/>
                <a:tab pos="406400" algn="l"/>
                <a:tab pos="647700" algn="l"/>
                <a:tab pos="698500" algn="l"/>
                <a:tab pos="914400" algn="l"/>
              </a:tabLst>
            </a:pPr>
            <a:r>
              <a:rPr lang="en-US" sz="1200" dirty="0" smtClean="0">
                <a:solidFill>
                  <a:schemeClr val="accent2"/>
                </a:solidFill>
              </a:rPr>
              <a:t>Costs</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and</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benefits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of</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creating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IEEE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5G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specification</a:t>
            </a:r>
            <a:endParaRPr lang="en-US" sz="1200" dirty="0" smtClean="0">
              <a:solidFill>
                <a:schemeClr val="accent2"/>
              </a:solidFill>
            </a:endParaRPr>
          </a:p>
          <a:p>
            <a:pPr marL="230188" lvl="1" indent="115888">
              <a:buFont typeface="Arial"/>
              <a:buChar char="•"/>
              <a:tabLst>
                <a:tab pos="101600" algn="l"/>
                <a:tab pos="368300" algn="l"/>
                <a:tab pos="406400" algn="l"/>
                <a:tab pos="647700" algn="l"/>
                <a:tab pos="698500" algn="l"/>
                <a:tab pos="914400" algn="l"/>
              </a:tabLst>
            </a:pPr>
            <a:r>
              <a:rPr lang="en-US" sz="1200" dirty="0" smtClean="0">
                <a:solidFill>
                  <a:schemeClr val="accent2"/>
                </a:solidFill>
              </a:rPr>
              <a:t>Costs</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and</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benefits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of</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providing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proposal</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for</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IMT</a:t>
            </a:r>
            <a:r>
              <a:rPr lang="en-US" sz="1200" dirty="0" smtClean="0">
                <a:solidFill>
                  <a:schemeClr val="accent2"/>
                </a:solidFill>
              </a:rPr>
              <a:t>-2020</a:t>
            </a:r>
            <a:r>
              <a:rPr lang="en-US" sz="1200" dirty="0">
                <a:solidFill>
                  <a:schemeClr val="accent2"/>
                </a:solidFill>
              </a:rPr>
              <a:t>,</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considering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possible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models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of</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smtClean="0">
                <a:solidFill>
                  <a:schemeClr val="accent2"/>
                </a:solidFill>
              </a:rPr>
              <a:t>proposal:</a:t>
            </a:r>
          </a:p>
          <a:p>
            <a:pPr marL="346075" lvl="4" indent="106363">
              <a:buFont typeface="Arial"/>
              <a:buChar char="•"/>
              <a:tabLst>
                <a:tab pos="101600" algn="l"/>
                <a:tab pos="514350" algn="l"/>
                <a:tab pos="647700" algn="l"/>
                <a:tab pos="698500" algn="l"/>
                <a:tab pos="914400" algn="l"/>
                <a:tab pos="1084263" algn="l"/>
              </a:tabLst>
            </a:pPr>
            <a:r>
              <a:rPr lang="en-US" sz="1200" dirty="0" smtClean="0">
                <a:solidFill>
                  <a:schemeClr val="accent1"/>
                </a:solidFill>
              </a:rPr>
              <a:t>as</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single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technology</a:t>
            </a:r>
            <a:r>
              <a:rPr lang="en-US" sz="1200" dirty="0" smtClean="0">
                <a:solidFill>
                  <a:schemeClr val="accent1"/>
                </a:solidFill>
              </a:rPr>
              <a:t>,</a:t>
            </a:r>
          </a:p>
          <a:p>
            <a:pPr marL="346075" lvl="2" indent="106363">
              <a:buFont typeface="Arial"/>
              <a:buChar char="•"/>
              <a:tabLst>
                <a:tab pos="101600" algn="l"/>
                <a:tab pos="514350" algn="l"/>
                <a:tab pos="647700" algn="l"/>
                <a:tab pos="698500" algn="l"/>
                <a:tab pos="914400" algn="l"/>
                <a:tab pos="1084263" algn="l"/>
              </a:tabLst>
            </a:pPr>
            <a:r>
              <a:rPr lang="en-US" sz="1200" dirty="0" smtClean="0">
                <a:solidFill>
                  <a:schemeClr val="accent1"/>
                </a:solidFill>
              </a:rPr>
              <a:t>as</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set</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of</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technologies</a:t>
            </a:r>
            <a:r>
              <a:rPr lang="en-US" sz="1200" dirty="0" smtClean="0">
                <a:solidFill>
                  <a:schemeClr val="accent1"/>
                </a:solidFill>
              </a:rPr>
              <a:t>,  or</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as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one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or</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more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technologies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within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proposal</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from</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external bodies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(e.g.,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3GPP)</a:t>
            </a:r>
            <a:endParaRPr lang="en-US" sz="1200" dirty="0" smtClean="0">
              <a:solidFill>
                <a:schemeClr val="accent1"/>
              </a:solidFill>
            </a:endParaRPr>
          </a:p>
          <a:p>
            <a:pPr>
              <a:buFont typeface="Arial"/>
              <a:buChar char="•"/>
              <a:tabLst>
                <a:tab pos="101600" algn="l"/>
                <a:tab pos="368300" algn="l"/>
                <a:tab pos="406400" algn="l"/>
                <a:tab pos="647700" algn="l"/>
                <a:tab pos="698500" algn="l"/>
                <a:tab pos="914400" algn="l"/>
              </a:tabLst>
            </a:pPr>
            <a:r>
              <a:rPr lang="en-US" sz="1200" dirty="0" smtClean="0"/>
              <a:t>During</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t>its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lifetime,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to</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act</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as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the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communication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smtClean="0"/>
              <a:t>point with</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t>other</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IEEE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organizations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on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this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topic.</a:t>
            </a:r>
          </a:p>
          <a:p>
            <a:pPr>
              <a:tabLst>
                <a:tab pos="101600" algn="l"/>
                <a:tab pos="368300" algn="l"/>
                <a:tab pos="406400" algn="l"/>
                <a:tab pos="647700" algn="l"/>
                <a:tab pos="698500" algn="l"/>
                <a:tab pos="914400" algn="l"/>
              </a:tabLst>
            </a:pPr>
            <a:endParaRPr lang="en-US" sz="1200" dirty="0"/>
          </a:p>
          <a:p>
            <a:pPr>
              <a:tabLst>
                <a:tab pos="101600" algn="l"/>
                <a:tab pos="368300" algn="l"/>
                <a:tab pos="406400" algn="l"/>
                <a:tab pos="647700" algn="l"/>
                <a:tab pos="698500" algn="l"/>
                <a:tab pos="914400" algn="l"/>
              </a:tabLst>
            </a:pPr>
            <a:r>
              <a:rPr lang="en-US" sz="1200" dirty="0"/>
              <a:t>Organization: The committee is chartered for 6 months (i.e.,  due July 2016 at the 802 plenary) as an EC SC (type 2).  Any 802 WG voting member may participate as a voting member of the committee.</a:t>
            </a:r>
          </a:p>
          <a:p>
            <a:pPr>
              <a:tabLst>
                <a:tab pos="101600" algn="l"/>
                <a:tab pos="368300" algn="l"/>
                <a:tab pos="406400" algn="l"/>
                <a:tab pos="647700" algn="l"/>
                <a:tab pos="698500" algn="l"/>
                <a:tab pos="914400" algn="l"/>
              </a:tabLst>
            </a:pPr>
            <a:endParaRPr lang="en-US" sz="1200" dirty="0"/>
          </a:p>
          <a:p>
            <a:pPr>
              <a:tabLst>
                <a:tab pos="101600" algn="l"/>
                <a:tab pos="368300" algn="l"/>
                <a:tab pos="406400" algn="l"/>
                <a:tab pos="647700" algn="l"/>
                <a:tab pos="698500" algn="l"/>
                <a:tab pos="914400" algn="l"/>
              </a:tabLst>
            </a:pPr>
            <a:r>
              <a:rPr lang="en-US" sz="1200" dirty="0"/>
              <a:t>Start of ballot: Monday January 25, 2016</a:t>
            </a:r>
          </a:p>
          <a:p>
            <a:pPr>
              <a:tabLst>
                <a:tab pos="101600" algn="l"/>
                <a:tab pos="368300" algn="l"/>
                <a:tab pos="406400" algn="l"/>
                <a:tab pos="647700" algn="l"/>
                <a:tab pos="698500" algn="l"/>
                <a:tab pos="914400" algn="l"/>
              </a:tabLst>
            </a:pPr>
            <a:r>
              <a:rPr lang="en-US" sz="1200" dirty="0"/>
              <a:t>Close of ballot: February 4, 2016 11:59PM AOE</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28</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46100" y="1555750"/>
            <a:ext cx="7739063" cy="11684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 2:</a:t>
            </a:r>
          </a:p>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Meeting History</a:t>
            </a:r>
          </a:p>
        </p:txBody>
      </p:sp>
      <p:sp>
        <p:nvSpPr>
          <p:cNvPr id="24579" name="Rectangle 3"/>
          <p:cNvSpPr>
            <a:spLocks/>
          </p:cNvSpPr>
          <p:nvPr/>
        </p:nvSpPr>
        <p:spPr bwMode="auto">
          <a:xfrm>
            <a:off x="960438" y="2961065"/>
            <a:ext cx="3667671" cy="3211135"/>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buFont typeface="Arial"/>
              <a:buChar char="•"/>
            </a:pPr>
            <a:r>
              <a:rPr lang="en-US" sz="2700" dirty="0"/>
              <a:t>March</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30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April</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13</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April</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20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6pm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April</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27</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May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11</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solidFill>
                  <a:srgbClr val="00B050"/>
                </a:solidFill>
              </a:rPr>
              <a:t>May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1-4pm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HAST</a:t>
            </a:r>
          </a:p>
          <a:p>
            <a:pPr>
              <a:lnSpc>
                <a:spcPts val="3600"/>
              </a:lnSpc>
              <a:buFont typeface="Arial"/>
              <a:buChar char="•"/>
            </a:pPr>
            <a:r>
              <a:rPr lang="en-US" sz="2700" dirty="0">
                <a:solidFill>
                  <a:srgbClr val="00B050"/>
                </a:solidFill>
              </a:rPr>
              <a:t>May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25</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9-12</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CEST</a:t>
            </a:r>
          </a:p>
        </p:txBody>
      </p:sp>
      <p:sp>
        <p:nvSpPr>
          <p:cNvPr id="24581" name="Rectangle 5"/>
          <p:cNvSpPr>
            <a:spLocks/>
          </p:cNvSpPr>
          <p:nvPr/>
        </p:nvSpPr>
        <p:spPr bwMode="auto">
          <a:xfrm>
            <a:off x="5092700" y="2961065"/>
            <a:ext cx="3064942" cy="3211135"/>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8</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6pm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15</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solidFill>
                  <a:srgbClr val="00B050"/>
                </a:solidFill>
              </a:rPr>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24</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9-12</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ET</a:t>
            </a:r>
          </a:p>
          <a:p>
            <a:pPr>
              <a:lnSpc>
                <a:spcPts val="36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29</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6pm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endParaRPr lang="en-US" sz="2700" dirty="0" smtClean="0"/>
          </a:p>
          <a:p>
            <a:pPr>
              <a:lnSpc>
                <a:spcPts val="3600"/>
              </a:lnSpc>
              <a:buFont typeface="Arial"/>
              <a:buChar char="•"/>
            </a:pPr>
            <a:r>
              <a:rPr lang="en-US" sz="2700" dirty="0" smtClean="0"/>
              <a:t>July</a:t>
            </a:r>
            <a:r>
              <a:rPr lang="en-US" sz="2700" dirty="0" smtClean="0">
                <a:latin typeface="Times New Roman" pitchFamily="-92" charset="0"/>
                <a:ea typeface="Times New Roman" pitchFamily="-92" charset="0"/>
                <a:cs typeface="Times New Roman" pitchFamily="-92" charset="0"/>
                <a:sym typeface="Times New Roman" pitchFamily="-92" charset="0"/>
              </a:rPr>
              <a:t> </a:t>
            </a:r>
            <a:r>
              <a:rPr lang="en-US" sz="2700" dirty="0"/>
              <a:t>20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solidFill>
                  <a:srgbClr val="00B050"/>
                </a:solidFill>
              </a:rPr>
              <a:t>July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25</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&amp;</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26</a:t>
            </a: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29</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9" name="Rectangle 1"/>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AE075B0-B39A-3043-88CB-CB67581640D5}" type="slidenum">
              <a:rPr lang="en-US">
                <a:solidFill>
                  <a:srgbClr val="FFFFFF"/>
                </a:solidFill>
                <a:latin typeface="Arial" pitchFamily="-92" charset="0"/>
                <a:ea typeface="Arial" pitchFamily="-92" charset="0"/>
                <a:cs typeface="Arial" pitchFamily="-92" charset="0"/>
                <a:sym typeface="Arial" pitchFamily="-92" charset="0"/>
              </a:rPr>
              <a:pPr algn="r"/>
              <a:t>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171" name="Rectangle 3"/>
          <p:cNvSpPr>
            <a:spLocks/>
          </p:cNvSpPr>
          <p:nvPr/>
        </p:nvSpPr>
        <p:spPr bwMode="auto">
          <a:xfrm>
            <a:off x="546100" y="711200"/>
            <a:ext cx="5270674" cy="12824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700"/>
              </a:lnSpc>
              <a:tabLst>
                <a:tab pos="5219700" algn="l"/>
              </a:tabLst>
            </a:pPr>
            <a:r>
              <a:rPr lang="en-US" dirty="0">
                <a:latin typeface="Calibri" pitchFamily="-92" charset="0"/>
                <a:ea typeface="Calibri" pitchFamily="-92" charset="0"/>
                <a:cs typeface="Calibri" pitchFamily="-92" charset="0"/>
                <a:sym typeface="Calibri" pitchFamily="-92" charset="0"/>
              </a:rPr>
              <a:t>	</a:t>
            </a:r>
          </a:p>
        </p:txBody>
      </p:sp>
      <p:sp>
        <p:nvSpPr>
          <p:cNvPr id="2" name="Title 1"/>
          <p:cNvSpPr>
            <a:spLocks noGrp="1"/>
          </p:cNvSpPr>
          <p:nvPr>
            <p:ph type="title"/>
          </p:nvPr>
        </p:nvSpPr>
        <p:spPr/>
        <p:txBody>
          <a:bodyPr/>
          <a:lstStyle/>
          <a:p>
            <a:r>
              <a:rPr lang="en-US" smtClean="0"/>
              <a:t>Table</a:t>
            </a:r>
            <a:r>
              <a:rPr lang="en-US" smtClean="0">
                <a:sym typeface="Times New Roman" pitchFamily="-92" charset="0"/>
              </a:rPr>
              <a:t> </a:t>
            </a:r>
            <a:r>
              <a:rPr lang="en-US" smtClean="0"/>
              <a:t>of</a:t>
            </a:r>
            <a:r>
              <a:rPr lang="en-US" smtClean="0">
                <a:sym typeface="Times New Roman" pitchFamily="-92" charset="0"/>
              </a:rPr>
              <a:t> </a:t>
            </a:r>
            <a:r>
              <a:rPr lang="en-US" smtClean="0"/>
              <a:t>Contents</a:t>
            </a:r>
            <a:br>
              <a:rPr lang="en-US"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Introduction</a:t>
            </a:r>
          </a:p>
          <a:p>
            <a:r>
              <a:rPr lang="en-US" dirty="0" smtClean="0"/>
              <a:t>Authorized Scope</a:t>
            </a:r>
          </a:p>
          <a:p>
            <a:r>
              <a:rPr lang="en-US" dirty="0" smtClean="0"/>
              <a:t>Views of 5G</a:t>
            </a:r>
            <a:r>
              <a:rPr lang="en-US" dirty="0" smtClean="0">
                <a:sym typeface="Times New Roman" pitchFamily="-92" charset="0"/>
              </a:rPr>
              <a:t> </a:t>
            </a:r>
          </a:p>
          <a:p>
            <a:r>
              <a:rPr lang="en-US" dirty="0" smtClean="0"/>
              <a:t>Actions</a:t>
            </a:r>
            <a:r>
              <a:rPr lang="en-US" dirty="0" smtClean="0">
                <a:sym typeface="Times New Roman" pitchFamily="-92" charset="0"/>
              </a:rPr>
              <a:t> </a:t>
            </a:r>
            <a:r>
              <a:rPr lang="en-US" dirty="0" smtClean="0"/>
              <a:t>Considered</a:t>
            </a:r>
          </a:p>
          <a:p>
            <a:pPr lvl="1"/>
            <a:r>
              <a:rPr lang="en-US" dirty="0" smtClean="0"/>
              <a:t>A.</a:t>
            </a:r>
            <a:r>
              <a:rPr lang="en-US" dirty="0" smtClean="0">
                <a:sym typeface="Times New Roman" pitchFamily="-92" charset="0"/>
              </a:rPr>
              <a:t>    </a:t>
            </a:r>
            <a:r>
              <a:rPr lang="en-US" dirty="0" smtClean="0"/>
              <a:t>IEEE</a:t>
            </a:r>
            <a:r>
              <a:rPr lang="en-US" dirty="0" smtClean="0">
                <a:sym typeface="Times New Roman" pitchFamily="-92" charset="0"/>
              </a:rPr>
              <a:t> “</a:t>
            </a:r>
            <a:r>
              <a:rPr lang="en-US" dirty="0" smtClean="0"/>
              <a:t>5G”</a:t>
            </a:r>
          </a:p>
          <a:p>
            <a:pPr lvl="1"/>
            <a:r>
              <a:rPr lang="en-US" dirty="0" smtClean="0"/>
              <a:t>B1.</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a:t>
            </a:r>
            <a:r>
              <a:rPr lang="en-US" dirty="0" smtClean="0">
                <a:sym typeface="Times New Roman" pitchFamily="-92" charset="0"/>
              </a:rPr>
              <a:t> </a:t>
            </a:r>
            <a:r>
              <a:rPr lang="en-US" dirty="0" smtClean="0"/>
              <a:t>single</a:t>
            </a:r>
            <a:r>
              <a:rPr lang="en-US" dirty="0" smtClean="0">
                <a:sym typeface="Times New Roman" pitchFamily="-92" charset="0"/>
              </a:rPr>
              <a:t> </a:t>
            </a:r>
            <a:r>
              <a:rPr lang="en-US" dirty="0" smtClean="0"/>
              <a:t>technology</a:t>
            </a:r>
          </a:p>
          <a:p>
            <a:pPr lvl="1"/>
            <a:r>
              <a:rPr lang="en-US" dirty="0" smtClean="0"/>
              <a:t>B2.</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a:t>
            </a:r>
            <a:r>
              <a:rPr lang="en-US" dirty="0" smtClean="0">
                <a:sym typeface="Times New Roman" pitchFamily="-92" charset="0"/>
              </a:rPr>
              <a:t> </a:t>
            </a:r>
            <a:r>
              <a:rPr lang="en-US" dirty="0" smtClean="0"/>
              <a:t>set</a:t>
            </a:r>
            <a:r>
              <a:rPr lang="en-US" dirty="0" smtClean="0">
                <a:sym typeface="Times New Roman" pitchFamily="-92" charset="0"/>
              </a:rPr>
              <a:t> </a:t>
            </a:r>
            <a:r>
              <a:rPr lang="en-US" dirty="0" smtClean="0"/>
              <a:t>of</a:t>
            </a:r>
            <a:r>
              <a:rPr lang="en-US" dirty="0" smtClean="0">
                <a:sym typeface="Times New Roman" pitchFamily="-92" charset="0"/>
              </a:rPr>
              <a:t> </a:t>
            </a:r>
            <a:r>
              <a:rPr lang="en-US" dirty="0" smtClean="0"/>
              <a:t>technologies</a:t>
            </a:r>
          </a:p>
          <a:p>
            <a:pPr lvl="1"/>
            <a:r>
              <a:rPr lang="en-US" dirty="0" smtClean="0"/>
              <a:t>B3.</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a:t>
            </a:r>
            <a:r>
              <a:rPr lang="en-US" dirty="0" smtClean="0">
                <a:sym typeface="Times New Roman" pitchFamily="-92" charset="0"/>
              </a:rPr>
              <a:t> </a:t>
            </a:r>
            <a:r>
              <a:rPr lang="en-US" dirty="0" smtClean="0"/>
              <a:t>external</a:t>
            </a:r>
            <a:r>
              <a:rPr lang="en-US" dirty="0" smtClean="0">
                <a:sym typeface="Times New Roman" pitchFamily="-92" charset="0"/>
              </a:rPr>
              <a:t> </a:t>
            </a:r>
            <a:r>
              <a:rPr lang="en-US" dirty="0" smtClean="0"/>
              <a:t>proposal</a:t>
            </a:r>
            <a:endParaRPr lang="en-US" dirty="0" smtClean="0">
              <a:sym typeface="Calibri" pitchFamily="-92" charset="0"/>
            </a:endParaRPr>
          </a:p>
          <a:p>
            <a:r>
              <a:rPr lang="en-US" dirty="0" smtClean="0"/>
              <a:t>Conclusions</a:t>
            </a:r>
          </a:p>
          <a:p>
            <a:r>
              <a:rPr lang="en-US" dirty="0" smtClean="0"/>
              <a:t>Next Steps</a:t>
            </a:r>
          </a:p>
          <a:p>
            <a:r>
              <a:rPr lang="en-US" dirty="0" smtClean="0"/>
              <a:t>Appendices</a:t>
            </a:r>
          </a:p>
          <a:p>
            <a:pPr lvl="1"/>
            <a:r>
              <a:rPr lang="en-US" dirty="0" smtClean="0"/>
              <a:t>Appendix 1: Authorization by EC Ballot</a:t>
            </a:r>
          </a:p>
          <a:p>
            <a:pPr lvl="1"/>
            <a:r>
              <a:rPr lang="en-US" dirty="0" smtClean="0"/>
              <a:t>Appendix 2: Meeting History</a:t>
            </a:r>
          </a:p>
          <a:p>
            <a:pPr lvl="1"/>
            <a:r>
              <a:rPr lang="en-US" dirty="0" smtClean="0"/>
              <a:t>Appendix 3: Process</a:t>
            </a:r>
          </a:p>
          <a:p>
            <a:pPr lvl="1"/>
            <a:r>
              <a:rPr lang="en-US" dirty="0" smtClean="0"/>
              <a:t>Appendix 4: Cost/Benefit Approach</a:t>
            </a:r>
          </a:p>
          <a:p>
            <a:pPr lvl="1"/>
            <a:r>
              <a:rPr lang="en-US" dirty="0" smtClean="0"/>
              <a:t>Appendix 5: Relevant IEEE 802 Standards and Projects</a:t>
            </a:r>
          </a:p>
          <a:p>
            <a:endParaRPr lang="en-US" dirty="0" smtClean="0"/>
          </a:p>
          <a:p>
            <a:endParaRPr lang="en-US" dirty="0" smtClean="0"/>
          </a:p>
          <a:p>
            <a:endParaRPr lang="en-US"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3: Process</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30</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 name="Content Placeholder 2"/>
          <p:cNvSpPr>
            <a:spLocks noGrp="1"/>
          </p:cNvSpPr>
          <p:nvPr/>
        </p:nvSpPr>
        <p:spPr bwMode="auto">
          <a:xfrm>
            <a:off x="304800" y="1905000"/>
            <a:ext cx="8229600" cy="4324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Discuss options</a:t>
            </a:r>
          </a:p>
          <a:p>
            <a:pPr lvl="1"/>
            <a:r>
              <a:rPr lang="en-US" altLang="en-US" dirty="0" smtClean="0"/>
              <a:t>Applicable to the four actions to be analyzed</a:t>
            </a:r>
          </a:p>
          <a:p>
            <a:r>
              <a:rPr lang="en-US" altLang="en-US" dirty="0" smtClean="0"/>
              <a:t>Include and describe at least one Candidate Approach to each proposed action</a:t>
            </a:r>
          </a:p>
          <a:p>
            <a:r>
              <a:rPr lang="en-US" altLang="en-US" dirty="0" smtClean="0"/>
              <a:t>Expand cost/benefit for each</a:t>
            </a:r>
          </a:p>
          <a:p>
            <a:r>
              <a:rPr lang="en-US" altLang="en-US" dirty="0" smtClean="0"/>
              <a:t>Standing Committee conclusions</a:t>
            </a:r>
          </a:p>
          <a:p>
            <a:pPr lvl="1"/>
            <a:r>
              <a:rPr lang="en-US" altLang="en-US" dirty="0" smtClean="0"/>
              <a:t>Straw-poll views on the possible actions</a:t>
            </a:r>
          </a:p>
          <a:p>
            <a:pPr lvl="1"/>
            <a:r>
              <a:rPr lang="en-US" altLang="en-US" dirty="0" smtClean="0"/>
              <a:t>Recommend way forward for preference</a:t>
            </a:r>
          </a:p>
          <a:p>
            <a:pPr lvl="1"/>
            <a:r>
              <a:rPr lang="en-US" altLang="en-US" dirty="0" smtClean="0"/>
              <a:t>Consensus sought</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228600" y="990600"/>
            <a:ext cx="8458200" cy="600164"/>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4: Cost/Benefit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31</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81000" y="2133600"/>
            <a:ext cx="8229600" cy="4324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Provide requested cost-benefit analysis</a:t>
            </a:r>
          </a:p>
          <a:p>
            <a:pPr lvl="1"/>
            <a:r>
              <a:rPr lang="en-US" altLang="en-US" dirty="0" smtClean="0"/>
              <a:t>But without monetary cost, only relative costs</a:t>
            </a:r>
          </a:p>
          <a:p>
            <a:pPr lvl="1"/>
            <a:r>
              <a:rPr lang="en-US" altLang="en-US" dirty="0" smtClean="0"/>
              <a:t>Strengths, Weaknesses, Opportunities and Threats</a:t>
            </a:r>
          </a:p>
          <a:p>
            <a:r>
              <a:rPr lang="en-US" altLang="en-US" dirty="0" smtClean="0"/>
              <a:t>Brainstorm all costs and benefits</a:t>
            </a:r>
          </a:p>
          <a:p>
            <a:pPr lvl="1"/>
            <a:r>
              <a:rPr lang="en-US" altLang="en-US" dirty="0" smtClean="0"/>
              <a:t>e.g., resource cost, standards development cost, installation cost, operational cost, energy cost, etc.</a:t>
            </a:r>
          </a:p>
          <a:p>
            <a:pPr lvl="1"/>
            <a:r>
              <a:rPr lang="en-US" altLang="en-US" dirty="0" smtClean="0"/>
              <a:t>Are there unexpected costs? </a:t>
            </a:r>
          </a:p>
          <a:p>
            <a:pPr lvl="1"/>
            <a:r>
              <a:rPr lang="en-US" altLang="en-US" dirty="0" smtClean="0"/>
              <a:t>Are there unanticipated benefits?</a:t>
            </a:r>
          </a:p>
          <a:p>
            <a:r>
              <a:rPr lang="en-US" altLang="en-US" dirty="0" smtClean="0"/>
              <a:t>Estimate value relative to a baseline</a:t>
            </a:r>
          </a:p>
          <a:p>
            <a:endParaRPr lang="en-US" altLang="en-US" dirty="0" smtClean="0"/>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1200329"/>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5: IEEE 802 Standards or Projects of Possible Relevance</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32</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9" name="Content Placeholder 1"/>
          <p:cNvSpPr>
            <a:spLocks noGrp="1"/>
          </p:cNvSpPr>
          <p:nvPr>
            <p:ph idx="1"/>
          </p:nvPr>
        </p:nvSpPr>
        <p:spPr>
          <a:xfrm>
            <a:off x="457200" y="2286000"/>
            <a:ext cx="7620000" cy="4203912"/>
          </a:xfrm>
          <a:prstGeom prst="rect">
            <a:avLst/>
          </a:prstGeom>
        </p:spPr>
        <p:txBody>
          <a:bodyPr numCol="2"/>
          <a:lstStyle/>
          <a:p>
            <a:r>
              <a:rPr lang="en-US" altLang="en-US" sz="1800" dirty="0"/>
              <a:t>802.1</a:t>
            </a:r>
          </a:p>
          <a:p>
            <a:pPr lvl="1"/>
            <a:r>
              <a:rPr lang="en-US" altLang="en-US" sz="1400" dirty="0"/>
              <a:t>P802.1CF – </a:t>
            </a:r>
            <a:r>
              <a:rPr lang="en-US" altLang="en-US" sz="1400" dirty="0" err="1"/>
              <a:t>OmniRAN</a:t>
            </a:r>
            <a:r>
              <a:rPr lang="en-US" altLang="en-US" sz="1400" dirty="0"/>
              <a:t> architecture</a:t>
            </a:r>
          </a:p>
          <a:p>
            <a:pPr lvl="1"/>
            <a:r>
              <a:rPr lang="en-US" altLang="en-US" sz="1400" dirty="0"/>
              <a:t>P802.1CM – TSN for </a:t>
            </a:r>
            <a:r>
              <a:rPr lang="en-US" altLang="en-US" sz="1400" dirty="0" err="1"/>
              <a:t>Fronthaul</a:t>
            </a:r>
            <a:endParaRPr lang="en-US" altLang="en-US" sz="1400" dirty="0"/>
          </a:p>
          <a:p>
            <a:r>
              <a:rPr lang="en-US" altLang="en-US" sz="1800" dirty="0"/>
              <a:t>802.3</a:t>
            </a:r>
          </a:p>
          <a:p>
            <a:r>
              <a:rPr lang="en-US" altLang="en-US" sz="1800" dirty="0"/>
              <a:t>802.11</a:t>
            </a:r>
          </a:p>
          <a:p>
            <a:pPr lvl="1"/>
            <a:r>
              <a:rPr lang="en-US" altLang="en-US" sz="1400" dirty="0"/>
              <a:t>P802.11ax – high aggregate throughput.  High density of </a:t>
            </a:r>
            <a:r>
              <a:rPr lang="en-US" altLang="en-US" sz="1400" dirty="0" smtClean="0"/>
              <a:t>users.</a:t>
            </a:r>
          </a:p>
          <a:p>
            <a:pPr lvl="1"/>
            <a:r>
              <a:rPr lang="en-US" altLang="en-US" sz="1400" dirty="0"/>
              <a:t>IEEE Std 802.11ad – high individual throughput,  short </a:t>
            </a:r>
            <a:r>
              <a:rPr lang="en-US" altLang="en-US" sz="1400" dirty="0" smtClean="0"/>
              <a:t>range</a:t>
            </a:r>
          </a:p>
          <a:p>
            <a:pPr lvl="1"/>
            <a:r>
              <a:rPr lang="en-US" altLang="en-US" sz="1400" dirty="0"/>
              <a:t>P802.11ay – next generation of </a:t>
            </a:r>
            <a:r>
              <a:rPr lang="en-US" altLang="en-US" sz="1400" dirty="0" smtClean="0"/>
              <a:t>802.11ad</a:t>
            </a:r>
          </a:p>
          <a:p>
            <a:pPr lvl="1"/>
            <a:r>
              <a:rPr lang="en-US" altLang="en-US" sz="1400" dirty="0"/>
              <a:t>P802.11ah - &lt;1 GHz for </a:t>
            </a:r>
            <a:r>
              <a:rPr lang="en-US" altLang="en-US" sz="1400" dirty="0" err="1"/>
              <a:t>IoT</a:t>
            </a:r>
            <a:r>
              <a:rPr lang="en-US" altLang="en-US" sz="1400" dirty="0"/>
              <a:t> </a:t>
            </a:r>
            <a:r>
              <a:rPr lang="en-US" altLang="en-US" sz="1400" dirty="0" smtClean="0"/>
              <a:t>requirements</a:t>
            </a:r>
          </a:p>
          <a:p>
            <a:endParaRPr lang="en-US" altLang="en-US" sz="1800" dirty="0" smtClean="0"/>
          </a:p>
          <a:p>
            <a:endParaRPr lang="en-US" altLang="en-US" sz="1800" dirty="0" smtClean="0"/>
          </a:p>
          <a:p>
            <a:r>
              <a:rPr lang="en-US" altLang="en-US" sz="1800" dirty="0" smtClean="0"/>
              <a:t>802.15</a:t>
            </a:r>
            <a:endParaRPr lang="en-US" altLang="en-US" sz="1800" dirty="0"/>
          </a:p>
          <a:p>
            <a:pPr lvl="1"/>
            <a:r>
              <a:rPr lang="en-US" altLang="en-US" sz="1400" dirty="0"/>
              <a:t>P802.15.3d</a:t>
            </a:r>
          </a:p>
          <a:p>
            <a:pPr lvl="1"/>
            <a:r>
              <a:rPr lang="en-US" altLang="en-US" sz="1400" dirty="0"/>
              <a:t>100Gb/s THz project</a:t>
            </a:r>
          </a:p>
          <a:p>
            <a:pPr lvl="1"/>
            <a:r>
              <a:rPr lang="en-US" altLang="en-US" sz="1400" dirty="0"/>
              <a:t>P802.15.7 </a:t>
            </a:r>
            <a:r>
              <a:rPr lang="en-US" altLang="en-US" sz="1400" dirty="0" err="1"/>
              <a:t>REVa</a:t>
            </a:r>
            <a:r>
              <a:rPr lang="en-US" altLang="en-US" sz="1400" dirty="0"/>
              <a:t>, Optical Wireless </a:t>
            </a:r>
            <a:r>
              <a:rPr lang="en-US" altLang="en-US" sz="1400" dirty="0" smtClean="0"/>
              <a:t>Communications </a:t>
            </a:r>
            <a:endParaRPr lang="en-US" altLang="en-US" sz="1400" dirty="0"/>
          </a:p>
          <a:p>
            <a:pPr lvl="1"/>
            <a:r>
              <a:rPr lang="en-US" altLang="en-US" sz="1400" dirty="0"/>
              <a:t>P802.15.4 </a:t>
            </a:r>
            <a:r>
              <a:rPr lang="en-US" altLang="en-US" sz="1400" dirty="0" smtClean="0"/>
              <a:t>family </a:t>
            </a:r>
            <a:r>
              <a:rPr lang="en-US" altLang="en-US" sz="1400" dirty="0"/>
              <a:t> </a:t>
            </a:r>
          </a:p>
          <a:p>
            <a:r>
              <a:rPr lang="en-US" altLang="en-US" sz="1800" dirty="0"/>
              <a:t>802.16</a:t>
            </a:r>
            <a:endParaRPr lang="en-US" altLang="en-US" sz="1800" dirty="0" smtClean="0"/>
          </a:p>
          <a:p>
            <a:pPr lvl="1"/>
            <a:r>
              <a:rPr lang="en-US" altLang="en-US" sz="1400" dirty="0" smtClean="0"/>
              <a:t>802.16</a:t>
            </a:r>
          </a:p>
          <a:p>
            <a:pPr lvl="1"/>
            <a:r>
              <a:rPr lang="en-US" altLang="en-US" sz="1400" dirty="0" smtClean="0"/>
              <a:t>802.16.1</a:t>
            </a:r>
            <a:endParaRPr lang="en-US" altLang="en-US" sz="1400" dirty="0"/>
          </a:p>
          <a:p>
            <a:r>
              <a:rPr lang="en-US" altLang="en-US" sz="1800" dirty="0"/>
              <a:t>802.21</a:t>
            </a:r>
          </a:p>
          <a:p>
            <a:pPr lvl="1"/>
            <a:r>
              <a:rPr lang="en-US" altLang="en-US" sz="1400" dirty="0"/>
              <a:t>P802.21.1</a:t>
            </a:r>
          </a:p>
          <a:p>
            <a:pPr>
              <a:buNone/>
            </a:pPr>
            <a:endParaRPr lang="en-US" sz="1800"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8195" name="Rectangle 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65319FE3-A541-EC45-A09C-B95190669A8C}" type="slidenum">
              <a:rPr lang="en-US">
                <a:solidFill>
                  <a:srgbClr val="FFFFFF"/>
                </a:solidFill>
                <a:latin typeface="Arial" pitchFamily="-92" charset="0"/>
                <a:ea typeface="Arial" pitchFamily="-92" charset="0"/>
                <a:cs typeface="Arial" pitchFamily="-92" charset="0"/>
                <a:sym typeface="Arial" pitchFamily="-92" charset="0"/>
              </a:rPr>
              <a:pPr algn="r"/>
              <a:t>4</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t>Introduction</a:t>
            </a:r>
            <a:endParaRPr lang="en-US" dirty="0"/>
          </a:p>
        </p:txBody>
      </p:sp>
      <p:sp>
        <p:nvSpPr>
          <p:cNvPr id="5" name="Content Placeholder 4"/>
          <p:cNvSpPr>
            <a:spLocks noGrp="1"/>
          </p:cNvSpPr>
          <p:nvPr>
            <p:ph idx="1"/>
          </p:nvPr>
        </p:nvSpPr>
        <p:spPr/>
        <p:txBody>
          <a:bodyPr>
            <a:normAutofit lnSpcReduction="10000"/>
          </a:bodyPr>
          <a:lstStyle/>
          <a:p>
            <a:r>
              <a:rPr lang="en-US" dirty="0" smtClean="0"/>
              <a:t>The IEEE 802 EC 5G/IMT-2020 Standing Committee was chartered (Feb - July 2016) by EC ballot</a:t>
            </a:r>
          </a:p>
          <a:p>
            <a:pPr lvl="1"/>
            <a:r>
              <a:rPr lang="en-US" dirty="0" smtClean="0"/>
              <a:t> see Appendix 1</a:t>
            </a:r>
          </a:p>
          <a:p>
            <a:r>
              <a:rPr lang="en-US" dirty="0" smtClean="0"/>
              <a:t>Glenn Parsons served as Chair</a:t>
            </a:r>
          </a:p>
          <a:p>
            <a:r>
              <a:rPr lang="en-US" dirty="0" smtClean="0"/>
              <a:t>The Standing Committee held face-to-face and electronic meetings</a:t>
            </a:r>
          </a:p>
          <a:p>
            <a:pPr lvl="1"/>
            <a:r>
              <a:rPr lang="en-US" dirty="0" smtClean="0"/>
              <a:t> see Appendix 2</a:t>
            </a:r>
          </a:p>
          <a:p>
            <a:pPr lvl="3"/>
            <a:r>
              <a:rPr lang="en-US" dirty="0" smtClean="0"/>
              <a:t>documents:</a:t>
            </a:r>
          </a:p>
          <a:p>
            <a:pPr lvl="4"/>
            <a:r>
              <a:rPr lang="en-US" sz="1514" dirty="0" smtClean="0">
                <a:hlinkClick r:id="rId2"/>
              </a:rPr>
              <a:t>https://mentor.ieee.org/802-ec/documents?is_group=5GSG</a:t>
            </a:r>
            <a:endParaRPr lang="en-US" sz="1514" dirty="0" smtClean="0"/>
          </a:p>
          <a:p>
            <a:pPr lvl="3"/>
            <a:r>
              <a:rPr lang="en-US" dirty="0" smtClean="0"/>
              <a:t>Standing Committee web site:</a:t>
            </a:r>
          </a:p>
          <a:p>
            <a:pPr lvl="4"/>
            <a:r>
              <a:rPr lang="en-US" sz="1514" dirty="0" smtClean="0">
                <a:hlinkClick r:id="rId3"/>
              </a:rPr>
              <a:t>http://ieee802.org/Stand_Com/5G</a:t>
            </a:r>
            <a:endParaRPr lang="en-US" sz="1514" dirty="0" smtClean="0"/>
          </a:p>
          <a:p>
            <a:r>
              <a:rPr lang="en-US" dirty="0" smtClean="0"/>
              <a:t>This document provides the requested report</a:t>
            </a:r>
          </a:p>
          <a:p>
            <a:endParaRPr lang="en-US"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1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1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22"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3" name="Rectangle 7"/>
          <p:cNvSpPr>
            <a:spLocks/>
          </p:cNvSpPr>
          <p:nvPr/>
        </p:nvSpPr>
        <p:spPr bwMode="auto">
          <a:xfrm>
            <a:off x="546100" y="1562100"/>
            <a:ext cx="65" cy="157094"/>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1000"/>
              </a:lnSpc>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p:txBody>
      </p:sp>
      <p:sp>
        <p:nvSpPr>
          <p:cNvPr id="9224" name="Rectangle 8"/>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38F1A27-C0DC-BF4D-AB7E-9EE966D15E84}" type="slidenum">
              <a:rPr lang="en-US">
                <a:solidFill>
                  <a:srgbClr val="FFFFFF"/>
                </a:solidFill>
                <a:latin typeface="Arial" pitchFamily="-92" charset="0"/>
                <a:ea typeface="Arial" pitchFamily="-92" charset="0"/>
                <a:cs typeface="Arial" pitchFamily="-92" charset="0"/>
                <a:sym typeface="Arial" pitchFamily="-92" charset="0"/>
              </a:rPr>
              <a:pPr algn="r"/>
              <a:t>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Title 3"/>
          <p:cNvSpPr>
            <a:spLocks noGrp="1"/>
          </p:cNvSpPr>
          <p:nvPr>
            <p:ph type="title"/>
          </p:nvPr>
        </p:nvSpPr>
        <p:spPr/>
        <p:txBody>
          <a:bodyPr/>
          <a:lstStyle/>
          <a:p>
            <a:r>
              <a:rPr lang="en-US" dirty="0">
                <a:latin typeface="Trebuchet MS" pitchFamily="-92" charset="0"/>
                <a:ea typeface="Trebuchet MS" pitchFamily="-92" charset="0"/>
                <a:cs typeface="Trebuchet MS" pitchFamily="-92" charset="0"/>
              </a:rPr>
              <a:t>Authorized Scope</a:t>
            </a:r>
            <a:endParaRPr lang="en-US" dirty="0"/>
          </a:p>
        </p:txBody>
      </p:sp>
      <p:sp>
        <p:nvSpPr>
          <p:cNvPr id="3" name="Content Placeholder 2"/>
          <p:cNvSpPr>
            <a:spLocks noGrp="1"/>
          </p:cNvSpPr>
          <p:nvPr>
            <p:ph idx="1"/>
          </p:nvPr>
        </p:nvSpPr>
        <p:spPr/>
        <p:txBody>
          <a:bodyPr>
            <a:normAutofit/>
          </a:bodyPr>
          <a:lstStyle/>
          <a:p>
            <a:pPr>
              <a:lnSpc>
                <a:spcPts val="31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provide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report</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following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items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EC:</a:t>
            </a:r>
          </a:p>
          <a:p>
            <a:pPr lvl="1">
              <a:lnSpc>
                <a:spcPts val="28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solidFill>
                  <a:schemeClr val="accent2"/>
                </a:solidFill>
              </a:rPr>
              <a:t>Costs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and</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benefits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creating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IEEE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5G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specification</a:t>
            </a:r>
          </a:p>
          <a:p>
            <a:pPr lvl="1">
              <a:lnSpc>
                <a:spcPts val="2800"/>
              </a:lnSpc>
              <a:tabLst>
                <a:tab pos="101600" algn="l"/>
                <a:tab pos="368300" algn="l"/>
                <a:tab pos="406400" algn="l"/>
                <a:tab pos="647700" algn="l"/>
                <a:tab pos="698500" algn="l"/>
                <a:tab pos="914400" algn="l"/>
              </a:tabLst>
            </a:pPr>
            <a:r>
              <a:rPr lang="en-US" dirty="0" smtClean="0">
                <a:solidFill>
                  <a:schemeClr val="accent2"/>
                </a:solidFill>
              </a:rPr>
              <a:t>Costs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and</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benefits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providing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proposal</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for</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IMT-2020,</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considering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possible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models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proposal:</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single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technology,</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set</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of</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technologies,</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or</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one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or</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more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technologies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within</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proposal</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from</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external bodies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(e.g.,</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3GPP)</a:t>
            </a:r>
          </a:p>
          <a:p>
            <a:pPr>
              <a:lnSpc>
                <a:spcPts val="29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t>During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lifetime,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act</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communication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point with</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other</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IEEE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organizations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this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topic.</a:t>
            </a:r>
            <a:endParaRPr lang="en-US" dirty="0" smtClean="0">
              <a:latin typeface="Calibri" pitchFamily="-92" charset="0"/>
              <a:ea typeface="Calibri" pitchFamily="-92" charset="0"/>
              <a:cs typeface="Calibri" pitchFamily="-92" charset="0"/>
              <a:sym typeface="Calibri" pitchFamily="-92" charset="0"/>
            </a:endParaRPr>
          </a:p>
          <a:p>
            <a:endParaRPr lang="en-US"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95AE51F-0F8A-434D-9CDF-DCDD4C3F041A}" type="slidenum">
              <a:rPr lang="en-US">
                <a:solidFill>
                  <a:srgbClr val="FFFFFF"/>
                </a:solidFill>
                <a:latin typeface="Arial" pitchFamily="-92" charset="0"/>
                <a:ea typeface="Arial" pitchFamily="-92" charset="0"/>
                <a:cs typeface="Arial" pitchFamily="-92" charset="0"/>
                <a:sym typeface="Arial" pitchFamily="-92" charset="0"/>
              </a:rPr>
              <a:pPr algn="r"/>
              <a:t>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t>Views of 5G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5G is understood many ways.</a:t>
            </a:r>
          </a:p>
          <a:p>
            <a:r>
              <a:rPr lang="en-US" dirty="0" smtClean="0"/>
              <a:t>Facets that distinguish 5G may include:</a:t>
            </a:r>
          </a:p>
          <a:p>
            <a:pPr lvl="1"/>
            <a:r>
              <a:rPr lang="en-US" dirty="0" smtClean="0"/>
              <a:t>Technology: radical new technologies or technology sets</a:t>
            </a:r>
          </a:p>
          <a:p>
            <a:pPr lvl="2"/>
            <a:r>
              <a:rPr lang="en-US" dirty="0" smtClean="0"/>
              <a:t>could include spectrum-related technology issues</a:t>
            </a:r>
          </a:p>
          <a:p>
            <a:pPr lvl="3"/>
            <a:r>
              <a:rPr lang="en-US" dirty="0" smtClean="0"/>
              <a:t>millimeter wave spectrum</a:t>
            </a:r>
          </a:p>
          <a:p>
            <a:pPr lvl="3"/>
            <a:r>
              <a:rPr lang="en-US" dirty="0" smtClean="0"/>
              <a:t>technologies designed for unlicensed use</a:t>
            </a:r>
          </a:p>
          <a:p>
            <a:pPr lvl="1"/>
            <a:r>
              <a:rPr lang="en-US" dirty="0" smtClean="0"/>
              <a:t>Service: provides new services or new service sets</a:t>
            </a:r>
          </a:p>
          <a:p>
            <a:pPr lvl="1"/>
            <a:r>
              <a:rPr lang="en-US" dirty="0" smtClean="0"/>
              <a:t>Performance: new levels of performance to users, or to operators</a:t>
            </a:r>
          </a:p>
          <a:p>
            <a:pPr lvl="1"/>
            <a:r>
              <a:rPr lang="en-US" dirty="0" smtClean="0"/>
              <a:t>Operator ecosystem, either: </a:t>
            </a:r>
          </a:p>
          <a:p>
            <a:pPr lvl="2"/>
            <a:r>
              <a:rPr lang="en-US" dirty="0" smtClean="0"/>
              <a:t>next step for the existing 2G/3G/4G incumbent mobile operators</a:t>
            </a:r>
          </a:p>
          <a:p>
            <a:pPr lvl="2"/>
            <a:r>
              <a:rPr lang="en-US" dirty="0" smtClean="0"/>
              <a:t>an opportunity for new operators</a:t>
            </a:r>
          </a:p>
          <a:p>
            <a:pPr lvl="1"/>
            <a:r>
              <a:rPr lang="en-US" dirty="0" smtClean="0"/>
              <a:t>Standards: set of interoperability standards rolled out by an ecosystem according to a roadmap</a:t>
            </a:r>
          </a:p>
          <a:p>
            <a:pPr lvl="1"/>
            <a:r>
              <a:rPr lang="en-US" dirty="0" smtClean="0"/>
              <a:t>Other Characteristic: a marketing label, a revolution, etc.</a:t>
            </a:r>
          </a:p>
          <a:p>
            <a:r>
              <a:rPr lang="en-US" dirty="0" smtClean="0"/>
              <a:t>Scope of an “IEEE 5G specification” would likely differ from scope of other 5G endeavors.</a:t>
            </a:r>
          </a:p>
          <a:p>
            <a:pPr lvl="1"/>
            <a:endParaRPr lang="en-US"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B465C57-9BA8-5D47-9FA0-9EAD3C744B2F}" type="slidenum">
              <a:rPr lang="en-US">
                <a:solidFill>
                  <a:srgbClr val="FFFFFF"/>
                </a:solidFill>
                <a:latin typeface="Arial" pitchFamily="-92" charset="0"/>
                <a:ea typeface="Arial" pitchFamily="-92" charset="0"/>
                <a:cs typeface="Arial" pitchFamily="-92" charset="0"/>
                <a:sym typeface="Arial" pitchFamily="-92" charset="0"/>
              </a:rPr>
              <a:pPr algn="r"/>
              <a:t>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t>5G Context for this study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Action A: creating an IEEE 5G specification</a:t>
            </a:r>
          </a:p>
          <a:p>
            <a:pPr lvl="1"/>
            <a:r>
              <a:rPr lang="en-US" dirty="0" smtClean="0"/>
              <a:t>could support incumbent mobile operators</a:t>
            </a:r>
          </a:p>
          <a:p>
            <a:pPr lvl="2"/>
            <a:r>
              <a:rPr lang="en-US" dirty="0" smtClean="0"/>
              <a:t>via existing cellular ecosystem</a:t>
            </a:r>
          </a:p>
          <a:p>
            <a:pPr lvl="1"/>
            <a:r>
              <a:rPr lang="en-US" dirty="0" smtClean="0"/>
              <a:t>could support new operators</a:t>
            </a:r>
          </a:p>
          <a:p>
            <a:pPr lvl="2"/>
            <a:r>
              <a:rPr lang="en-US" dirty="0" smtClean="0"/>
              <a:t>creation/support of new ecosystems</a:t>
            </a:r>
          </a:p>
          <a:p>
            <a:pPr lvl="3"/>
            <a:r>
              <a:rPr lang="en-US" dirty="0" smtClean="0"/>
              <a:t>this might be a very different 5G</a:t>
            </a:r>
          </a:p>
          <a:p>
            <a:pPr lvl="3"/>
            <a:r>
              <a:rPr lang="en-US" dirty="0" smtClean="0"/>
              <a:t>would need to identify requirements</a:t>
            </a:r>
          </a:p>
          <a:p>
            <a:pPr lvl="1"/>
            <a:r>
              <a:rPr lang="en-US" dirty="0" smtClean="0"/>
              <a:t>could do both</a:t>
            </a:r>
          </a:p>
          <a:p>
            <a:r>
              <a:rPr lang="en-US" dirty="0" smtClean="0"/>
              <a:t>Action B: providing a proposal for IMT-2020</a:t>
            </a:r>
          </a:p>
          <a:p>
            <a:pPr lvl="1"/>
            <a:r>
              <a:rPr lang="en-US" dirty="0" smtClean="0"/>
              <a:t>supports the 5G of the existing cellular ecosystem</a:t>
            </a:r>
          </a:p>
          <a:p>
            <a:pPr lvl="1"/>
            <a:r>
              <a:rPr lang="en-US" dirty="0" smtClean="0"/>
              <a:t>usage scenarios and requirements specified in IMT-2020 process</a:t>
            </a:r>
          </a:p>
          <a:p>
            <a:pPr lvl="2"/>
            <a:r>
              <a:rPr lang="en-US" dirty="0" smtClean="0"/>
              <a:t>802 could help shape requirements (needs to act soon)</a:t>
            </a:r>
          </a:p>
          <a:p>
            <a:r>
              <a:rPr lang="en-US" dirty="0" smtClean="0"/>
              <a:t>Actions A and B are not contradictory or exclusive</a:t>
            </a:r>
            <a:endParaRPr lang="en-US" dirty="0" smtClean="0">
              <a:sym typeface="Calibri" pitchFamily="-92" charset="0"/>
            </a:endParaRPr>
          </a:p>
          <a:p>
            <a:endParaRPr lang="en-US"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05964878-6438-BF48-A027-2E2B1CD893FE}" type="slidenum">
              <a:rPr lang="en-US">
                <a:solidFill>
                  <a:srgbClr val="FFFFFF"/>
                </a:solidFill>
                <a:latin typeface="Arial" pitchFamily="-92" charset="0"/>
                <a:ea typeface="Arial" pitchFamily="-92" charset="0"/>
                <a:cs typeface="Arial" pitchFamily="-92" charset="0"/>
                <a:sym typeface="Arial" pitchFamily="-92" charset="0"/>
              </a:rPr>
              <a:pPr algn="r"/>
              <a:t>8</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noAutofit/>
          </a:bodyPr>
          <a:lstStyle/>
          <a:p>
            <a:r>
              <a:rPr lang="en-US" sz="3200" dirty="0" smtClean="0"/>
              <a:t>IMT-2020</a:t>
            </a:r>
            <a:r>
              <a:rPr lang="en-US" sz="3200" dirty="0" smtClean="0">
                <a:sym typeface="Times New Roman" pitchFamily="-92" charset="0"/>
              </a:rPr>
              <a:t> </a:t>
            </a:r>
            <a:r>
              <a:rPr lang="en-US" sz="3200" dirty="0" smtClean="0"/>
              <a:t>(per</a:t>
            </a:r>
            <a:r>
              <a:rPr lang="en-US" sz="3200" dirty="0" smtClean="0">
                <a:sym typeface="Times New Roman" pitchFamily="-92" charset="0"/>
              </a:rPr>
              <a:t> </a:t>
            </a:r>
            <a:r>
              <a:rPr lang="en-US" sz="3200" dirty="0" smtClean="0"/>
              <a:t>ITU-R</a:t>
            </a:r>
            <a:r>
              <a:rPr lang="en-US" sz="3200" dirty="0" smtClean="0">
                <a:sym typeface="Times New Roman" pitchFamily="-92" charset="0"/>
              </a:rPr>
              <a:t> </a:t>
            </a:r>
            <a:r>
              <a:rPr lang="en-US" sz="3200" dirty="0" smtClean="0"/>
              <a:t>M.2083) </a:t>
            </a:r>
            <a:endParaRPr lang="en-US" sz="3200"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65" name="Rectangle 5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88BE802-BD76-1F47-A1D2-688794B55014}" type="slidenum">
              <a:rPr lang="en-US">
                <a:solidFill>
                  <a:srgbClr val="FFFFFF"/>
                </a:solidFill>
                <a:latin typeface="Arial" pitchFamily="-92" charset="0"/>
                <a:ea typeface="Arial" pitchFamily="-92" charset="0"/>
                <a:cs typeface="Arial" pitchFamily="-92" charset="0"/>
                <a:sym typeface="Arial" pitchFamily="-92" charset="0"/>
              </a:rPr>
              <a:pPr algn="r"/>
              <a:t>9</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smtClean="0"/>
              <a:t>cost benefit analysis of options/actions</a:t>
            </a:r>
            <a:endParaRPr lang="en-US" dirty="0"/>
          </a:p>
        </p:txBody>
      </p:sp>
      <p:sp>
        <p:nvSpPr>
          <p:cNvPr id="5" name="Text Placeholder 4"/>
          <p:cNvSpPr>
            <a:spLocks noGrp="1"/>
          </p:cNvSpPr>
          <p:nvPr>
            <p:ph type="body" idx="1"/>
          </p:nvPr>
        </p:nvSpPr>
        <p:spPr/>
        <p:txBody>
          <a:bodyPr/>
          <a:lstStyle/>
          <a:p>
            <a:r>
              <a:rPr lang="en-US" dirty="0" smtClean="0"/>
              <a:t> </a:t>
            </a:r>
            <a:endParaRPr lang="en-US" dirty="0"/>
          </a:p>
        </p:txBody>
      </p:sp>
    </p:spTree>
  </p:cSld>
  <p:clrMapOvr>
    <a:masterClrMapping/>
  </p:clrMapOvr>
  <p:transition spd="med"/>
</p:sld>
</file>

<file path=ppt/theme/theme1.xml><?xml version="1.0" encoding="utf-8"?>
<a:theme xmlns:a="http://schemas.openxmlformats.org/drawingml/2006/main" name="Urban">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1967</TotalTime>
  <Words>3635</Words>
  <Application>Microsoft Macintosh PowerPoint</Application>
  <PresentationFormat>On-screen Show (4:3)</PresentationFormat>
  <Paragraphs>432</Paragraphs>
  <Slides>32</Slides>
  <Notes>1</Notes>
  <HiddenSlides>0</HiddenSlides>
  <MMClips>0</MMClips>
  <ScaleCrop>false</ScaleCrop>
  <HeadingPairs>
    <vt:vector size="4" baseType="variant">
      <vt:variant>
        <vt:lpstr>Design Template</vt:lpstr>
      </vt:variant>
      <vt:variant>
        <vt:i4>1</vt:i4>
      </vt:variant>
      <vt:variant>
        <vt:lpstr>Slide Titles</vt:lpstr>
      </vt:variant>
      <vt:variant>
        <vt:i4>32</vt:i4>
      </vt:variant>
    </vt:vector>
  </HeadingPairs>
  <TitlesOfParts>
    <vt:vector size="33" baseType="lpstr">
      <vt:lpstr>Urban</vt:lpstr>
      <vt:lpstr>Slide 1</vt:lpstr>
      <vt:lpstr>Proposed Draft Report: IEEE 802 EC 5G/IMT-2020 SC</vt:lpstr>
      <vt:lpstr>Table of Contents </vt:lpstr>
      <vt:lpstr>Introduction</vt:lpstr>
      <vt:lpstr>Authorized Scope</vt:lpstr>
      <vt:lpstr>Views of 5G</vt:lpstr>
      <vt:lpstr>5G Context for this study</vt:lpstr>
      <vt:lpstr>IMT-2020 (per ITU-R M.2083) </vt:lpstr>
      <vt:lpstr>cost benefit analysis of options/actions</vt:lpstr>
      <vt:lpstr>Slide 10</vt:lpstr>
      <vt:lpstr>Slide 11</vt:lpstr>
      <vt:lpstr>Action A: Routes to success 802 Access Network</vt:lpstr>
      <vt:lpstr>Action A: Possible partners 802 Access Network</vt:lpstr>
      <vt:lpstr>Slide 14</vt:lpstr>
      <vt:lpstr>Action B: IMT-2020 proposal Candidate Approaches</vt:lpstr>
      <vt:lpstr>Action B1: single technology Candidate Approach: more detail</vt:lpstr>
      <vt:lpstr>Action B3: external partner proposal Candidate Approach: more detail</vt:lpstr>
      <vt:lpstr>Potential 3GPP NextGen Core &amp; New RAT</vt:lpstr>
      <vt:lpstr>Integration of 802.11 in 3GPP 5G networks</vt:lpstr>
      <vt:lpstr>Slide 20</vt:lpstr>
      <vt:lpstr>Slide 21</vt:lpstr>
      <vt:lpstr>Slide 22</vt:lpstr>
      <vt:lpstr>Proposed Approach – 2 prongs:</vt:lpstr>
      <vt:lpstr>Next Steps</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[kiwin] (Stephen) Palm</dc:creator>
  <cp:lastModifiedBy>Roger Marks</cp:lastModifiedBy>
  <cp:revision>71</cp:revision>
  <dcterms:created xsi:type="dcterms:W3CDTF">2016-07-26T07:15:11Z</dcterms:created>
  <dcterms:modified xsi:type="dcterms:W3CDTF">2016-07-26T07:16:12Z</dcterms:modified>
</cp:coreProperties>
</file>