
<file path=[Content_Types].xml><?xml version="1.0" encoding="utf-8"?>
<Types xmlns="http://schemas.openxmlformats.org/package/2006/content-types">
  <Default Extension="rels" ContentType="application/vnd.openxmlformats-package.relationships+xml"/>
  <Override PartName="/ppt/slides/slide30.xml" ContentType="application/vnd.openxmlformats-officedocument.presentationml.slide+xml"/>
  <Override PartName="/ppt/slides/slide27.xml" ContentType="application/vnd.openxmlformats-officedocument.presentationml.slide+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Default Extension="png" ContentType="image/png"/>
  <Override PartName="/ppt/slides/slide25.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notesSlides/notesSlide1.xml" ContentType="application/vnd.openxmlformats-officedocument.presentationml.notesSlide+xml"/>
  <Override PartName="/ppt/slides/slide18.xml" ContentType="application/vnd.openxmlformats-officedocument.presentationml.slide+xml"/>
  <Override PartName="/ppt/slides/slide23.xml" ContentType="application/vnd.openxmlformats-officedocument.presentationml.slide+xml"/>
  <Override PartName="/ppt/commentAuthors.xml" ContentType="application/vnd.openxmlformats-officedocument.presentationml.commentAuthors+xml"/>
  <Override PartName="/ppt/slides/slide5.xml" ContentType="application/vnd.openxmlformats-officedocument.presentationml.slide+xml"/>
  <Override PartName="/ppt/slides/slide16.xml" ContentType="application/vnd.openxmlformats-officedocument.presentationml.slide+xml"/>
  <Override PartName="/ppt/slides/slide21.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docProps/core.xml" ContentType="application/vnd.openxmlformats-package.core-properties+xml"/>
  <Override PartName="/ppt/slides/slide3.xml" ContentType="application/vnd.openxmlformats-officedocument.presentationml.slide+xml"/>
  <Override PartName="/ppt/slides/slide14.xml" ContentType="application/vnd.openxmlformats-officedocument.presentationml.slide+xml"/>
  <Override PartName="/docProps/app.xml" ContentType="application/vnd.openxmlformats-officedocument.extended-properties+xml"/>
  <Override PartName="/ppt/slides/slide31.xml" ContentType="application/vnd.openxmlformats-officedocument.presentationml.slide+xml"/>
  <Override PartName="/ppt/slides/slide28.xml" ContentType="application/vnd.openxmlformats-officedocument.presentationml.slide+xml"/>
  <Override PartName="/ppt/slides/slide1.xml" ContentType="application/vnd.openxmlformats-officedocument.presentationml.slide+xml"/>
  <Override PartName="/ppt/slides/slide12.xml" ContentType="application/vnd.openxmlformats-officedocument.presentationml.slide+xml"/>
  <Override PartName="/ppt/slideLayouts/slideLayout2.xml" ContentType="application/vnd.openxmlformats-officedocument.presentationml.slideLayout+xml"/>
  <Default Extension="bin" ContentType="application/vnd.openxmlformats-officedocument.presentationml.printerSettings"/>
  <Override PartName="/ppt/slides/slide26.xml" ContentType="application/vnd.openxmlformats-officedocument.presentationml.slide+xml"/>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s/slide19.xml" ContentType="application/vnd.openxmlformats-officedocument.presentationml.slide+xml"/>
  <Override PartName="/ppt/slides/slide24.xml" ContentType="application/vnd.openxmlformats-officedocument.presentationml.slide+xml"/>
  <Override PartName="/ppt/slides/slide6.xml" ContentType="application/vnd.openxmlformats-officedocument.presentationml.slide+xml"/>
  <Override PartName="/ppt/slides/slide17.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Default Extension="pdf" ContentType="application/pdf"/>
  <Override PartName="/ppt/slides/slide4.xml" ContentType="application/vnd.openxmlformats-officedocument.presentationml.slide+xml"/>
  <Override PartName="/ppt/slides/slide15.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theme/theme1.xml" ContentType="application/vnd.openxmlformats-officedocument.theme+xml"/>
  <Override PartName="/ppt/slideLayouts/slideLayout3.xml" ContentType="application/vnd.openxmlformats-officedocument.presentationml.slideLayout+xml"/>
  <Override PartName="/ppt/slides/slide29.xml" ContentType="application/vnd.openxmlformats-officedocument.presentationml.slide+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erverZoom="100000" strictFirstAndLastChars="0" saveSubsetFonts="1" autoCompressPictures="0">
  <p:sldMasterIdLst>
    <p:sldMasterId id="2147483648" r:id="rId1"/>
  </p:sldMasterIdLst>
  <p:notesMasterIdLst>
    <p:notesMasterId r:id="rId33"/>
  </p:notesMasterIdLst>
  <p:sldIdLst>
    <p:sldId id="288" r:id="rId2"/>
    <p:sldId id="257" r:id="rId3"/>
    <p:sldId id="258" r:id="rId4"/>
    <p:sldId id="259" r:id="rId5"/>
    <p:sldId id="260" r:id="rId6"/>
    <p:sldId id="261" r:id="rId7"/>
    <p:sldId id="262" r:id="rId8"/>
    <p:sldId id="263" r:id="rId9"/>
    <p:sldId id="264" r:id="rId10"/>
    <p:sldId id="265" r:id="rId11"/>
    <p:sldId id="266" r:id="rId12"/>
    <p:sldId id="267" r:id="rId13"/>
    <p:sldId id="268" r:id="rId14"/>
    <p:sldId id="276" r:id="rId15"/>
    <p:sldId id="270" r:id="rId16"/>
    <p:sldId id="277" r:id="rId17"/>
    <p:sldId id="283" r:id="rId18"/>
    <p:sldId id="286" r:id="rId19"/>
    <p:sldId id="287" r:id="rId20"/>
    <p:sldId id="271" r:id="rId21"/>
    <p:sldId id="272" r:id="rId22"/>
    <p:sldId id="273" r:id="rId23"/>
    <p:sldId id="285" r:id="rId24"/>
    <p:sldId id="274" r:id="rId25"/>
    <p:sldId id="282" r:id="rId26"/>
    <p:sldId id="289" r:id="rId27"/>
    <p:sldId id="281" r:id="rId28"/>
    <p:sldId id="275" r:id="rId29"/>
    <p:sldId id="279" r:id="rId30"/>
    <p:sldId id="280" r:id="rId31"/>
    <p:sldId id="278" r:id="rId32"/>
  </p:sldIdLst>
  <p:sldSz cx="9144000" cy="6858000" type="screen4x3"/>
  <p:notesSz cx="6858000" cy="9144000"/>
  <p:defaultTextStyle>
    <a:defPPr>
      <a:defRPr lang="en-US"/>
    </a:defPPr>
    <a:lvl1pPr algn="l" rtl="0" fontAlgn="base" hangingPunct="0">
      <a:spcBef>
        <a:spcPct val="0"/>
      </a:spcBef>
      <a:spcAft>
        <a:spcPct val="0"/>
      </a:spcAft>
      <a:defRPr kern="1200">
        <a:solidFill>
          <a:srgbClr val="000000"/>
        </a:solidFill>
        <a:latin typeface="Georgia" pitchFamily="-92" charset="0"/>
        <a:ea typeface="Georgia" pitchFamily="-92" charset="0"/>
        <a:cs typeface="Georgia" pitchFamily="-92" charset="0"/>
        <a:sym typeface="Georgia" pitchFamily="-92" charset="0"/>
      </a:defRPr>
    </a:lvl1pPr>
    <a:lvl2pPr indent="457200" algn="l" rtl="0" fontAlgn="base" hangingPunct="0">
      <a:spcBef>
        <a:spcPct val="0"/>
      </a:spcBef>
      <a:spcAft>
        <a:spcPct val="0"/>
      </a:spcAft>
      <a:defRPr kern="1200">
        <a:solidFill>
          <a:srgbClr val="000000"/>
        </a:solidFill>
        <a:latin typeface="Georgia" pitchFamily="-92" charset="0"/>
        <a:ea typeface="Georgia" pitchFamily="-92" charset="0"/>
        <a:cs typeface="Georgia" pitchFamily="-92" charset="0"/>
        <a:sym typeface="Georgia" pitchFamily="-92" charset="0"/>
      </a:defRPr>
    </a:lvl2pPr>
    <a:lvl3pPr indent="914400" algn="l" rtl="0" fontAlgn="base" hangingPunct="0">
      <a:spcBef>
        <a:spcPct val="0"/>
      </a:spcBef>
      <a:spcAft>
        <a:spcPct val="0"/>
      </a:spcAft>
      <a:defRPr kern="1200">
        <a:solidFill>
          <a:srgbClr val="000000"/>
        </a:solidFill>
        <a:latin typeface="Georgia" pitchFamily="-92" charset="0"/>
        <a:ea typeface="Georgia" pitchFamily="-92" charset="0"/>
        <a:cs typeface="Georgia" pitchFamily="-92" charset="0"/>
        <a:sym typeface="Georgia" pitchFamily="-92" charset="0"/>
      </a:defRPr>
    </a:lvl3pPr>
    <a:lvl4pPr indent="1371600" algn="l" rtl="0" fontAlgn="base" hangingPunct="0">
      <a:spcBef>
        <a:spcPct val="0"/>
      </a:spcBef>
      <a:spcAft>
        <a:spcPct val="0"/>
      </a:spcAft>
      <a:defRPr kern="1200">
        <a:solidFill>
          <a:srgbClr val="000000"/>
        </a:solidFill>
        <a:latin typeface="Georgia" pitchFamily="-92" charset="0"/>
        <a:ea typeface="Georgia" pitchFamily="-92" charset="0"/>
        <a:cs typeface="Georgia" pitchFamily="-92" charset="0"/>
        <a:sym typeface="Georgia" pitchFamily="-92" charset="0"/>
      </a:defRPr>
    </a:lvl4pPr>
    <a:lvl5pPr indent="1828800" algn="l" rtl="0" fontAlgn="base" hangingPunct="0">
      <a:spcBef>
        <a:spcPct val="0"/>
      </a:spcBef>
      <a:spcAft>
        <a:spcPct val="0"/>
      </a:spcAft>
      <a:defRPr kern="1200">
        <a:solidFill>
          <a:srgbClr val="000000"/>
        </a:solidFill>
        <a:latin typeface="Georgia" pitchFamily="-92" charset="0"/>
        <a:ea typeface="Georgia" pitchFamily="-92" charset="0"/>
        <a:cs typeface="Georgia" pitchFamily="-92" charset="0"/>
        <a:sym typeface="Georgia" pitchFamily="-92" charset="0"/>
      </a:defRPr>
    </a:lvl5pPr>
    <a:lvl6pPr marL="2286000" algn="l" defTabSz="457200" rtl="0" eaLnBrk="1" latinLnBrk="0" hangingPunct="1">
      <a:defRPr kern="1200">
        <a:solidFill>
          <a:srgbClr val="000000"/>
        </a:solidFill>
        <a:latin typeface="Georgia" pitchFamily="-92" charset="0"/>
        <a:ea typeface="Georgia" pitchFamily="-92" charset="0"/>
        <a:cs typeface="Georgia" pitchFamily="-92" charset="0"/>
        <a:sym typeface="Georgia" pitchFamily="-92" charset="0"/>
      </a:defRPr>
    </a:lvl6pPr>
    <a:lvl7pPr marL="2743200" algn="l" defTabSz="457200" rtl="0" eaLnBrk="1" latinLnBrk="0" hangingPunct="1">
      <a:defRPr kern="1200">
        <a:solidFill>
          <a:srgbClr val="000000"/>
        </a:solidFill>
        <a:latin typeface="Georgia" pitchFamily="-92" charset="0"/>
        <a:ea typeface="Georgia" pitchFamily="-92" charset="0"/>
        <a:cs typeface="Georgia" pitchFamily="-92" charset="0"/>
        <a:sym typeface="Georgia" pitchFamily="-92" charset="0"/>
      </a:defRPr>
    </a:lvl7pPr>
    <a:lvl8pPr marL="3200400" algn="l" defTabSz="457200" rtl="0" eaLnBrk="1" latinLnBrk="0" hangingPunct="1">
      <a:defRPr kern="1200">
        <a:solidFill>
          <a:srgbClr val="000000"/>
        </a:solidFill>
        <a:latin typeface="Georgia" pitchFamily="-92" charset="0"/>
        <a:ea typeface="Georgia" pitchFamily="-92" charset="0"/>
        <a:cs typeface="Georgia" pitchFamily="-92" charset="0"/>
        <a:sym typeface="Georgia" pitchFamily="-92" charset="0"/>
      </a:defRPr>
    </a:lvl8pPr>
    <a:lvl9pPr marL="3657600" algn="l" defTabSz="457200" rtl="0" eaLnBrk="1" latinLnBrk="0" hangingPunct="1">
      <a:defRPr kern="1200">
        <a:solidFill>
          <a:srgbClr val="000000"/>
        </a:solidFill>
        <a:latin typeface="Georgia" pitchFamily="-92" charset="0"/>
        <a:ea typeface="Georgia" pitchFamily="-92" charset="0"/>
        <a:cs typeface="Georgia" pitchFamily="-92" charset="0"/>
        <a:sym typeface="Georgia" pitchFamily="-92" charset="0"/>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Roger Marks" initials="RBM" lastIdx="18"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varScale="1">
        <p:scale>
          <a:sx n="143" d="100"/>
          <a:sy n="143" d="100"/>
        </p:scale>
        <p:origin x="-1352" y="-11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printerSettings" Target="printerSettings/printerSettings1.bin"/><Relationship Id="rId35" Type="http://schemas.openxmlformats.org/officeDocument/2006/relationships/commentAuthors" Target="commentAuthors.xml"/><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p:cNvSpPr>
          <p:nvPr>
            <p:ph type="sldImg"/>
          </p:nvPr>
        </p:nvSpPr>
        <p:spPr bwMode="auto">
          <a:xfrm>
            <a:off x="1143000" y="685800"/>
            <a:ext cx="4572000" cy="3429000"/>
          </a:xfrm>
          <a:prstGeom prst="rect">
            <a:avLst/>
          </a:prstGeom>
          <a:noFill/>
          <a:ln w="9525" cap="flat" cmpd="sng">
            <a:noFill/>
            <a:prstDash val="solid"/>
            <a:round/>
            <a:headEnd type="none" w="med" len="med"/>
            <a:tailEnd type="none" w="med" len="med"/>
          </a:ln>
          <a:effectLst/>
        </p:spPr>
      </p:sp>
      <p:sp>
        <p:nvSpPr>
          <p:cNvPr id="4098" name="Rectangle 2"/>
          <p:cNvSpPr>
            <a:spLocks noGrp="1"/>
          </p:cNvSpPr>
          <p:nvPr>
            <p:ph type="body" sz="quarter" idx="1"/>
          </p:nvPr>
        </p:nvSpPr>
        <p:spPr bwMode="auto">
          <a:xfrm>
            <a:off x="914400" y="4343400"/>
            <a:ext cx="5029200" cy="4114800"/>
          </a:xfrm>
          <a:prstGeom prst="rect">
            <a:avLst/>
          </a:prstGeom>
          <a:noFill/>
          <a:ln w="9525" cap="flat" cmpd="sng">
            <a:no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pPr lvl="0"/>
            <a:r>
              <a:rPr lang="en-US">
                <a:sym typeface="Calibri" pitchFamily="-92" charset="0"/>
              </a:rPr>
              <a:t>Click to edit Master text styles</a:t>
            </a:r>
          </a:p>
          <a:p>
            <a:pPr lvl="1"/>
            <a:r>
              <a:rPr lang="en-US">
                <a:sym typeface="Calibri" pitchFamily="-92" charset="0"/>
              </a:rPr>
              <a:t>Second level</a:t>
            </a:r>
          </a:p>
          <a:p>
            <a:pPr lvl="2"/>
            <a:r>
              <a:rPr lang="en-US">
                <a:sym typeface="Calibri" pitchFamily="-92" charset="0"/>
              </a:rPr>
              <a:t>Third level</a:t>
            </a:r>
          </a:p>
          <a:p>
            <a:pPr lvl="3"/>
            <a:r>
              <a:rPr lang="en-US">
                <a:sym typeface="Calibri" pitchFamily="-92" charset="0"/>
              </a:rPr>
              <a:t>Fourth level</a:t>
            </a:r>
          </a:p>
          <a:p>
            <a:pPr lvl="4"/>
            <a:r>
              <a:rPr lang="en-US">
                <a:sym typeface="Calibri" pitchFamily="-92" charset="0"/>
              </a:rPr>
              <a:t>Fifth level</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23375435"/>
      </p:ext>
    </p:extLst>
  </p:cSld>
  <p:clrMap bg1="lt1" tx1="dk1" bg2="lt2" tx2="dk2" accent1="accent1" accent2="accent2" accent3="accent3" accent4="accent4" accent5="accent5" accent6="accent6" hlink="hlink" folHlink="folHlink"/>
  <p:notesStyle>
    <a:lvl1pPr algn="l" rtl="0" fontAlgn="base" hangingPunct="0">
      <a:spcBef>
        <a:spcPts val="400"/>
      </a:spcBef>
      <a:spcAft>
        <a:spcPct val="0"/>
      </a:spcAft>
      <a:defRPr sz="1200" kern="1200">
        <a:solidFill>
          <a:srgbClr val="000000"/>
        </a:solidFill>
        <a:latin typeface="Calibri" pitchFamily="-92" charset="0"/>
        <a:ea typeface="Calibri" pitchFamily="-92" charset="0"/>
        <a:cs typeface="Calibri" pitchFamily="-92" charset="0"/>
        <a:sym typeface="Calibri" pitchFamily="-92" charset="0"/>
      </a:defRPr>
    </a:lvl1pPr>
    <a:lvl2pPr indent="228600" algn="l" rtl="0" fontAlgn="base" hangingPunct="0">
      <a:spcBef>
        <a:spcPts val="400"/>
      </a:spcBef>
      <a:spcAft>
        <a:spcPct val="0"/>
      </a:spcAft>
      <a:defRPr sz="1200" kern="1200">
        <a:solidFill>
          <a:srgbClr val="000000"/>
        </a:solidFill>
        <a:latin typeface="Calibri" pitchFamily="-92" charset="0"/>
        <a:ea typeface="Calibri" pitchFamily="-92" charset="0"/>
        <a:cs typeface="Calibri" pitchFamily="-92" charset="0"/>
        <a:sym typeface="Calibri" pitchFamily="-92" charset="0"/>
      </a:defRPr>
    </a:lvl2pPr>
    <a:lvl3pPr indent="457200" algn="l" rtl="0" fontAlgn="base" hangingPunct="0">
      <a:spcBef>
        <a:spcPts val="400"/>
      </a:spcBef>
      <a:spcAft>
        <a:spcPct val="0"/>
      </a:spcAft>
      <a:defRPr sz="1200" kern="1200">
        <a:solidFill>
          <a:srgbClr val="000000"/>
        </a:solidFill>
        <a:latin typeface="Calibri" pitchFamily="-92" charset="0"/>
        <a:ea typeface="Calibri" pitchFamily="-92" charset="0"/>
        <a:cs typeface="Calibri" pitchFamily="-92" charset="0"/>
        <a:sym typeface="Calibri" pitchFamily="-92" charset="0"/>
      </a:defRPr>
    </a:lvl3pPr>
    <a:lvl4pPr indent="685800" algn="l" rtl="0" fontAlgn="base" hangingPunct="0">
      <a:spcBef>
        <a:spcPts val="400"/>
      </a:spcBef>
      <a:spcAft>
        <a:spcPct val="0"/>
      </a:spcAft>
      <a:defRPr sz="1200" kern="1200">
        <a:solidFill>
          <a:srgbClr val="000000"/>
        </a:solidFill>
        <a:latin typeface="Calibri" pitchFamily="-92" charset="0"/>
        <a:ea typeface="Calibri" pitchFamily="-92" charset="0"/>
        <a:cs typeface="Calibri" pitchFamily="-92" charset="0"/>
        <a:sym typeface="Calibri" pitchFamily="-92" charset="0"/>
      </a:defRPr>
    </a:lvl4pPr>
    <a:lvl5pPr indent="914400" algn="l" rtl="0" fontAlgn="base" hangingPunct="0">
      <a:spcBef>
        <a:spcPts val="400"/>
      </a:spcBef>
      <a:spcAft>
        <a:spcPct val="0"/>
      </a:spcAft>
      <a:defRPr sz="1200" kern="1200">
        <a:solidFill>
          <a:srgbClr val="000000"/>
        </a:solidFill>
        <a:latin typeface="Calibri" pitchFamily="-92" charset="0"/>
        <a:ea typeface="Calibri" pitchFamily="-92" charset="0"/>
        <a:cs typeface="Calibri" pitchFamily="-92" charset="0"/>
        <a:sym typeface="Calibri" pitchFamily="-92"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smtClean="0"/>
            </a:lvl1pPr>
          </a:lstStyle>
          <a:p>
            <a:fld id="{27328466-66A6-144D-97A3-0AFE8FE9E8D0}"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mtClean="0"/>
            </a:lvl1pPr>
          </a:lstStyle>
          <a:p>
            <a:fld id="{52432EA2-6F0E-5149-B757-760AA44F4BF8}"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smtClean="0"/>
            </a:lvl1pPr>
          </a:lstStyle>
          <a:p>
            <a:fld id="{609AF7D2-966F-264C-9AFA-D4ADA890C8F5}"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bwMode="auto">
      <p:bgPr>
        <a:solidFill>
          <a:srgbClr val="FFFFFF"/>
        </a:solidFill>
        <a:effectLst/>
      </p:bgPr>
    </p:bg>
    <p:spTree>
      <p:nvGrpSpPr>
        <p:cNvPr id="1" name=""/>
        <p:cNvGrpSpPr/>
        <p:nvPr/>
      </p:nvGrpSpPr>
      <p:grpSpPr>
        <a:xfrm>
          <a:off x="0" y="0"/>
          <a:ext cx="0" cy="0"/>
          <a:chOff x="0" y="0"/>
          <a:chExt cx="0" cy="0"/>
        </a:xfrm>
      </p:grpSpPr>
      <p:sp>
        <p:nvSpPr>
          <p:cNvPr id="1025" name="Rectangle 1"/>
          <p:cNvSpPr>
            <a:spLocks/>
          </p:cNvSpPr>
          <p:nvPr/>
        </p:nvSpPr>
        <p:spPr bwMode="auto">
          <a:xfrm>
            <a:off x="0" y="366713"/>
            <a:ext cx="9144000" cy="84137"/>
          </a:xfrm>
          <a:prstGeom prst="rect">
            <a:avLst/>
          </a:prstGeom>
          <a:solidFill>
            <a:schemeClr val="accent2">
              <a:alpha val="50000"/>
            </a:scheme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26" name="Rectangle 2"/>
          <p:cNvSpPr>
            <a:spLocks/>
          </p:cNvSpPr>
          <p:nvPr/>
        </p:nvSpPr>
        <p:spPr bwMode="auto">
          <a:xfrm>
            <a:off x="0" y="0"/>
            <a:ext cx="9144000" cy="311150"/>
          </a:xfrm>
          <a:prstGeom prst="rect">
            <a:avLst/>
          </a:prstGeom>
          <a:solidFill>
            <a:srgbClr val="424456"/>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27" name="Rectangle 3"/>
          <p:cNvSpPr>
            <a:spLocks/>
          </p:cNvSpPr>
          <p:nvPr/>
        </p:nvSpPr>
        <p:spPr bwMode="auto">
          <a:xfrm>
            <a:off x="0" y="307975"/>
            <a:ext cx="9144000" cy="92075"/>
          </a:xfrm>
          <a:prstGeom prst="rect">
            <a:avLst/>
          </a:prstGeom>
          <a:solidFill>
            <a:schemeClr val="accent2"/>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28" name="Rectangle 4"/>
          <p:cNvSpPr>
            <a:spLocks/>
          </p:cNvSpPr>
          <p:nvPr/>
        </p:nvSpPr>
        <p:spPr bwMode="auto">
          <a:xfrm flipV="1">
            <a:off x="5410200" y="360363"/>
            <a:ext cx="3733800" cy="90487"/>
          </a:xfrm>
          <a:prstGeom prst="rect">
            <a:avLst/>
          </a:prstGeom>
          <a:solidFill>
            <a:schemeClr val="accent2"/>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29" name="Rectangle 5"/>
          <p:cNvSpPr>
            <a:spLocks/>
          </p:cNvSpPr>
          <p:nvPr/>
        </p:nvSpPr>
        <p:spPr bwMode="auto">
          <a:xfrm flipV="1">
            <a:off x="5410200" y="439738"/>
            <a:ext cx="3733800" cy="180975"/>
          </a:xfrm>
          <a:prstGeom prst="rect">
            <a:avLst/>
          </a:prstGeom>
          <a:solidFill>
            <a:schemeClr val="accent2">
              <a:alpha val="50000"/>
            </a:scheme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0" name="AutoShape 6"/>
          <p:cNvSpPr>
            <a:spLocks/>
          </p:cNvSpPr>
          <p:nvPr/>
        </p:nvSpPr>
        <p:spPr bwMode="auto">
          <a:xfrm>
            <a:off x="5407025" y="496888"/>
            <a:ext cx="3063875" cy="28575"/>
          </a:xfrm>
          <a:prstGeom prst="roundRect">
            <a:avLst>
              <a:gd name="adj" fmla="val 16667"/>
            </a:avLst>
          </a:prstGeom>
          <a:solidFill>
            <a:srgbClr val="FFFFFF"/>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1" name="AutoShape 7"/>
          <p:cNvSpPr>
            <a:spLocks/>
          </p:cNvSpPr>
          <p:nvPr/>
        </p:nvSpPr>
        <p:spPr bwMode="auto">
          <a:xfrm>
            <a:off x="7373938" y="588963"/>
            <a:ext cx="1600200" cy="34925"/>
          </a:xfrm>
          <a:prstGeom prst="roundRect">
            <a:avLst>
              <a:gd name="adj" fmla="val 16667"/>
            </a:avLst>
          </a:prstGeom>
          <a:solidFill>
            <a:srgbClr val="FFFFFF"/>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2" name="Rectangle 8"/>
          <p:cNvSpPr>
            <a:spLocks/>
          </p:cNvSpPr>
          <p:nvPr/>
        </p:nvSpPr>
        <p:spPr bwMode="auto">
          <a:xfrm>
            <a:off x="9085263" y="-1588"/>
            <a:ext cx="57150" cy="620713"/>
          </a:xfrm>
          <a:prstGeom prst="rect">
            <a:avLst/>
          </a:prstGeom>
          <a:solidFill>
            <a:srgbClr val="FFFFFF">
              <a:alpha val="65097"/>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3" name="Rectangle 9"/>
          <p:cNvSpPr>
            <a:spLocks/>
          </p:cNvSpPr>
          <p:nvPr/>
        </p:nvSpPr>
        <p:spPr bwMode="auto">
          <a:xfrm>
            <a:off x="9043988" y="-1588"/>
            <a:ext cx="28575" cy="620713"/>
          </a:xfrm>
          <a:prstGeom prst="rect">
            <a:avLst/>
          </a:prstGeom>
          <a:solidFill>
            <a:srgbClr val="FFFFFF">
              <a:alpha val="65097"/>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4" name="Rectangle 10"/>
          <p:cNvSpPr>
            <a:spLocks/>
          </p:cNvSpPr>
          <p:nvPr/>
        </p:nvSpPr>
        <p:spPr bwMode="auto">
          <a:xfrm>
            <a:off x="9023350" y="-1588"/>
            <a:ext cx="12700" cy="620713"/>
          </a:xfrm>
          <a:prstGeom prst="rect">
            <a:avLst/>
          </a:prstGeom>
          <a:solidFill>
            <a:srgbClr val="FFFFFF">
              <a:alpha val="59999"/>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5" name="Rectangle 11"/>
          <p:cNvSpPr>
            <a:spLocks/>
          </p:cNvSpPr>
          <p:nvPr/>
        </p:nvSpPr>
        <p:spPr bwMode="auto">
          <a:xfrm>
            <a:off x="8975725" y="-1588"/>
            <a:ext cx="26988" cy="620713"/>
          </a:xfrm>
          <a:prstGeom prst="rect">
            <a:avLst/>
          </a:prstGeom>
          <a:solidFill>
            <a:srgbClr val="FFFFFF">
              <a:alpha val="39999"/>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6" name="Rectangle 12"/>
          <p:cNvSpPr>
            <a:spLocks/>
          </p:cNvSpPr>
          <p:nvPr/>
        </p:nvSpPr>
        <p:spPr bwMode="auto">
          <a:xfrm>
            <a:off x="8915400" y="0"/>
            <a:ext cx="55563" cy="585788"/>
          </a:xfrm>
          <a:prstGeom prst="rect">
            <a:avLst/>
          </a:prstGeom>
          <a:solidFill>
            <a:srgbClr val="FFFFFF">
              <a:alpha val="20000"/>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7" name="Rectangle 13"/>
          <p:cNvSpPr>
            <a:spLocks/>
          </p:cNvSpPr>
          <p:nvPr/>
        </p:nvSpPr>
        <p:spPr bwMode="auto">
          <a:xfrm>
            <a:off x="8870950" y="0"/>
            <a:ext cx="12700" cy="585788"/>
          </a:xfrm>
          <a:prstGeom prst="rect">
            <a:avLst/>
          </a:prstGeom>
          <a:solidFill>
            <a:srgbClr val="FFFFFF">
              <a:alpha val="30196"/>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8" name="Rectangle 14"/>
          <p:cNvSpPr>
            <a:spLocks noGrp="1"/>
          </p:cNvSpPr>
          <p:nvPr>
            <p:ph type="title"/>
          </p:nvPr>
        </p:nvSpPr>
        <p:spPr bwMode="auto">
          <a:xfrm>
            <a:off x="241299" y="838200"/>
            <a:ext cx="8729663" cy="685800"/>
          </a:xfrm>
          <a:prstGeom prst="rect">
            <a:avLst/>
          </a:prstGeom>
          <a:noFill/>
          <a:ln w="12700" cap="flat" cmpd="sng">
            <a:noFill/>
            <a:prstDash val="solid"/>
            <a:miter lim="400000"/>
            <a:headEnd type="none" w="med" len="med"/>
            <a:tailEnd type="none" w="med" len="med"/>
          </a:ln>
          <a:effectLst/>
        </p:spPr>
        <p:txBody>
          <a:bodyPr vert="horz" wrap="square" lIns="45720" tIns="45720" rIns="45720" bIns="45720" numCol="1" anchor="ctr" anchorCtr="0" compatLnSpc="1">
            <a:prstTxWarp prst="textNoShape">
              <a:avLst/>
            </a:prstTxWarp>
          </a:bodyPr>
          <a:lstStyle/>
          <a:p>
            <a:pPr lvl="0"/>
            <a:r>
              <a:rPr lang="en-US">
                <a:sym typeface="Trebuchet MS" pitchFamily="-92" charset="0"/>
              </a:rPr>
              <a:t>Click to edit Master title style</a:t>
            </a:r>
          </a:p>
        </p:txBody>
      </p:sp>
      <p:sp>
        <p:nvSpPr>
          <p:cNvPr id="1039" name="Rectangle 15"/>
          <p:cNvSpPr>
            <a:spLocks noGrp="1"/>
          </p:cNvSpPr>
          <p:nvPr>
            <p:ph type="body" idx="1"/>
          </p:nvPr>
        </p:nvSpPr>
        <p:spPr bwMode="auto">
          <a:xfrm>
            <a:off x="457200" y="1752600"/>
            <a:ext cx="8229600" cy="4821238"/>
          </a:xfrm>
          <a:prstGeom prst="rect">
            <a:avLst/>
          </a:prstGeom>
          <a:noFill/>
          <a:ln w="12700" cap="flat" cmpd="sng">
            <a:noFill/>
            <a:prstDash val="solid"/>
            <a:miter lim="400000"/>
            <a:headEnd type="none" w="med" len="med"/>
            <a:tailEnd type="none" w="med" len="med"/>
          </a:ln>
          <a:effectLst/>
        </p:spPr>
        <p:txBody>
          <a:bodyPr vert="horz" wrap="square" lIns="45720" tIns="45720" rIns="45720" bIns="45720" numCol="1" anchor="t" anchorCtr="0" compatLnSpc="1">
            <a:prstTxWarp prst="textNoShape">
              <a:avLst/>
            </a:prstTxWarp>
            <a:normAutofit/>
          </a:bodyPr>
          <a:lstStyle/>
          <a:p>
            <a:pPr lvl="0"/>
            <a:r>
              <a:rPr lang="en-US" dirty="0">
                <a:sym typeface="Georgia" pitchFamily="-92" charset="0"/>
              </a:rPr>
              <a:t>Click to edit Master text styles</a:t>
            </a:r>
            <a:endParaRPr lang="en-US" dirty="0" smtClean="0">
              <a:sym typeface="Georgia" pitchFamily="-92" charset="0"/>
            </a:endParaRPr>
          </a:p>
          <a:p>
            <a:pPr lvl="1"/>
            <a:r>
              <a:rPr lang="en-US" dirty="0" smtClean="0">
                <a:sym typeface="Georgia" pitchFamily="-92" charset="0"/>
              </a:rPr>
              <a:t>Second level</a:t>
            </a:r>
            <a:r>
              <a:rPr lang="en-US" dirty="0" smtClean="0">
                <a:solidFill>
                  <a:schemeClr val="accent2"/>
                </a:solidFill>
              </a:rPr>
              <a:t> </a:t>
            </a:r>
            <a:endParaRPr lang="en-US" dirty="0" smtClean="0">
              <a:sym typeface="Georgia" pitchFamily="-92" charset="0"/>
            </a:endParaRPr>
          </a:p>
          <a:p>
            <a:pPr lvl="2"/>
            <a:r>
              <a:rPr lang="en-US" dirty="0" smtClean="0">
                <a:sym typeface="Georgia" pitchFamily="-92" charset="0"/>
              </a:rPr>
              <a:t>Third level</a:t>
            </a:r>
          </a:p>
          <a:p>
            <a:pPr lvl="3"/>
            <a:r>
              <a:rPr lang="en-US" dirty="0" smtClean="0">
                <a:sym typeface="Georgia" pitchFamily="-92" charset="0"/>
              </a:rPr>
              <a:t>Fourth level</a:t>
            </a:r>
          </a:p>
          <a:p>
            <a:pPr lvl="4"/>
            <a:r>
              <a:rPr lang="en-US" dirty="0" smtClean="0">
                <a:sym typeface="Georgia" pitchFamily="-92" charset="0"/>
              </a:rPr>
              <a:t>Fifth level</a:t>
            </a:r>
            <a:endParaRPr lang="en-US" dirty="0">
              <a:sym typeface="Georgia" pitchFamily="-92" charset="0"/>
            </a:endParaRPr>
          </a:p>
        </p:txBody>
      </p:sp>
      <p:sp>
        <p:nvSpPr>
          <p:cNvPr id="1040" name="Rectangle 16"/>
          <p:cNvSpPr>
            <a:spLocks noGrp="1"/>
          </p:cNvSpPr>
          <p:nvPr>
            <p:ph type="sldNum" sz="quarter" idx="2"/>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vert="horz" wrap="none" lIns="45720" tIns="45720" rIns="45720" bIns="45720" numCol="1" anchor="b" anchorCtr="0" compatLnSpc="1">
            <a:prstTxWarp prst="textNoShape">
              <a:avLst/>
            </a:prstTxWarp>
          </a:bodyPr>
          <a:lstStyle>
            <a:lvl1pPr algn="r">
              <a:defRPr>
                <a:solidFill>
                  <a:srgbClr val="FFFFFF"/>
                </a:solidFill>
                <a:latin typeface="Arial" pitchFamily="-92" charset="0"/>
                <a:ea typeface="Arial" pitchFamily="-92" charset="0"/>
                <a:cs typeface="Arial" pitchFamily="-92" charset="0"/>
                <a:sym typeface="Arial" pitchFamily="-92" charset="0"/>
              </a:defRPr>
            </a:lvl1pPr>
          </a:lstStyle>
          <a:p>
            <a:fld id="{2B7040E7-DB89-BA47-B2FE-460007B5C289}" type="slidenum">
              <a:rPr lang="en-US"/>
              <a:pPr/>
              <a:t>‹#›</a:t>
            </a:fld>
            <a:endParaRPr lang="en-US"/>
          </a:p>
        </p:txBody>
      </p:sp>
      <p:sp>
        <p:nvSpPr>
          <p:cNvPr id="1041" name="Rectangle 17"/>
          <p:cNvSpPr>
            <a:spLocks/>
          </p:cNvSpPr>
          <p:nvPr/>
        </p:nvSpPr>
        <p:spPr bwMode="auto">
          <a:xfrm>
            <a:off x="5257800" y="612775"/>
            <a:ext cx="1906588" cy="215444"/>
          </a:xfrm>
          <a:prstGeom prst="rect">
            <a:avLst/>
          </a:prstGeom>
          <a:noFill/>
          <a:ln w="12700" cap="flat" cmpd="sng">
            <a:noFill/>
            <a:prstDash val="solid"/>
            <a:miter lim="400000"/>
            <a:headEnd type="none" w="med" len="med"/>
            <a:tailEnd type="none" w="med" len="med"/>
          </a:ln>
          <a:effectLst/>
        </p:spPr>
        <p:txBody>
          <a:bodyPr lIns="45720" rIns="45720">
            <a:prstTxWarp prst="textNoShape">
              <a:avLst/>
            </a:prstTxWarp>
            <a:spAutoFit/>
          </a:bodyPr>
          <a:lstStyle/>
          <a:p>
            <a:pPr algn="r"/>
            <a:r>
              <a:rPr lang="en-US" sz="800" dirty="0" smtClean="0">
                <a:solidFill>
                  <a:schemeClr val="accent2"/>
                </a:solidFill>
                <a:latin typeface="Arial" pitchFamily="-92" charset="0"/>
                <a:ea typeface="Arial" pitchFamily="-92" charset="0"/>
                <a:cs typeface="Arial" pitchFamily="-92" charset="0"/>
                <a:sym typeface="Arial" pitchFamily="-92" charset="0"/>
              </a:rPr>
              <a:t>IEEE 802-EC-16-0094-</a:t>
            </a:r>
            <a:r>
              <a:rPr lang="en-US" sz="800" dirty="0" smtClean="0">
                <a:solidFill>
                  <a:schemeClr val="accent2"/>
                </a:solidFill>
                <a:latin typeface="Arial" pitchFamily="-92" charset="0"/>
                <a:ea typeface="Arial" pitchFamily="-92" charset="0"/>
                <a:cs typeface="Arial" pitchFamily="-92" charset="0"/>
                <a:sym typeface="Arial" pitchFamily="-92" charset="0"/>
              </a:rPr>
              <a:t>06</a:t>
            </a:r>
            <a:endParaRPr lang="en-US" sz="800" dirty="0">
              <a:solidFill>
                <a:schemeClr val="accent2"/>
              </a:solidFill>
              <a:latin typeface="Arial" pitchFamily="-92" charset="0"/>
              <a:ea typeface="Arial" pitchFamily="-92" charset="0"/>
              <a:cs typeface="Arial" pitchFamily="-92" charset="0"/>
              <a:sym typeface="Arial" pitchFamily="-92" charset="0"/>
            </a:endParaRPr>
          </a:p>
        </p:txBody>
      </p:sp>
      <p:sp>
        <p:nvSpPr>
          <p:cNvPr id="1042" name="Rectangle 18"/>
          <p:cNvSpPr>
            <a:spLocks/>
          </p:cNvSpPr>
          <p:nvPr/>
        </p:nvSpPr>
        <p:spPr bwMode="auto">
          <a:xfrm>
            <a:off x="7278688" y="606425"/>
            <a:ext cx="957262" cy="215444"/>
          </a:xfrm>
          <a:prstGeom prst="rect">
            <a:avLst/>
          </a:prstGeom>
          <a:noFill/>
          <a:ln w="12700" cap="flat" cmpd="sng">
            <a:noFill/>
            <a:prstDash val="solid"/>
            <a:miter lim="400000"/>
            <a:headEnd type="none" w="med" len="med"/>
            <a:tailEnd type="none" w="med" len="med"/>
          </a:ln>
          <a:effectLst/>
        </p:spPr>
        <p:txBody>
          <a:bodyPr lIns="45720" rIns="45720">
            <a:prstTxWarp prst="textNoShape">
              <a:avLst/>
            </a:prstTxWarp>
            <a:spAutoFit/>
          </a:bodyPr>
          <a:lstStyle/>
          <a:p>
            <a:r>
              <a:rPr lang="en-US" sz="800" dirty="0" smtClean="0">
                <a:solidFill>
                  <a:schemeClr val="accent2"/>
                </a:solidFill>
                <a:latin typeface="Arial" pitchFamily="-92" charset="0"/>
                <a:ea typeface="Arial" pitchFamily="-92" charset="0"/>
                <a:cs typeface="Arial" pitchFamily="-92" charset="0"/>
                <a:sym typeface="Arial" pitchFamily="-92" charset="0"/>
              </a:rPr>
              <a:t>2016-07</a:t>
            </a:r>
            <a:r>
              <a:rPr lang="en-US" sz="800" dirty="0" smtClean="0">
                <a:solidFill>
                  <a:schemeClr val="accent2"/>
                </a:solidFill>
                <a:latin typeface="Arial" pitchFamily="-92" charset="0"/>
                <a:ea typeface="Arial" pitchFamily="-92" charset="0"/>
                <a:cs typeface="Arial" pitchFamily="-92" charset="0"/>
                <a:sym typeface="Arial" pitchFamily="-92" charset="0"/>
              </a:rPr>
              <a:t>-20</a:t>
            </a:r>
            <a:endParaRPr lang="en-US" sz="800" dirty="0">
              <a:solidFill>
                <a:schemeClr val="accent2"/>
              </a:solidFill>
              <a:latin typeface="Arial" pitchFamily="-92" charset="0"/>
              <a:ea typeface="Arial" pitchFamily="-92" charset="0"/>
              <a:cs typeface="Arial" pitchFamily="-92" charset="0"/>
              <a:sym typeface="Arial" pitchFamily="-92" charset="0"/>
            </a:endParaRP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Lst>
  <p:txStyles>
    <p:titleStyle>
      <a:lvl1pPr algn="l" rtl="0" fontAlgn="base" hangingPunct="0">
        <a:spcBef>
          <a:spcPct val="0"/>
        </a:spcBef>
        <a:spcAft>
          <a:spcPct val="0"/>
        </a:spcAft>
        <a:defRPr sz="4000">
          <a:solidFill>
            <a:srgbClr val="424456"/>
          </a:solidFill>
          <a:latin typeface="+mj-lt"/>
          <a:ea typeface="+mj-ea"/>
          <a:cs typeface="+mj-cs"/>
          <a:sym typeface="Trebuchet MS" pitchFamily="-92" charset="0"/>
        </a:defRPr>
      </a:lvl1pPr>
      <a:lvl2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2pPr>
      <a:lvl3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3pPr>
      <a:lvl4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4pPr>
      <a:lvl5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5pPr>
      <a:lvl6pPr marL="4572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6pPr>
      <a:lvl7pPr marL="9144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7pPr>
      <a:lvl8pPr marL="13716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8pPr>
      <a:lvl9pPr marL="18288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9pPr>
    </p:titleStyle>
    <p:bodyStyle>
      <a:lvl1pPr marL="365125" indent="-257175" algn="l" rtl="0" fontAlgn="base" hangingPunct="0">
        <a:spcBef>
          <a:spcPts val="6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1pPr>
      <a:lvl2pPr marL="674688" indent="-265113" algn="l" rtl="0" fontAlgn="base" hangingPunct="0">
        <a:spcBef>
          <a:spcPts val="300"/>
        </a:spcBef>
        <a:spcAft>
          <a:spcPct val="0"/>
        </a:spcAft>
        <a:buClr>
          <a:srgbClr val="A04DA3"/>
        </a:buClr>
        <a:buSzPct val="100000"/>
        <a:buFont typeface="Georgia" pitchFamily="-92" charset="0"/>
        <a:buChar char="▫"/>
        <a:defRPr sz="2400">
          <a:solidFill>
            <a:schemeClr val="accent2"/>
          </a:solidFill>
          <a:latin typeface="+mn-lt"/>
          <a:ea typeface="+mn-ea"/>
          <a:cs typeface="+mn-cs"/>
          <a:sym typeface="Georgia" pitchFamily="-92" charset="0"/>
        </a:defRPr>
      </a:lvl2pPr>
      <a:lvl3pPr marL="958850" indent="-255588" algn="l" rtl="0" fontAlgn="base" hangingPunct="0">
        <a:spcBef>
          <a:spcPts val="300"/>
        </a:spcBef>
        <a:spcAft>
          <a:spcPct val="0"/>
        </a:spcAft>
        <a:buClr>
          <a:srgbClr val="A04DA3"/>
        </a:buClr>
        <a:buSzPct val="100000"/>
        <a:buFont typeface="Georgia" pitchFamily="-92" charset="0"/>
        <a:buChar char="●"/>
        <a:defRPr sz="2000">
          <a:solidFill>
            <a:schemeClr val="accent1"/>
          </a:solidFill>
          <a:latin typeface="+mn-lt"/>
          <a:ea typeface="+mn-ea"/>
          <a:cs typeface="+mn-cs"/>
          <a:sym typeface="Georgia" pitchFamily="-92" charset="0"/>
        </a:defRPr>
      </a:lvl3pPr>
      <a:lvl4pPr marL="1233488" indent="-254000" algn="l" rtl="0" fontAlgn="base" hangingPunct="0">
        <a:spcBef>
          <a:spcPts val="300"/>
        </a:spcBef>
        <a:spcAft>
          <a:spcPct val="0"/>
        </a:spcAft>
        <a:buClr>
          <a:srgbClr val="A04DA3"/>
        </a:buClr>
        <a:buSzPct val="100000"/>
        <a:buFont typeface="Georgia" pitchFamily="-92" charset="0"/>
        <a:buChar char="●"/>
        <a:defRPr sz="1800">
          <a:solidFill>
            <a:schemeClr val="accent2"/>
          </a:solidFill>
          <a:latin typeface="+mn-lt"/>
          <a:ea typeface="+mn-ea"/>
          <a:cs typeface="+mn-cs"/>
          <a:sym typeface="Georgia" pitchFamily="-92" charset="0"/>
        </a:defRPr>
      </a:lvl4pPr>
      <a:lvl5pPr marL="1462088" indent="-255588" algn="l" rtl="0" fontAlgn="base" hangingPunct="0">
        <a:spcBef>
          <a:spcPts val="300"/>
        </a:spcBef>
        <a:spcAft>
          <a:spcPct val="0"/>
        </a:spcAft>
        <a:buClr>
          <a:srgbClr val="A04DA3"/>
        </a:buClr>
        <a:buSzPct val="100000"/>
        <a:buFont typeface="Georgia" pitchFamily="-92" charset="0"/>
        <a:buChar char="▫"/>
        <a:defRPr sz="1600">
          <a:solidFill>
            <a:schemeClr val="accent2"/>
          </a:solidFill>
          <a:latin typeface="+mn-lt"/>
          <a:ea typeface="+mn-ea"/>
          <a:cs typeface="+mn-cs"/>
          <a:sym typeface="Georgia" pitchFamily="-92" charset="0"/>
        </a:defRPr>
      </a:lvl5pPr>
      <a:lvl6pPr marL="19192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6pPr>
      <a:lvl7pPr marL="23764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7pPr>
      <a:lvl8pPr marL="28336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8pPr>
      <a:lvl9pPr marL="32908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tandards.ieee.org/faqs/affiliationFAQ.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df"/><Relationship Id="rId3"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ec/documents?is_group=5GSG" TargetMode="External"/><Relationship Id="rId3" Type="http://schemas.openxmlformats.org/officeDocument/2006/relationships/hyperlink" Target="http://ieee802.org/Stand_Com/5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1" name="Rectangle 1"/>
          <p:cNvSpPr>
            <a:spLocks/>
          </p:cNvSpPr>
          <p:nvPr/>
        </p:nvSpPr>
        <p:spPr bwMode="auto">
          <a:xfrm>
            <a:off x="362664" y="914400"/>
            <a:ext cx="8382000" cy="5693865"/>
          </a:xfrm>
          <a:prstGeom prst="rect">
            <a:avLst/>
          </a:prstGeom>
          <a:noFill/>
          <a:ln w="12700" cap="flat" cmpd="sng">
            <a:noFill/>
            <a:prstDash val="solid"/>
            <a:miter lim="400000"/>
            <a:headEnd type="none" w="med" len="med"/>
            <a:tailEnd type="none" w="med" len="med"/>
          </a:ln>
          <a:effectLst/>
        </p:spPr>
        <p:txBody>
          <a:bodyPr wrap="square" lIns="45720" rIns="45720">
            <a:prstTxWarp prst="textNoShape">
              <a:avLst/>
            </a:prstTxWarp>
            <a:spAutoFit/>
          </a:bodyPr>
          <a:lstStyle/>
          <a:p>
            <a:pPr lvl="1" indent="342900" algn="ctr" defTabSz="1016000"/>
            <a:r>
              <a:rPr lang="en-US" sz="1400" b="1" dirty="0" smtClean="0">
                <a:latin typeface="Times" pitchFamily="-92" charset="0"/>
                <a:ea typeface="Times" pitchFamily="-92" charset="0"/>
                <a:cs typeface="Times" pitchFamily="-92" charset="0"/>
                <a:sym typeface="Times" pitchFamily="-92" charset="0"/>
              </a:rPr>
              <a:t>Draft </a:t>
            </a:r>
            <a:r>
              <a:rPr lang="en-US" sz="1400" b="1" dirty="0">
                <a:latin typeface="Times" pitchFamily="-92" charset="0"/>
                <a:ea typeface="Times" pitchFamily="-92" charset="0"/>
                <a:cs typeface="Times" pitchFamily="-92" charset="0"/>
                <a:sym typeface="Times" pitchFamily="-92" charset="0"/>
              </a:rPr>
              <a:t>Report:</a:t>
            </a:r>
          </a:p>
          <a:p>
            <a:pPr lvl="1" indent="342900" algn="ctr" defTabSz="1016000"/>
            <a:r>
              <a:rPr lang="en-US" sz="1400" b="1" dirty="0">
                <a:latin typeface="Times" pitchFamily="-92" charset="0"/>
                <a:ea typeface="Times" pitchFamily="-92" charset="0"/>
                <a:cs typeface="Times" pitchFamily="-92" charset="0"/>
                <a:sym typeface="Times" pitchFamily="-92" charset="0"/>
              </a:rPr>
              <a:t>IEEE 802 EC 5G/IMT-2020 SC</a:t>
            </a:r>
          </a:p>
          <a:p>
            <a:pPr indent="114300" algn="ctr" defTabSz="1016000"/>
            <a:endParaRPr lang="en-US" sz="1200" dirty="0">
              <a:latin typeface="Times" pitchFamily="-92" charset="0"/>
              <a:ea typeface="Times" pitchFamily="-92" charset="0"/>
              <a:cs typeface="Times" pitchFamily="-92" charset="0"/>
              <a:sym typeface="Times" pitchFamily="-92" charset="0"/>
            </a:endParaRPr>
          </a:p>
          <a:p>
            <a:pPr indent="114300" defTabSz="1016000"/>
            <a:endParaRPr lang="en-US" sz="1200" b="1" dirty="0">
              <a:latin typeface="Times New Roman" pitchFamily="-92" charset="0"/>
              <a:ea typeface="Times New Roman" pitchFamily="-92" charset="0"/>
              <a:cs typeface="Times New Roman" pitchFamily="-92" charset="0"/>
              <a:sym typeface="Times New Roman" pitchFamily="-92" charset="0"/>
            </a:endParaRPr>
          </a:p>
          <a:p>
            <a:pPr indent="114300" defTabSz="1016000"/>
            <a:r>
              <a:rPr lang="en-US" sz="1200" dirty="0">
                <a:latin typeface="Times" pitchFamily="-92" charset="0"/>
                <a:ea typeface="Times" pitchFamily="-92" charset="0"/>
                <a:cs typeface="Times" pitchFamily="-92" charset="0"/>
                <a:sym typeface="Times" pitchFamily="-92" charset="0"/>
              </a:rPr>
              <a:t>Document Number:</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Times" pitchFamily="-92" charset="0"/>
                <a:ea typeface="Times" pitchFamily="-92" charset="0"/>
                <a:cs typeface="Times" pitchFamily="-92" charset="0"/>
                <a:sym typeface="Times" pitchFamily="-92" charset="0"/>
              </a:rPr>
              <a:t>IEEE </a:t>
            </a:r>
            <a:r>
              <a:rPr lang="en-US" sz="1200" dirty="0" smtClean="0">
                <a:latin typeface="Times" pitchFamily="-92" charset="0"/>
                <a:ea typeface="Times" pitchFamily="-92" charset="0"/>
                <a:cs typeface="Times" pitchFamily="-92" charset="0"/>
                <a:sym typeface="Times" pitchFamily="-92" charset="0"/>
              </a:rPr>
              <a:t>802-EC-16-0094-</a:t>
            </a:r>
            <a:r>
              <a:rPr lang="en-US" sz="1200" dirty="0" smtClean="0">
                <a:latin typeface="Times" pitchFamily="-92" charset="0"/>
                <a:ea typeface="Times" pitchFamily="-92" charset="0"/>
                <a:cs typeface="Times" pitchFamily="-92" charset="0"/>
                <a:sym typeface="Times" pitchFamily="-92" charset="0"/>
              </a:rPr>
              <a:t>06-</a:t>
            </a:r>
            <a:r>
              <a:rPr lang="en-US" sz="1200" dirty="0" smtClean="0">
                <a:latin typeface="Times" pitchFamily="-92" charset="0"/>
                <a:ea typeface="Times" pitchFamily="-92" charset="0"/>
                <a:cs typeface="Times" pitchFamily="-92" charset="0"/>
                <a:sym typeface="Times" pitchFamily="-92" charset="0"/>
              </a:rPr>
              <a:t>5GSG</a:t>
            </a:r>
            <a:endParaRPr lang="en-US" sz="1200" dirty="0" smtClean="0">
              <a:latin typeface="Times New Roman" pitchFamily="-92" charset="0"/>
              <a:ea typeface="Times New Roman" pitchFamily="-92" charset="0"/>
              <a:cs typeface="Times New Roman" pitchFamily="-92" charset="0"/>
              <a:sym typeface="Times New Roman" pitchFamily="-92" charset="0"/>
            </a:endParaRPr>
          </a:p>
          <a:p>
            <a:pPr indent="114300" defTabSz="1016000"/>
            <a:r>
              <a:rPr lang="en-US" sz="1200" dirty="0">
                <a:latin typeface="Times" pitchFamily="-92" charset="0"/>
                <a:ea typeface="Times" pitchFamily="-92" charset="0"/>
                <a:cs typeface="Times" pitchFamily="-92" charset="0"/>
                <a:sym typeface="Times" pitchFamily="-92" charset="0"/>
              </a:rPr>
              <a:t>Date Submitted:</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Times" pitchFamily="-92" charset="0"/>
                <a:ea typeface="Times" pitchFamily="-92" charset="0"/>
                <a:cs typeface="Times" pitchFamily="-92" charset="0"/>
                <a:sym typeface="Times" pitchFamily="-92" charset="0"/>
              </a:rPr>
              <a:t>2016-</a:t>
            </a:r>
            <a:r>
              <a:rPr lang="en-US" sz="1200" dirty="0" smtClean="0">
                <a:latin typeface="Times" pitchFamily="-92" charset="0"/>
                <a:ea typeface="Times" pitchFamily="-92" charset="0"/>
                <a:cs typeface="Times" pitchFamily="-92" charset="0"/>
                <a:sym typeface="Times" pitchFamily="-92" charset="0"/>
              </a:rPr>
              <a:t>07</a:t>
            </a:r>
            <a:r>
              <a:rPr lang="en-US" sz="1200" dirty="0" smtClean="0">
                <a:latin typeface="Times" pitchFamily="-92" charset="0"/>
                <a:ea typeface="Times" pitchFamily="-92" charset="0"/>
                <a:cs typeface="Times" pitchFamily="-92" charset="0"/>
                <a:sym typeface="Times" pitchFamily="-92" charset="0"/>
              </a:rPr>
              <a:t>-20</a:t>
            </a:r>
            <a:endParaRPr lang="en-US" sz="1200" dirty="0" smtClean="0">
              <a:latin typeface="Times New Roman" pitchFamily="-92" charset="0"/>
              <a:ea typeface="Times New Roman" pitchFamily="-92" charset="0"/>
              <a:cs typeface="Times New Roman" pitchFamily="-92" charset="0"/>
              <a:sym typeface="Times New Roman" pitchFamily="-92" charset="0"/>
            </a:endParaRPr>
          </a:p>
          <a:p>
            <a:pPr indent="114300" defTabSz="1016000"/>
            <a:r>
              <a:rPr lang="en-US" sz="1200" dirty="0">
                <a:latin typeface="Times" pitchFamily="-92" charset="0"/>
                <a:ea typeface="Times" pitchFamily="-92" charset="0"/>
                <a:cs typeface="Times" pitchFamily="-92" charset="0"/>
                <a:sym typeface="Times" pitchFamily="-92" charset="0"/>
              </a:rPr>
              <a:t>Source:</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Times" pitchFamily="-92" charset="0"/>
                <a:ea typeface="Times" pitchFamily="-92" charset="0"/>
                <a:cs typeface="Times" pitchFamily="-92" charset="0"/>
                <a:sym typeface="Times" pitchFamily="-92" charset="0"/>
              </a:rPr>
              <a:t>Roger </a:t>
            </a:r>
            <a:r>
              <a:rPr lang="en-US" sz="1200" dirty="0" smtClean="0">
                <a:latin typeface="Times" pitchFamily="-92" charset="0"/>
                <a:ea typeface="Times" pitchFamily="-92" charset="0"/>
                <a:cs typeface="Times" pitchFamily="-92" charset="0"/>
                <a:sym typeface="Times" pitchFamily="-92" charset="0"/>
              </a:rPr>
              <a:t>Marks (Editor)			Voice</a:t>
            </a:r>
            <a:r>
              <a:rPr lang="en-US" sz="1200" dirty="0">
                <a:latin typeface="Times" pitchFamily="-92" charset="0"/>
                <a:ea typeface="Times" pitchFamily="-92" charset="0"/>
                <a:cs typeface="Times" pitchFamily="-92" charset="0"/>
                <a:sym typeface="Times" pitchFamily="-92" charset="0"/>
              </a:rPr>
              <a:t>: +1 802 capable</a:t>
            </a:r>
          </a:p>
          <a:p>
            <a:pPr lvl="1" indent="342900" defTabSz="1016000"/>
            <a:r>
              <a:rPr lang="en-US" sz="1200" dirty="0" err="1">
                <a:latin typeface="Times New Roman" pitchFamily="-92" charset="0"/>
                <a:ea typeface="Times New Roman" pitchFamily="-92" charset="0"/>
                <a:cs typeface="Times New Roman" pitchFamily="-92" charset="0"/>
                <a:sym typeface="Times New Roman" pitchFamily="-92" charset="0"/>
              </a:rPr>
              <a:t>EthAirNet</a:t>
            </a:r>
            <a:r>
              <a:rPr lang="en-US" sz="1200" dirty="0">
                <a:latin typeface="Times New Roman" pitchFamily="-92" charset="0"/>
                <a:ea typeface="Times New Roman" pitchFamily="-92" charset="0"/>
                <a:cs typeface="Times New Roman" pitchFamily="-92" charset="0"/>
                <a:sym typeface="Times New Roman" pitchFamily="-92" charset="0"/>
              </a:rPr>
              <a:t> Associates*   </a:t>
            </a:r>
            <a:r>
              <a:rPr lang="en-US" sz="1200" dirty="0">
                <a:latin typeface="Times" pitchFamily="-92" charset="0"/>
                <a:ea typeface="Times" pitchFamily="-92" charset="0"/>
                <a:cs typeface="Times" pitchFamily="-92" charset="0"/>
                <a:sym typeface="Times" pitchFamily="-92" charset="0"/>
              </a:rPr>
              <a:t>	</a:t>
            </a:r>
            <a:r>
              <a:rPr lang="en-US" sz="1200" dirty="0" smtClean="0">
                <a:latin typeface="Times" pitchFamily="-92" charset="0"/>
                <a:ea typeface="Times" pitchFamily="-92" charset="0"/>
                <a:cs typeface="Times" pitchFamily="-92" charset="0"/>
                <a:sym typeface="Times" pitchFamily="-92" charset="0"/>
              </a:rPr>
              <a:t>		E</a:t>
            </a:r>
            <a:r>
              <a:rPr lang="en-US" sz="1200" dirty="0">
                <a:latin typeface="Times" pitchFamily="-92" charset="0"/>
                <a:ea typeface="Times" pitchFamily="-92" charset="0"/>
                <a:cs typeface="Times" pitchFamily="-92" charset="0"/>
                <a:sym typeface="Times" pitchFamily="-92" charset="0"/>
              </a:rPr>
              <a:t>-mail: </a:t>
            </a:r>
            <a:r>
              <a:rPr lang="en-US" sz="1200" dirty="0" err="1">
                <a:latin typeface="Times" pitchFamily="-92" charset="0"/>
                <a:ea typeface="Times" pitchFamily="-92" charset="0"/>
                <a:cs typeface="Times" pitchFamily="-92" charset="0"/>
                <a:sym typeface="Times" pitchFamily="-92" charset="0"/>
              </a:rPr>
              <a:t>r.b.marks@ieee.org</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Helvetica" pitchFamily="-92" charset="0"/>
                <a:ea typeface="Helvetica" pitchFamily="-92" charset="0"/>
                <a:cs typeface="Helvetica" pitchFamily="-92" charset="0"/>
                <a:sym typeface="Helvetica" pitchFamily="-92" charset="0"/>
              </a:rPr>
              <a:t>*&lt;</a:t>
            </a:r>
            <a:r>
              <a:rPr lang="en-US" sz="1000" u="sng" dirty="0">
                <a:solidFill>
                  <a:srgbClr val="0000FF"/>
                </a:solidFill>
                <a:latin typeface="Helvetica" pitchFamily="-92" charset="0"/>
                <a:ea typeface="Helvetica" pitchFamily="-92" charset="0"/>
                <a:cs typeface="Helvetica" pitchFamily="-92" charset="0"/>
                <a:sym typeface="Helvetica" pitchFamily="-92" charset="0"/>
                <a:hlinkClick r:id="rId2"/>
              </a:rPr>
              <a:t>http://standards.ieee.org/faqs/affiliationFAQ.html</a:t>
            </a:r>
            <a:r>
              <a:rPr lang="en-US" sz="1200" dirty="0">
                <a:latin typeface="Helvetica" pitchFamily="-92" charset="0"/>
                <a:ea typeface="Helvetica" pitchFamily="-92" charset="0"/>
                <a:cs typeface="Helvetica" pitchFamily="-92" charset="0"/>
                <a:sym typeface="Helvetica" pitchFamily="-92" charset="0"/>
              </a:rPr>
              <a:t>&gt;</a:t>
            </a:r>
          </a:p>
          <a:p>
            <a:pPr indent="114300" defTabSz="1016000"/>
            <a:r>
              <a:rPr lang="en-US" sz="1200" dirty="0">
                <a:latin typeface="Times" pitchFamily="-92" charset="0"/>
                <a:ea typeface="Times" pitchFamily="-92" charset="0"/>
                <a:cs typeface="Times" pitchFamily="-92" charset="0"/>
                <a:sym typeface="Times" pitchFamily="-92" charset="0"/>
              </a:rPr>
              <a:t>Re:</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Times" pitchFamily="-92" charset="0"/>
                <a:ea typeface="Times" pitchFamily="-92" charset="0"/>
                <a:cs typeface="Times" pitchFamily="-92" charset="0"/>
                <a:sym typeface="Times" pitchFamily="-92" charset="0"/>
              </a:rPr>
              <a:t>5G/IMT-2020 Standing Committee</a:t>
            </a:r>
            <a:endParaRPr lang="en-US" sz="1200" dirty="0">
              <a:latin typeface="Times New Roman" pitchFamily="-92" charset="0"/>
              <a:ea typeface="Times New Roman" pitchFamily="-92" charset="0"/>
              <a:cs typeface="Times New Roman" pitchFamily="-92" charset="0"/>
              <a:sym typeface="Times New Roman" pitchFamily="-92" charset="0"/>
            </a:endParaRPr>
          </a:p>
          <a:p>
            <a:pPr indent="114300" defTabSz="1016000"/>
            <a:r>
              <a:rPr lang="en-US" sz="1200" dirty="0">
                <a:latin typeface="Times" pitchFamily="-92" charset="0"/>
                <a:ea typeface="Times" pitchFamily="-92" charset="0"/>
                <a:cs typeface="Times" pitchFamily="-92" charset="0"/>
                <a:sym typeface="Times" pitchFamily="-92" charset="0"/>
              </a:rPr>
              <a:t>Base Contribution:</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Times New Roman" pitchFamily="-92" charset="0"/>
                <a:ea typeface="Times New Roman" pitchFamily="-92" charset="0"/>
                <a:cs typeface="Times New Roman" pitchFamily="-92" charset="0"/>
                <a:sym typeface="Times New Roman" pitchFamily="-92" charset="0"/>
              </a:rPr>
              <a:t>[none]</a:t>
            </a:r>
          </a:p>
          <a:p>
            <a:pPr indent="114300" defTabSz="1016000"/>
            <a:r>
              <a:rPr lang="en-US" sz="1200" dirty="0">
                <a:latin typeface="Times" pitchFamily="-92" charset="0"/>
                <a:ea typeface="Times" pitchFamily="-92" charset="0"/>
                <a:cs typeface="Times" pitchFamily="-92" charset="0"/>
                <a:sym typeface="Times" pitchFamily="-92" charset="0"/>
              </a:rPr>
              <a:t>Purpose:</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Times New Roman" pitchFamily="-92" charset="0"/>
                <a:ea typeface="Times New Roman" pitchFamily="-92" charset="0"/>
                <a:cs typeface="Times New Roman" pitchFamily="-92" charset="0"/>
                <a:sym typeface="Times New Roman" pitchFamily="-92" charset="0"/>
              </a:rPr>
              <a:t>For</a:t>
            </a:r>
            <a:r>
              <a:rPr lang="en-US" sz="1200" dirty="0" smtClean="0">
                <a:latin typeface="Times New Roman" pitchFamily="-92" charset="0"/>
                <a:ea typeface="Times New Roman" pitchFamily="-92" charset="0"/>
                <a:cs typeface="Times New Roman" pitchFamily="-92" charset="0"/>
                <a:sym typeface="Times New Roman" pitchFamily="-92" charset="0"/>
              </a:rPr>
              <a:t> comment, and for review </a:t>
            </a:r>
            <a:r>
              <a:rPr lang="en-US" sz="1200" dirty="0">
                <a:latin typeface="Times New Roman" pitchFamily="-92" charset="0"/>
                <a:ea typeface="Times New Roman" pitchFamily="-92" charset="0"/>
                <a:cs typeface="Times New Roman" pitchFamily="-92" charset="0"/>
                <a:sym typeface="Times New Roman" pitchFamily="-92" charset="0"/>
              </a:rPr>
              <a:t>at 5GSG meeting of</a:t>
            </a:r>
            <a:r>
              <a:rPr lang="en-US" sz="1200" dirty="0" smtClean="0">
                <a:latin typeface="Times New Roman" pitchFamily="-92" charset="0"/>
                <a:ea typeface="Times New Roman" pitchFamily="-92" charset="0"/>
                <a:cs typeface="Times New Roman" pitchFamily="-92" charset="0"/>
                <a:sym typeface="Times New Roman" pitchFamily="-92" charset="0"/>
              </a:rPr>
              <a:t> 2016-07-20</a:t>
            </a:r>
          </a:p>
          <a:p>
            <a:pPr indent="114300" defTabSz="1016000"/>
            <a:r>
              <a:rPr lang="en-US" sz="1200" dirty="0">
                <a:latin typeface="Times" pitchFamily="-92" charset="0"/>
                <a:ea typeface="Times" pitchFamily="-92" charset="0"/>
                <a:cs typeface="Times" pitchFamily="-92" charset="0"/>
                <a:sym typeface="Times" pitchFamily="-92" charset="0"/>
              </a:rPr>
              <a:t>Summary:</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Times New Roman" pitchFamily="-92" charset="0"/>
                <a:ea typeface="Times New Roman" pitchFamily="-92" charset="0"/>
                <a:cs typeface="Times New Roman" pitchFamily="-92" charset="0"/>
                <a:sym typeface="Times New Roman" pitchFamily="-92" charset="0"/>
              </a:rPr>
              <a:t>This document is a proposal for a draft final report of the IEEE 802 EC 5G/IMT-2020 Standing </a:t>
            </a:r>
            <a:r>
              <a:rPr lang="en-US" sz="1200" dirty="0" smtClean="0">
                <a:latin typeface="Times New Roman" pitchFamily="-92" charset="0"/>
                <a:ea typeface="Times New Roman" pitchFamily="-92" charset="0"/>
                <a:cs typeface="Times New Roman" pitchFamily="-92" charset="0"/>
                <a:sym typeface="Times New Roman" pitchFamily="-92" charset="0"/>
              </a:rPr>
              <a:t>Committee.</a:t>
            </a:r>
          </a:p>
          <a:p>
            <a:pPr indent="114300" defTabSz="1016000"/>
            <a:r>
              <a:rPr lang="en-US" sz="1200" dirty="0" smtClean="0">
                <a:latin typeface="Times" pitchFamily="-92" charset="0"/>
                <a:ea typeface="Times" pitchFamily="-92" charset="0"/>
                <a:cs typeface="Times" pitchFamily="-92" charset="0"/>
                <a:sym typeface="Times" pitchFamily="-92" charset="0"/>
              </a:rPr>
              <a:t>History:</a:t>
            </a:r>
            <a:endParaRPr lang="en-US" sz="1200" dirty="0" smtClean="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smtClean="0">
                <a:latin typeface="Times New Roman" pitchFamily="-92" charset="0"/>
                <a:ea typeface="Times New Roman" pitchFamily="-92" charset="0"/>
                <a:cs typeface="Times New Roman" pitchFamily="-92" charset="0"/>
                <a:sym typeface="Times New Roman" pitchFamily="-92" charset="0"/>
              </a:rPr>
              <a:t>Rev 00: original contribution, as presented 2016-06-24; Marks tasked to update as baseline for next meeting</a:t>
            </a:r>
          </a:p>
          <a:p>
            <a:pPr lvl="1" indent="342900" defTabSz="1016000"/>
            <a:r>
              <a:rPr lang="en-US" sz="1200" dirty="0" smtClean="0">
                <a:latin typeface="Times New Roman" pitchFamily="-92" charset="0"/>
                <a:ea typeface="Times New Roman" pitchFamily="-92" charset="0"/>
                <a:cs typeface="Times New Roman" pitchFamily="-92" charset="0"/>
                <a:sym typeface="Times New Roman" pitchFamily="-92" charset="0"/>
              </a:rPr>
              <a:t>Rev 01: editorial corrections, 2016-06-24</a:t>
            </a:r>
          </a:p>
          <a:p>
            <a:pPr lvl="1" indent="342900" defTabSz="1016000"/>
            <a:r>
              <a:rPr lang="en-US" sz="1200" dirty="0" smtClean="0">
                <a:latin typeface="Times New Roman" pitchFamily="-92" charset="0"/>
                <a:ea typeface="Times New Roman" pitchFamily="-92" charset="0"/>
                <a:cs typeface="Times New Roman" pitchFamily="-92" charset="0"/>
                <a:sym typeface="Times New Roman" pitchFamily="-92" charset="0"/>
              </a:rPr>
              <a:t>Rev 03: posted in editable format, 2016-06-24</a:t>
            </a:r>
          </a:p>
          <a:p>
            <a:pPr lvl="1" indent="342900" defTabSz="1016000"/>
            <a:r>
              <a:rPr lang="en-US" sz="1200" dirty="0" smtClean="0">
                <a:latin typeface="Times New Roman" pitchFamily="-92" charset="0"/>
                <a:ea typeface="Times New Roman" pitchFamily="-92" charset="0"/>
                <a:cs typeface="Times New Roman" pitchFamily="-92" charset="0"/>
                <a:sym typeface="Times New Roman" pitchFamily="-92" charset="0"/>
              </a:rPr>
              <a:t>Rev 04: revised to address comments of 2016-06-24 meeting; presented 2016-06-29; ; Marks tasked to update by 2016-07-01</a:t>
            </a:r>
          </a:p>
          <a:p>
            <a:pPr lvl="1" indent="342900" defTabSz="1016000"/>
            <a:r>
              <a:rPr lang="en-US" sz="1200" dirty="0" smtClean="0">
                <a:latin typeface="Times New Roman" pitchFamily="-92" charset="0"/>
                <a:ea typeface="Times New Roman" pitchFamily="-92" charset="0"/>
                <a:cs typeface="Times New Roman" pitchFamily="-92" charset="0"/>
                <a:sym typeface="Times New Roman" pitchFamily="-92" charset="0"/>
              </a:rPr>
              <a:t>Rev 05: revised to address meeting comments and </a:t>
            </a:r>
            <a:r>
              <a:rPr lang="en-US" sz="1200" dirty="0" err="1" smtClean="0">
                <a:latin typeface="Times New Roman" pitchFamily="-92" charset="0"/>
                <a:ea typeface="Times New Roman" pitchFamily="-92" charset="0"/>
                <a:cs typeface="Times New Roman" pitchFamily="-92" charset="0"/>
                <a:sym typeface="Times New Roman" pitchFamily="-92" charset="0"/>
              </a:rPr>
              <a:t>followup</a:t>
            </a:r>
            <a:r>
              <a:rPr lang="en-US" sz="1200" dirty="0" smtClean="0">
                <a:latin typeface="Times New Roman" pitchFamily="-92" charset="0"/>
                <a:ea typeface="Times New Roman" pitchFamily="-92" charset="0"/>
                <a:cs typeface="Times New Roman" pitchFamily="-92" charset="0"/>
                <a:sym typeface="Times New Roman" pitchFamily="-92" charset="0"/>
              </a:rPr>
              <a:t> comments of Stephen Palm, Glenn Parsons, Hassan </a:t>
            </a:r>
            <a:r>
              <a:rPr lang="en-US" sz="1200" dirty="0" err="1" smtClean="0">
                <a:latin typeface="Times New Roman" pitchFamily="-92" charset="0"/>
                <a:ea typeface="Times New Roman" pitchFamily="-92" charset="0"/>
                <a:cs typeface="Times New Roman" pitchFamily="-92" charset="0"/>
                <a:sym typeface="Times New Roman" pitchFamily="-92" charset="0"/>
              </a:rPr>
              <a:t>Yaghoobi</a:t>
            </a:r>
            <a:endParaRPr lang="en-US" sz="1200" dirty="0" smtClean="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smtClean="0">
                <a:latin typeface="Times New Roman" pitchFamily="-92" charset="0"/>
                <a:ea typeface="Times New Roman" pitchFamily="-92" charset="0"/>
                <a:cs typeface="Times New Roman" pitchFamily="-92" charset="0"/>
                <a:sym typeface="Times New Roman" pitchFamily="-92" charset="0"/>
              </a:rPr>
              <a:t>Rev </a:t>
            </a:r>
            <a:r>
              <a:rPr lang="en-US" sz="1200" dirty="0" smtClean="0">
                <a:latin typeface="Times New Roman" pitchFamily="-92" charset="0"/>
                <a:ea typeface="Times New Roman" pitchFamily="-92" charset="0"/>
                <a:cs typeface="Times New Roman" pitchFamily="-92" charset="0"/>
                <a:sym typeface="Times New Roman" pitchFamily="-92" charset="0"/>
              </a:rPr>
              <a:t>06: </a:t>
            </a:r>
            <a:r>
              <a:rPr lang="en-US" sz="1200" dirty="0" smtClean="0">
                <a:latin typeface="Times New Roman" pitchFamily="-92" charset="0"/>
                <a:ea typeface="Times New Roman" pitchFamily="-92" charset="0"/>
                <a:cs typeface="Times New Roman" pitchFamily="-92" charset="0"/>
                <a:sym typeface="Times New Roman" pitchFamily="-92" charset="0"/>
              </a:rPr>
              <a:t>revised to address comments of 2016-</a:t>
            </a:r>
            <a:r>
              <a:rPr lang="en-US" sz="1200" dirty="0" smtClean="0">
                <a:latin typeface="Times New Roman" pitchFamily="-92" charset="0"/>
                <a:ea typeface="Times New Roman" pitchFamily="-92" charset="0"/>
                <a:cs typeface="Times New Roman" pitchFamily="-92" charset="0"/>
                <a:sym typeface="Times New Roman" pitchFamily="-92" charset="0"/>
              </a:rPr>
              <a:t>07-20 </a:t>
            </a:r>
            <a:r>
              <a:rPr lang="en-US" sz="1200" dirty="0" smtClean="0">
                <a:latin typeface="Times New Roman" pitchFamily="-92" charset="0"/>
                <a:ea typeface="Times New Roman" pitchFamily="-92" charset="0"/>
                <a:cs typeface="Times New Roman" pitchFamily="-92" charset="0"/>
                <a:sym typeface="Times New Roman" pitchFamily="-92" charset="0"/>
              </a:rPr>
              <a:t>meeting</a:t>
            </a:r>
          </a:p>
          <a:p>
            <a:pPr lvl="1" indent="342900" defTabSz="1016000"/>
            <a:endParaRPr lang="en-US" sz="1200" dirty="0" smtClean="0">
              <a:latin typeface="Times New Roman" pitchFamily="-92" charset="0"/>
              <a:ea typeface="Times New Roman" pitchFamily="-92" charset="0"/>
              <a:cs typeface="Times New Roman" pitchFamily="-92" charset="0"/>
              <a:sym typeface="Times New Roman" pitchFamily="-92" charset="0"/>
            </a:endParaRPr>
          </a:p>
          <a:p>
            <a:pPr lvl="1" indent="342900" defTabSz="1016000"/>
            <a:endParaRPr lang="en-US" sz="1200" dirty="0" smtClean="0">
              <a:latin typeface="Times New Roman" pitchFamily="-92" charset="0"/>
              <a:ea typeface="Times New Roman" pitchFamily="-92" charset="0"/>
              <a:cs typeface="Times New Roman" pitchFamily="-92" charset="0"/>
              <a:sym typeface="Times New Roman" pitchFamily="-92" charset="0"/>
            </a:endParaRPr>
          </a:p>
          <a:p>
            <a:pPr lvl="1" indent="342900" defTabSz="1016000"/>
            <a:endParaRPr lang="en-US" sz="1200" dirty="0">
              <a:latin typeface="Times New Roman" pitchFamily="-92" charset="0"/>
              <a:ea typeface="Times New Roman" pitchFamily="-92" charset="0"/>
              <a:cs typeface="Times New Roman" pitchFamily="-92" charset="0"/>
              <a:sym typeface="Times New Roman" pitchFamily="-92" charset="0"/>
            </a:endParaRPr>
          </a:p>
        </p:txBody>
      </p:sp>
      <p:sp>
        <p:nvSpPr>
          <p:cNvPr id="5122" name="Rectangle 2"/>
          <p:cNvSpPr>
            <a:spLocks/>
          </p:cNvSpPr>
          <p:nvPr/>
        </p:nvSpPr>
        <p:spPr bwMode="auto">
          <a:xfrm>
            <a:off x="8696325" y="6511925"/>
            <a:ext cx="160338" cy="255588"/>
          </a:xfrm>
          <a:prstGeom prst="rect">
            <a:avLst/>
          </a:prstGeom>
          <a:noFill/>
          <a:ln w="12700" cap="flat" cmpd="sng">
            <a:noFill/>
            <a:prstDash val="solid"/>
            <a:miter lim="400000"/>
            <a:headEnd type="none" w="med" len="med"/>
            <a:tailEnd type="none" w="med" len="med"/>
          </a:ln>
          <a:effectLst/>
        </p:spPr>
        <p:txBody>
          <a:bodyPr wrap="none" lIns="35718" tIns="35718" rIns="35718" bIns="35718">
            <a:prstTxWarp prst="textNoShape">
              <a:avLst/>
            </a:prstTxWarp>
            <a:spAutoFit/>
          </a:bodyPr>
          <a:lstStyle/>
          <a:p>
            <a:pPr algn="r"/>
            <a:fld id="{0C9CBA34-E6EA-EA43-94B7-7FAB65A8051B}" type="slidenum">
              <a:rPr lang="en-US" sz="1200">
                <a:latin typeface="Times New Roman" pitchFamily="-92" charset="0"/>
                <a:ea typeface="Times New Roman" pitchFamily="-92" charset="0"/>
                <a:cs typeface="Times New Roman" pitchFamily="-92" charset="0"/>
                <a:sym typeface="Times New Roman" pitchFamily="-92" charset="0"/>
              </a:rPr>
              <a:pPr algn="r"/>
              <a:t>1</a:t>
            </a:fld>
            <a:endParaRPr lang="en-US" sz="1200">
              <a:latin typeface="Times New Roman" pitchFamily="-92" charset="0"/>
              <a:ea typeface="Times New Roman" pitchFamily="-92" charset="0"/>
              <a:cs typeface="Times New Roman" pitchFamily="-92" charset="0"/>
              <a:sym typeface="Times New Roman" pitchFamily="-92"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99373491"/>
      </p:ext>
    </p:extLst>
  </p:cSld>
  <p:clrMapOvr>
    <a:masterClrMapping/>
  </p:clrMapOvr>
  <p:transition spd="med"/>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337"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4338"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4339"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4340"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4341" name="Rectangle 5"/>
          <p:cNvSpPr>
            <a:spLocks/>
          </p:cNvSpPr>
          <p:nvPr/>
        </p:nvSpPr>
        <p:spPr bwMode="auto">
          <a:xfrm>
            <a:off x="546100" y="914400"/>
            <a:ext cx="8307388" cy="5860579"/>
          </a:xfrm>
          <a:prstGeom prst="rect">
            <a:avLst/>
          </a:prstGeom>
          <a:noFill/>
          <a:ln w="12700" cap="flat" cmpd="sng">
            <a:noFill/>
            <a:prstDash val="solid"/>
            <a:miter lim="400000"/>
            <a:headEnd type="none" w="med" len="med"/>
            <a:tailEnd type="none" w="med" len="med"/>
          </a:ln>
          <a:effectLst/>
        </p:spPr>
        <p:txBody>
          <a:bodyPr wrap="square" lIns="0" tIns="0" rIns="0" bIns="0">
            <a:prstTxWarp prst="textNoShape">
              <a:avLst/>
            </a:prstTxWarp>
            <a:spAutoFit/>
          </a:bodyPr>
          <a:lstStyle/>
          <a:p>
            <a:pPr>
              <a:lnSpc>
                <a:spcPts val="4800"/>
              </a:lnSpc>
              <a:tabLst>
                <a:tab pos="101600" algn="l"/>
                <a:tab pos="4064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A: IEEE </a:t>
            </a: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“5G”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specification</a:t>
            </a:r>
          </a:p>
          <a:p>
            <a:pPr>
              <a:tabLst>
                <a:tab pos="101600" algn="l"/>
                <a:tab pos="406400" algn="l"/>
                <a:tab pos="698500" algn="l"/>
                <a:tab pos="914400" algn="l"/>
              </a:tabLst>
            </a:pPr>
            <a:r>
              <a:rPr lang="en-US" sz="3900" dirty="0">
                <a:solidFill>
                  <a:schemeClr val="accent2"/>
                </a:solidFill>
                <a:latin typeface="Trebuchet MS" pitchFamily="-92" charset="0"/>
                <a:ea typeface="Trebuchet MS" pitchFamily="-92" charset="0"/>
                <a:cs typeface="Trebuchet MS" pitchFamily="-92" charset="0"/>
                <a:sym typeface="Trebuchet MS" pitchFamily="-92" charset="0"/>
              </a:rPr>
              <a:t>Candidate Approach</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a:p>
            <a:pPr>
              <a:lnSpc>
                <a:spcPts val="1000"/>
              </a:lnSpc>
              <a:tabLst>
                <a:tab pos="101600" algn="l"/>
                <a:tab pos="406400" algn="l"/>
                <a:tab pos="698500" algn="l"/>
                <a:tab pos="914400" algn="l"/>
              </a:tabLst>
            </a:pPr>
            <a:endParaRPr lang="en-US" dirty="0">
              <a:latin typeface="Calibri" pitchFamily="-92" charset="0"/>
              <a:ea typeface="Calibri" pitchFamily="-92" charset="0"/>
              <a:cs typeface="Calibri" pitchFamily="-92" charset="0"/>
              <a:sym typeface="Calibri" pitchFamily="-92" charset="0"/>
            </a:endParaRPr>
          </a:p>
          <a:p>
            <a:pPr>
              <a:lnSpc>
                <a:spcPts val="3300"/>
              </a:lnSpc>
              <a:tabLst>
                <a:tab pos="101600" algn="l"/>
                <a:tab pos="406400" algn="l"/>
                <a:tab pos="698500" algn="l"/>
                <a:tab pos="914400" algn="l"/>
              </a:tabLst>
            </a:pPr>
            <a:r>
              <a:rPr lang="en-US" dirty="0">
                <a:latin typeface="Calibri" pitchFamily="-92" charset="0"/>
                <a:ea typeface="Calibri" pitchFamily="-92" charset="0"/>
                <a:cs typeface="Calibri" pitchFamily="-92" charset="0"/>
                <a:sym typeface="Calibri" pitchFamily="-92" charset="0"/>
              </a:rPr>
              <a:t>	</a:t>
            </a:r>
            <a:r>
              <a:rPr lang="en-US" sz="2400" dirty="0">
                <a:solidFill>
                  <a:srgbClr val="A04DA3"/>
                </a:solidFill>
              </a:rPr>
              <a:t>•</a:t>
            </a:r>
            <a:r>
              <a:rPr lang="en-US" sz="2400" dirty="0">
                <a:latin typeface="Times New Roman" pitchFamily="-92" charset="0"/>
                <a:ea typeface="Times New Roman" pitchFamily="-92" charset="0"/>
                <a:cs typeface="Times New Roman" pitchFamily="-92" charset="0"/>
                <a:sym typeface="Times New Roman" pitchFamily="-92" charset="0"/>
              </a:rPr>
              <a:t> </a:t>
            </a:r>
            <a:r>
              <a:rPr lang="en-US" sz="2400" dirty="0"/>
              <a:t>specify an 802 access network</a:t>
            </a:r>
            <a:endParaRPr lang="en-US" sz="2400" dirty="0" smtClean="0"/>
          </a:p>
          <a:p>
            <a:pPr marL="534988" lvl="1" indent="-153988">
              <a:buSzPct val="100000"/>
              <a:buFontTx/>
              <a:buChar char="▫"/>
              <a:tabLst>
                <a:tab pos="101600" algn="l"/>
                <a:tab pos="406400" algn="l"/>
                <a:tab pos="698500" algn="l"/>
                <a:tab pos="914400" algn="l"/>
              </a:tabLst>
            </a:pPr>
            <a:r>
              <a:rPr lang="en-US" dirty="0" smtClean="0">
                <a:solidFill>
                  <a:schemeClr val="accent2"/>
                </a:solidFill>
              </a:rPr>
              <a:t>could </a:t>
            </a:r>
            <a:r>
              <a:rPr lang="en-US" dirty="0">
                <a:solidFill>
                  <a:schemeClr val="accent2"/>
                </a:solidFill>
              </a:rPr>
              <a:t>be based on P802.1CF</a:t>
            </a:r>
          </a:p>
          <a:p>
            <a:pPr marL="915988" lvl="2" indent="-153988">
              <a:buSzPct val="100000"/>
              <a:buFontTx/>
              <a:buChar char="▫"/>
              <a:tabLst>
                <a:tab pos="101600" algn="l"/>
                <a:tab pos="406400" algn="l"/>
                <a:tab pos="698500" algn="l"/>
                <a:tab pos="914400" algn="l"/>
              </a:tabLst>
            </a:pPr>
            <a:r>
              <a:rPr lang="en-US" sz="1400" dirty="0">
                <a:solidFill>
                  <a:schemeClr val="accent2"/>
                </a:solidFill>
              </a:rPr>
              <a:t>“network reference model defines a generic foundation for the description of IEEE 802 access networks, which may include multiple network interfaces, multiple network access technologies, and multiple network subscriptions, aimed at unifying the support of different interface technologies, enabling shared network control and use of software-defined networking (SDN) principles”</a:t>
            </a:r>
          </a:p>
          <a:p>
            <a:pPr marL="534988" lvl="1" indent="-153988">
              <a:buSzPct val="100000"/>
              <a:buFontTx/>
              <a:buChar char="▫"/>
              <a:tabLst>
                <a:tab pos="101600" algn="l"/>
                <a:tab pos="406400" algn="l"/>
                <a:tab pos="698500" algn="l"/>
                <a:tab pos="914400" algn="l"/>
              </a:tabLst>
            </a:pPr>
            <a:r>
              <a:rPr lang="en-US" dirty="0">
                <a:solidFill>
                  <a:schemeClr val="accent2"/>
                </a:solidFill>
              </a:rPr>
              <a:t>provides an external view into general 802 access network</a:t>
            </a:r>
          </a:p>
          <a:p>
            <a:pPr marL="534988" lvl="1" indent="-153988">
              <a:buSzPct val="100000"/>
              <a:buFontTx/>
              <a:buChar char="▫"/>
              <a:tabLst>
                <a:tab pos="101600" algn="l"/>
                <a:tab pos="406400" algn="l"/>
                <a:tab pos="698500" algn="l"/>
                <a:tab pos="914400" algn="l"/>
              </a:tabLst>
            </a:pPr>
            <a:r>
              <a:rPr lang="en-US" dirty="0">
                <a:solidFill>
                  <a:schemeClr val="accent2"/>
                </a:solidFill>
              </a:rPr>
              <a:t>could support many 802 </a:t>
            </a:r>
            <a:r>
              <a:rPr lang="en-US" dirty="0" err="1">
                <a:solidFill>
                  <a:schemeClr val="accent2"/>
                </a:solidFill>
              </a:rPr>
              <a:t>MACs</a:t>
            </a:r>
            <a:endParaRPr lang="en-US" dirty="0">
              <a:solidFill>
                <a:schemeClr val="accent2"/>
              </a:solidFill>
            </a:endParaRPr>
          </a:p>
          <a:p>
            <a:pPr marL="534988" lvl="1" indent="-153988">
              <a:buSzPct val="100000"/>
              <a:buFontTx/>
              <a:buChar char="▫"/>
              <a:tabLst>
                <a:tab pos="101600" algn="l"/>
                <a:tab pos="406400" algn="l"/>
                <a:tab pos="698500" algn="l"/>
                <a:tab pos="914400" algn="l"/>
              </a:tabLst>
            </a:pPr>
            <a:r>
              <a:rPr lang="en-US" dirty="0">
                <a:solidFill>
                  <a:schemeClr val="accent2"/>
                </a:solidFill>
              </a:rPr>
              <a:t>could plug into incumbent mobile operator networks</a:t>
            </a:r>
          </a:p>
          <a:p>
            <a:pPr marL="915988" lvl="2" indent="-153988">
              <a:buSzPct val="100000"/>
              <a:buFontTx/>
              <a:buChar char="▫"/>
              <a:tabLst>
                <a:tab pos="101600" algn="l"/>
                <a:tab pos="406400" algn="l"/>
                <a:tab pos="698500" algn="l"/>
                <a:tab pos="914400" algn="l"/>
              </a:tabLst>
            </a:pPr>
            <a:r>
              <a:rPr lang="en-US" sz="1400" dirty="0">
                <a:solidFill>
                  <a:schemeClr val="accent2"/>
                </a:solidFill>
              </a:rPr>
              <a:t>for example, expand the notion of LWA so that the cellular network supports 802 rather than 802.11</a:t>
            </a:r>
          </a:p>
          <a:p>
            <a:pPr marL="915988" lvl="2" indent="-153988">
              <a:buSzPct val="100000"/>
              <a:buFontTx/>
              <a:buChar char="▫"/>
              <a:tabLst>
                <a:tab pos="101600" algn="l"/>
                <a:tab pos="406400" algn="l"/>
                <a:tab pos="698500" algn="l"/>
                <a:tab pos="914400" algn="l"/>
              </a:tabLst>
            </a:pPr>
            <a:r>
              <a:rPr lang="en-US" sz="1400" dirty="0">
                <a:solidFill>
                  <a:schemeClr val="accent2"/>
                </a:solidFill>
              </a:rPr>
              <a:t>gives 802 a strong supporting role in cellular 5G networks</a:t>
            </a:r>
          </a:p>
          <a:p>
            <a:pPr marL="534988" lvl="1" indent="-153988">
              <a:buSzPct val="100000"/>
              <a:buFontTx/>
              <a:buChar char="▫"/>
              <a:tabLst>
                <a:tab pos="101600" algn="l"/>
                <a:tab pos="406400" algn="l"/>
                <a:tab pos="698500" algn="l"/>
                <a:tab pos="914400" algn="l"/>
              </a:tabLst>
            </a:pPr>
            <a:r>
              <a:rPr lang="en-US" dirty="0">
                <a:solidFill>
                  <a:schemeClr val="accent2"/>
                </a:solidFill>
              </a:rPr>
              <a:t>could support integration into other operator networks</a:t>
            </a:r>
          </a:p>
          <a:p>
            <a:pPr marL="915988" lvl="2" indent="-153988">
              <a:buSzPct val="100000"/>
              <a:buFontTx/>
              <a:buChar char="▫"/>
              <a:tabLst>
                <a:tab pos="101600" algn="l"/>
                <a:tab pos="406400" algn="l"/>
                <a:tab pos="698500" algn="l"/>
                <a:tab pos="914400" algn="l"/>
              </a:tabLst>
            </a:pPr>
            <a:r>
              <a:rPr lang="en-US" sz="1400" dirty="0">
                <a:solidFill>
                  <a:schemeClr val="accent2"/>
                </a:solidFill>
              </a:rPr>
              <a:t>e.g. cable TV or fixed telecom</a:t>
            </a:r>
          </a:p>
          <a:p>
            <a:pPr marL="915988" lvl="2" indent="-153988">
              <a:buSzPct val="100000"/>
              <a:buFontTx/>
              <a:buChar char="▫"/>
              <a:tabLst>
                <a:tab pos="101600" algn="l"/>
                <a:tab pos="406400" algn="l"/>
                <a:tab pos="698500" algn="l"/>
                <a:tab pos="914400" algn="l"/>
              </a:tabLst>
            </a:pPr>
            <a:r>
              <a:rPr lang="en-US" sz="1400" dirty="0">
                <a:solidFill>
                  <a:schemeClr val="accent2"/>
                </a:solidFill>
              </a:rPr>
              <a:t>gives 802 a central role in non-cellular 5G networks</a:t>
            </a:r>
          </a:p>
          <a:p>
            <a:pPr marL="534988" lvl="1" indent="-153988">
              <a:buSzPct val="100000"/>
              <a:buFontTx/>
              <a:buChar char="▫"/>
              <a:tabLst>
                <a:tab pos="101600" algn="l"/>
                <a:tab pos="406400" algn="l"/>
                <a:tab pos="698500" algn="l"/>
                <a:tab pos="914400" algn="l"/>
              </a:tabLst>
            </a:pPr>
            <a:r>
              <a:rPr lang="en-US" dirty="0">
                <a:solidFill>
                  <a:schemeClr val="accent2"/>
                </a:solidFill>
              </a:rPr>
              <a:t>feasible for 802 access network to support </a:t>
            </a:r>
            <a:r>
              <a:rPr lang="en-US" dirty="0" smtClean="0">
                <a:solidFill>
                  <a:schemeClr val="accent2"/>
                </a:solidFill>
              </a:rPr>
              <a:t>both</a:t>
            </a:r>
          </a:p>
          <a:p>
            <a:pPr marL="534988" lvl="1" indent="-153988">
              <a:buSzPct val="100000"/>
              <a:buFontTx/>
              <a:buChar char="▫"/>
              <a:tabLst>
                <a:tab pos="101600" algn="l"/>
                <a:tab pos="406400" algn="l"/>
                <a:tab pos="698500" algn="l"/>
                <a:tab pos="914400" algn="l"/>
              </a:tabLst>
            </a:pPr>
            <a:r>
              <a:rPr lang="en-US" dirty="0" smtClean="0">
                <a:solidFill>
                  <a:schemeClr val="accent2"/>
                </a:solidFill>
              </a:rPr>
              <a:t>need not promote it as an “IEEE 5G” network</a:t>
            </a:r>
          </a:p>
        </p:txBody>
      </p:sp>
      <p:sp>
        <p:nvSpPr>
          <p:cNvPr id="14342" name="Rectangle 6"/>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2503109E-7F8F-DF49-A5F8-DF3BBECBBA11}" type="slidenum">
              <a:rPr lang="en-US">
                <a:solidFill>
                  <a:srgbClr val="FFFFFF"/>
                </a:solidFill>
                <a:latin typeface="Arial" pitchFamily="-92" charset="0"/>
                <a:ea typeface="Arial" pitchFamily="-92" charset="0"/>
                <a:cs typeface="Arial" pitchFamily="-92" charset="0"/>
                <a:sym typeface="Arial" pitchFamily="-92" charset="0"/>
              </a:rPr>
              <a:pPr algn="r"/>
              <a:t>10</a:t>
            </a:fld>
            <a:endParaRPr lang="en-US">
              <a:solidFill>
                <a:srgbClr val="FFFFFF"/>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1"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5362"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5363"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5364"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5365"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5366"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5367" name="Rectangle 7"/>
          <p:cNvSpPr>
            <a:spLocks/>
          </p:cNvSpPr>
          <p:nvPr/>
        </p:nvSpPr>
        <p:spPr bwMode="auto">
          <a:xfrm>
            <a:off x="546100" y="1103313"/>
            <a:ext cx="8307388" cy="612988"/>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lnSpc>
                <a:spcPts val="4800"/>
              </a:lnSpc>
              <a:tabLst>
                <a:tab pos="101600" algn="l"/>
                <a:tab pos="406400" algn="l"/>
                <a:tab pos="698500" algn="l"/>
                <a:tab pos="914400" algn="l"/>
              </a:tabLst>
            </a:pP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P802.1CF Interface option to 5G</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p:txBody>
      </p:sp>
      <p:sp>
        <p:nvSpPr>
          <p:cNvPr id="15369" name="Rectangle 9"/>
          <p:cNvSpPr>
            <a:spLocks/>
          </p:cNvSpPr>
          <p:nvPr/>
        </p:nvSpPr>
        <p:spPr bwMode="auto">
          <a:xfrm>
            <a:off x="8593138" y="17463"/>
            <a:ext cx="342900"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5E7B3F9B-1260-F349-8334-9F8FB6067F97}" type="slidenum">
              <a:rPr lang="en-US">
                <a:solidFill>
                  <a:srgbClr val="FFFFFF"/>
                </a:solidFill>
                <a:latin typeface="Arial" pitchFamily="-92" charset="0"/>
                <a:ea typeface="Arial" pitchFamily="-92" charset="0"/>
                <a:cs typeface="Arial" pitchFamily="-92" charset="0"/>
                <a:sym typeface="Arial" pitchFamily="-92" charset="0"/>
              </a:rPr>
              <a:pPr algn="r"/>
              <a:t>11</a:t>
            </a:fld>
            <a:endParaRPr lang="en-US">
              <a:solidFill>
                <a:srgbClr val="FFFFFF"/>
              </a:solidFill>
              <a:latin typeface="Arial" pitchFamily="-92" charset="0"/>
              <a:ea typeface="Arial" pitchFamily="-92" charset="0"/>
              <a:cs typeface="Arial" pitchFamily="-92" charset="0"/>
              <a:sym typeface="Arial" pitchFamily="-92" charset="0"/>
            </a:endParaRPr>
          </a:p>
        </p:txBody>
      </p:sp>
      <p:pic>
        <p:nvPicPr>
          <p:cNvPr id="160" name="Picture 159"/>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1295400" y="1790700"/>
            <a:ext cx="6934200" cy="4681465"/>
          </a:xfrm>
          <a:prstGeom prst="rect">
            <a:avLst/>
          </a:prstGeom>
        </p:spPr>
      </p:pic>
      <p:sp>
        <p:nvSpPr>
          <p:cNvPr id="11" name="TextBox 10"/>
          <p:cNvSpPr txBox="1"/>
          <p:nvPr/>
        </p:nvSpPr>
        <p:spPr>
          <a:xfrm>
            <a:off x="685800" y="6477000"/>
            <a:ext cx="7924800" cy="276999"/>
          </a:xfrm>
          <a:prstGeom prst="rect">
            <a:avLst/>
          </a:prstGeom>
          <a:noFill/>
        </p:spPr>
        <p:txBody>
          <a:bodyPr wrap="square" rtlCol="0">
            <a:spAutoFit/>
          </a:bodyPr>
          <a:lstStyle/>
          <a:p>
            <a:pPr algn="ctr"/>
            <a:r>
              <a:rPr lang="en-US" sz="1200" dirty="0" smtClean="0"/>
              <a:t>Source</a:t>
            </a:r>
            <a:r>
              <a:rPr lang="en-US" sz="1200" dirty="0" smtClean="0"/>
              <a:t>:</a:t>
            </a:r>
            <a:r>
              <a:rPr lang="en-US" sz="1200" dirty="0" smtClean="0"/>
              <a:t> IEEE 802-EC-</a:t>
            </a:r>
            <a:r>
              <a:rPr lang="en-US" sz="1200" dirty="0" smtClean="0"/>
              <a:t>16-0083-00-</a:t>
            </a:r>
            <a:r>
              <a:rPr lang="en-US" sz="1200" dirty="0" smtClean="0"/>
              <a:t>5GSG</a:t>
            </a:r>
            <a:endParaRPr lang="en-US" sz="1200" dirty="0"/>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5"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6386"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6387"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6388"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6389"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6390"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6392" name="Rectangle 8"/>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99C65F53-738F-7142-8198-D2056D5FC7BA}" type="slidenum">
              <a:rPr lang="en-US">
                <a:solidFill>
                  <a:srgbClr val="FFFFFF"/>
                </a:solidFill>
                <a:latin typeface="Arial" pitchFamily="-92" charset="0"/>
                <a:ea typeface="Arial" pitchFamily="-92" charset="0"/>
                <a:cs typeface="Arial" pitchFamily="-92" charset="0"/>
                <a:sym typeface="Arial" pitchFamily="-92" charset="0"/>
              </a:rPr>
              <a:pPr algn="r"/>
              <a:t>12</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p:txBody>
          <a:bodyPr/>
          <a:lstStyle/>
          <a:p>
            <a:pPr>
              <a:lnSpc>
                <a:spcPts val="4800"/>
              </a:lnSpc>
              <a:tabLst>
                <a:tab pos="101600" algn="l"/>
                <a:tab pos="406400" algn="l"/>
                <a:tab pos="698500" algn="l"/>
                <a:tab pos="914400" algn="l"/>
              </a:tabLst>
            </a:pPr>
            <a:r>
              <a:rPr lang="en-US" dirty="0">
                <a:latin typeface="Trebuchet MS" pitchFamily="-92" charset="0"/>
                <a:ea typeface="Trebuchet MS" pitchFamily="-92" charset="0"/>
                <a:cs typeface="Trebuchet MS" pitchFamily="-92" charset="0"/>
              </a:rPr>
              <a:t>Action A: Routes to success</a:t>
            </a:r>
            <a:br>
              <a:rPr lang="en-US" dirty="0">
                <a:latin typeface="Trebuchet MS" pitchFamily="-92" charset="0"/>
                <a:ea typeface="Trebuchet MS" pitchFamily="-92" charset="0"/>
                <a:cs typeface="Trebuchet MS" pitchFamily="-92" charset="0"/>
              </a:rPr>
            </a:br>
            <a:r>
              <a:rPr lang="en-US" dirty="0">
                <a:solidFill>
                  <a:schemeClr val="accent2"/>
                </a:solidFill>
                <a:latin typeface="Trebuchet MS" pitchFamily="-92" charset="0"/>
                <a:ea typeface="Trebuchet MS" pitchFamily="-92" charset="0"/>
                <a:cs typeface="Trebuchet MS" pitchFamily="-92" charset="0"/>
              </a:rPr>
              <a:t>802 Access </a:t>
            </a:r>
            <a:r>
              <a:rPr lang="en-US" dirty="0" smtClean="0">
                <a:solidFill>
                  <a:schemeClr val="accent2"/>
                </a:solidFill>
                <a:latin typeface="Trebuchet MS" pitchFamily="-92" charset="0"/>
                <a:ea typeface="Trebuchet MS" pitchFamily="-92" charset="0"/>
                <a:cs typeface="Trebuchet MS" pitchFamily="-92" charset="0"/>
              </a:rPr>
              <a:t>Network</a:t>
            </a:r>
            <a:endParaRPr lang="en-US" dirty="0"/>
          </a:p>
        </p:txBody>
      </p:sp>
      <p:sp>
        <p:nvSpPr>
          <p:cNvPr id="3" name="Content Placeholder 2"/>
          <p:cNvSpPr>
            <a:spLocks noGrp="1"/>
          </p:cNvSpPr>
          <p:nvPr>
            <p:ph idx="1"/>
          </p:nvPr>
        </p:nvSpPr>
        <p:spPr>
          <a:xfrm>
            <a:off x="527050" y="1828800"/>
            <a:ext cx="8229600" cy="4821238"/>
          </a:xfrm>
        </p:spPr>
        <p:txBody>
          <a:bodyPr>
            <a:normAutofit fontScale="92500" lnSpcReduction="10000"/>
          </a:bodyPr>
          <a:lstStyle/>
          <a:p>
            <a:pPr>
              <a:lnSpc>
                <a:spcPts val="1000"/>
              </a:lnSpc>
              <a:tabLst>
                <a:tab pos="101600" algn="l"/>
                <a:tab pos="406400" algn="l"/>
                <a:tab pos="698500" algn="l"/>
                <a:tab pos="914400" algn="l"/>
              </a:tabLst>
            </a:pPr>
            <a:endParaRPr lang="en-US" dirty="0">
              <a:latin typeface="Calibri" pitchFamily="-92" charset="0"/>
              <a:ea typeface="Calibri" pitchFamily="-92" charset="0"/>
              <a:cs typeface="Calibri" pitchFamily="-92" charset="0"/>
              <a:sym typeface="Calibri" pitchFamily="-92" charset="0"/>
            </a:endParaRPr>
          </a:p>
          <a:p>
            <a:pPr>
              <a:lnSpc>
                <a:spcPts val="3300"/>
              </a:lnSpc>
              <a:tabLst>
                <a:tab pos="101600" algn="l"/>
                <a:tab pos="406400" algn="l"/>
                <a:tab pos="698500" algn="l"/>
                <a:tab pos="914400" algn="l"/>
              </a:tabLst>
            </a:pPr>
            <a:r>
              <a:rPr lang="en-US" sz="2400" dirty="0" smtClean="0"/>
              <a:t>engage </a:t>
            </a:r>
            <a:r>
              <a:rPr lang="en-US" sz="2400" dirty="0"/>
              <a:t>with 3GPP to specify interface details</a:t>
            </a:r>
          </a:p>
          <a:p>
            <a:pPr marL="534988" lvl="1" indent="-153988">
              <a:buFontTx/>
              <a:buChar char="▫"/>
              <a:tabLst>
                <a:tab pos="101600" algn="l"/>
                <a:tab pos="406400" algn="l"/>
                <a:tab pos="698500" algn="l"/>
                <a:tab pos="914400" algn="l"/>
              </a:tabLst>
            </a:pPr>
            <a:r>
              <a:rPr lang="en-US" dirty="0">
                <a:solidFill>
                  <a:schemeClr val="accent2"/>
                </a:solidFill>
              </a:rPr>
              <a:t>could support many 802 MACs</a:t>
            </a:r>
          </a:p>
          <a:p>
            <a:pPr>
              <a:lnSpc>
                <a:spcPts val="3300"/>
              </a:lnSpc>
              <a:tabLst>
                <a:tab pos="101600" algn="l"/>
                <a:tab pos="406400" algn="l"/>
                <a:tab pos="698500" algn="l"/>
                <a:tab pos="914400" algn="l"/>
              </a:tabLst>
            </a:pPr>
            <a:r>
              <a:rPr lang="en-US" sz="2400" dirty="0" smtClean="0"/>
              <a:t>engage </a:t>
            </a:r>
            <a:r>
              <a:rPr lang="en-US" sz="2400" dirty="0"/>
              <a:t>with other parties to specify interface details</a:t>
            </a:r>
          </a:p>
          <a:p>
            <a:pPr marL="534988" lvl="1" indent="-153988">
              <a:buFontTx/>
              <a:buChar char="▫"/>
              <a:tabLst>
                <a:tab pos="101600" algn="l"/>
                <a:tab pos="406400" algn="l"/>
                <a:tab pos="698500" algn="l"/>
                <a:tab pos="914400" algn="l"/>
              </a:tabLst>
            </a:pPr>
            <a:r>
              <a:rPr lang="en-US" dirty="0">
                <a:solidFill>
                  <a:schemeClr val="accent2"/>
                </a:solidFill>
              </a:rPr>
              <a:t>build partnership with other operator communities</a:t>
            </a:r>
          </a:p>
          <a:p>
            <a:pPr>
              <a:lnSpc>
                <a:spcPts val="3300"/>
              </a:lnSpc>
              <a:tabLst>
                <a:tab pos="101600" algn="l"/>
                <a:tab pos="406400" algn="l"/>
                <a:tab pos="698500" algn="l"/>
                <a:tab pos="914400" algn="l"/>
              </a:tabLst>
            </a:pPr>
            <a:r>
              <a:rPr lang="en-US" sz="2400" dirty="0" smtClean="0"/>
              <a:t>support </a:t>
            </a:r>
            <a:r>
              <a:rPr lang="en-US" sz="2400" dirty="0"/>
              <a:t>internationalization</a:t>
            </a:r>
          </a:p>
          <a:p>
            <a:pPr marL="534988" lvl="1" indent="-153988">
              <a:buFontTx/>
              <a:buChar char="▫"/>
              <a:tabLst>
                <a:tab pos="101600" algn="l"/>
                <a:tab pos="406400" algn="l"/>
                <a:tab pos="698500" algn="l"/>
                <a:tab pos="914400" algn="l"/>
              </a:tabLst>
            </a:pPr>
            <a:r>
              <a:rPr lang="en-US" dirty="0">
                <a:solidFill>
                  <a:schemeClr val="accent2"/>
                </a:solidFill>
              </a:rPr>
              <a:t>standardize within partner communities</a:t>
            </a:r>
            <a:endParaRPr lang="en-US" sz="2400" dirty="0"/>
          </a:p>
          <a:p>
            <a:pPr marL="534988" lvl="1" indent="-153988">
              <a:buFontTx/>
              <a:buChar char="▫"/>
              <a:tabLst>
                <a:tab pos="101600" algn="l"/>
                <a:tab pos="406400" algn="l"/>
                <a:tab pos="698500" algn="l"/>
                <a:tab pos="914400" algn="l"/>
              </a:tabLst>
            </a:pPr>
            <a:r>
              <a:rPr lang="en-US" dirty="0">
                <a:solidFill>
                  <a:schemeClr val="accent2"/>
                </a:solidFill>
              </a:rPr>
              <a:t>standardize in JTC1</a:t>
            </a:r>
          </a:p>
          <a:p>
            <a:pPr marL="534988" lvl="1" indent="-153988">
              <a:buFontTx/>
              <a:buChar char="▫"/>
              <a:tabLst>
                <a:tab pos="101600" algn="l"/>
                <a:tab pos="406400" algn="l"/>
                <a:tab pos="698500" algn="l"/>
                <a:tab pos="914400" algn="l"/>
              </a:tabLst>
            </a:pPr>
            <a:r>
              <a:rPr lang="en-US" dirty="0">
                <a:solidFill>
                  <a:schemeClr val="accent2"/>
                </a:solidFill>
              </a:rPr>
              <a:t>standardize in ITU-R (WP 5A) in support of spectrum needs</a:t>
            </a:r>
          </a:p>
          <a:p>
            <a:pPr marL="915988" lvl="2" indent="-153988">
              <a:buFontTx/>
              <a:buChar char="▫"/>
              <a:tabLst>
                <a:tab pos="101600" algn="l"/>
                <a:tab pos="406400" algn="l"/>
                <a:tab pos="698500" algn="l"/>
                <a:tab pos="914400" algn="l"/>
              </a:tabLst>
            </a:pPr>
            <a:r>
              <a:rPr lang="en-US" dirty="0">
                <a:solidFill>
                  <a:schemeClr val="accent2"/>
                </a:solidFill>
              </a:rPr>
              <a:t>WP 5A: “Land mobile service excluding IMT”</a:t>
            </a:r>
          </a:p>
          <a:p>
            <a:pPr marL="915988" lvl="2" indent="-153988">
              <a:buFontTx/>
              <a:buChar char="▫"/>
              <a:tabLst>
                <a:tab pos="101600" algn="l"/>
                <a:tab pos="406400" algn="l"/>
                <a:tab pos="698500" algn="l"/>
                <a:tab pos="914400" algn="l"/>
              </a:tabLst>
            </a:pPr>
            <a:r>
              <a:rPr lang="en-US" dirty="0">
                <a:solidFill>
                  <a:schemeClr val="accent2"/>
                </a:solidFill>
              </a:rPr>
              <a:t>refer to WP 5A’s “Guide to the use of ITU-R texts relating to the land mobile service, including wireless access in the fixed service”</a:t>
            </a:r>
          </a:p>
          <a:p>
            <a:pPr marL="534988" lvl="1" indent="-153988">
              <a:buFontTx/>
              <a:buChar char="▫"/>
              <a:tabLst>
                <a:tab pos="101600" algn="l"/>
                <a:tab pos="406400" algn="l"/>
                <a:tab pos="698500" algn="l"/>
                <a:tab pos="914400" algn="l"/>
              </a:tabLst>
            </a:pPr>
            <a:r>
              <a:rPr lang="en-US" dirty="0">
                <a:solidFill>
                  <a:schemeClr val="accent2"/>
                </a:solidFill>
              </a:rPr>
              <a:t>could standardize in ITU-R IMT-2020 (see Action B)</a:t>
            </a:r>
            <a:endParaRPr lang="en-US" dirty="0">
              <a:latin typeface="Calibri" pitchFamily="-92" charset="0"/>
              <a:ea typeface="Calibri" pitchFamily="-92" charset="0"/>
              <a:cs typeface="Calibri" pitchFamily="-92" charset="0"/>
              <a:sym typeface="Calibri" pitchFamily="-92" charset="0"/>
            </a:endParaRPr>
          </a:p>
          <a:p>
            <a:endParaRPr lang="en-US" dirty="0"/>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09"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7410"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7411"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7412"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7413"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7414"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7416" name="Rectangle 8"/>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739D2F53-A894-1644-8366-CBBEAEA6DE3C}" type="slidenum">
              <a:rPr lang="en-US">
                <a:solidFill>
                  <a:srgbClr val="FFFFFF"/>
                </a:solidFill>
                <a:latin typeface="Arial" pitchFamily="-92" charset="0"/>
                <a:ea typeface="Arial" pitchFamily="-92" charset="0"/>
                <a:cs typeface="Arial" pitchFamily="-92" charset="0"/>
                <a:sym typeface="Arial" pitchFamily="-92" charset="0"/>
              </a:rPr>
              <a:pPr algn="r"/>
              <a:t>13</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p:txBody>
          <a:bodyPr/>
          <a:lstStyle/>
          <a:p>
            <a:pPr>
              <a:lnSpc>
                <a:spcPts val="4800"/>
              </a:lnSpc>
              <a:tabLst>
                <a:tab pos="101600" algn="l"/>
                <a:tab pos="406400" algn="l"/>
                <a:tab pos="698500" algn="l"/>
                <a:tab pos="914400" algn="l"/>
              </a:tabLst>
            </a:pPr>
            <a:r>
              <a:rPr lang="en-US" dirty="0">
                <a:latin typeface="Trebuchet MS" pitchFamily="-92" charset="0"/>
                <a:ea typeface="Trebuchet MS" pitchFamily="-92" charset="0"/>
                <a:cs typeface="Trebuchet MS" pitchFamily="-92" charset="0"/>
              </a:rPr>
              <a:t>Action A: Possible partners</a:t>
            </a:r>
            <a:br>
              <a:rPr lang="en-US" dirty="0">
                <a:latin typeface="Trebuchet MS" pitchFamily="-92" charset="0"/>
                <a:ea typeface="Trebuchet MS" pitchFamily="-92" charset="0"/>
                <a:cs typeface="Trebuchet MS" pitchFamily="-92" charset="0"/>
              </a:rPr>
            </a:br>
            <a:r>
              <a:rPr lang="en-US" dirty="0">
                <a:solidFill>
                  <a:schemeClr val="accent2"/>
                </a:solidFill>
                <a:latin typeface="Trebuchet MS" pitchFamily="-92" charset="0"/>
                <a:ea typeface="Trebuchet MS" pitchFamily="-92" charset="0"/>
                <a:cs typeface="Trebuchet MS" pitchFamily="-92" charset="0"/>
              </a:rPr>
              <a:t>802 Access </a:t>
            </a:r>
            <a:r>
              <a:rPr lang="en-US" dirty="0" smtClean="0">
                <a:solidFill>
                  <a:schemeClr val="accent2"/>
                </a:solidFill>
                <a:latin typeface="Trebuchet MS" pitchFamily="-92" charset="0"/>
                <a:ea typeface="Trebuchet MS" pitchFamily="-92" charset="0"/>
                <a:cs typeface="Trebuchet MS" pitchFamily="-92" charset="0"/>
              </a:rPr>
              <a:t>Network</a:t>
            </a:r>
            <a:endParaRPr lang="en-US" dirty="0"/>
          </a:p>
        </p:txBody>
      </p:sp>
      <p:sp>
        <p:nvSpPr>
          <p:cNvPr id="3" name="Content Placeholder 2"/>
          <p:cNvSpPr>
            <a:spLocks noGrp="1"/>
          </p:cNvSpPr>
          <p:nvPr>
            <p:ph idx="1"/>
          </p:nvPr>
        </p:nvSpPr>
        <p:spPr/>
        <p:txBody>
          <a:bodyPr/>
          <a:lstStyle/>
          <a:p>
            <a:pPr>
              <a:lnSpc>
                <a:spcPts val="1000"/>
              </a:lnSpc>
              <a:tabLst>
                <a:tab pos="101600" algn="l"/>
                <a:tab pos="406400" algn="l"/>
                <a:tab pos="698500" algn="l"/>
                <a:tab pos="914400" algn="l"/>
              </a:tabLst>
            </a:pPr>
            <a:endParaRPr lang="en-US" dirty="0">
              <a:latin typeface="Calibri" pitchFamily="-92" charset="0"/>
              <a:ea typeface="Calibri" pitchFamily="-92" charset="0"/>
              <a:cs typeface="Calibri" pitchFamily="-92" charset="0"/>
              <a:sym typeface="Calibri" pitchFamily="-92" charset="0"/>
            </a:endParaRPr>
          </a:p>
          <a:p>
            <a:pPr>
              <a:lnSpc>
                <a:spcPts val="3300"/>
              </a:lnSpc>
              <a:tabLst>
                <a:tab pos="101600" algn="l"/>
                <a:tab pos="406400" algn="l"/>
                <a:tab pos="698500" algn="l"/>
                <a:tab pos="914400" algn="l"/>
              </a:tabLst>
            </a:pPr>
            <a:r>
              <a:rPr lang="en-US" dirty="0"/>
              <a:t>	</a:t>
            </a:r>
            <a:r>
              <a:rPr lang="en-US" sz="2400" dirty="0" smtClean="0"/>
              <a:t>IEEE</a:t>
            </a:r>
            <a:endParaRPr lang="en-US" sz="2400" dirty="0"/>
          </a:p>
          <a:p>
            <a:pPr marL="534988" lvl="1" indent="-153988">
              <a:buFontTx/>
              <a:buChar char="▫"/>
              <a:tabLst>
                <a:tab pos="101600" algn="l"/>
                <a:tab pos="406400" algn="l"/>
                <a:tab pos="698500" algn="l"/>
                <a:tab pos="914400" algn="l"/>
              </a:tabLst>
            </a:pPr>
            <a:r>
              <a:rPr lang="en-US" dirty="0" smtClean="0">
                <a:solidFill>
                  <a:schemeClr val="accent2"/>
                </a:solidFill>
              </a:rPr>
              <a:t>Communications </a:t>
            </a:r>
            <a:r>
              <a:rPr lang="en-US" smtClean="0">
                <a:solidFill>
                  <a:schemeClr val="accent2"/>
                </a:solidFill>
              </a:rPr>
              <a:t>Society</a:t>
            </a:r>
            <a:r>
              <a:rPr lang="en-US" smtClean="0"/>
              <a:t> standards activities; </a:t>
            </a:r>
            <a:r>
              <a:rPr lang="en-US" dirty="0" smtClean="0">
                <a:solidFill>
                  <a:schemeClr val="accent2"/>
                </a:solidFill>
              </a:rPr>
              <a:t>e.g. </a:t>
            </a:r>
            <a:r>
              <a:rPr lang="en-US" dirty="0">
                <a:solidFill>
                  <a:schemeClr val="accent2"/>
                </a:solidFill>
              </a:rPr>
              <a:t>IEEE 1904 Access Networks Working Group</a:t>
            </a:r>
          </a:p>
          <a:p>
            <a:pPr>
              <a:lnSpc>
                <a:spcPts val="3300"/>
              </a:lnSpc>
              <a:tabLst>
                <a:tab pos="101600" algn="l"/>
                <a:tab pos="406400" algn="l"/>
                <a:tab pos="698500" algn="l"/>
                <a:tab pos="914400" algn="l"/>
              </a:tabLst>
            </a:pPr>
            <a:r>
              <a:rPr lang="en-US" dirty="0"/>
              <a:t>	</a:t>
            </a:r>
            <a:r>
              <a:rPr lang="en-US" sz="2400" dirty="0" smtClean="0"/>
              <a:t>3GPP</a:t>
            </a:r>
            <a:endParaRPr lang="en-US" sz="2400" dirty="0"/>
          </a:p>
          <a:p>
            <a:pPr>
              <a:lnSpc>
                <a:spcPts val="3300"/>
              </a:lnSpc>
              <a:tabLst>
                <a:tab pos="101600" algn="l"/>
                <a:tab pos="406400" algn="l"/>
                <a:tab pos="698500" algn="l"/>
                <a:tab pos="914400" algn="l"/>
              </a:tabLst>
            </a:pPr>
            <a:r>
              <a:rPr lang="en-US" dirty="0"/>
              <a:t>	</a:t>
            </a:r>
            <a:r>
              <a:rPr lang="en-US" sz="2400" dirty="0" smtClean="0"/>
              <a:t>ITU-R </a:t>
            </a:r>
            <a:r>
              <a:rPr lang="en-US" sz="2400" dirty="0"/>
              <a:t>(WP 5A; WP 5D)</a:t>
            </a:r>
          </a:p>
          <a:p>
            <a:pPr>
              <a:lnSpc>
                <a:spcPts val="3300"/>
              </a:lnSpc>
              <a:tabLst>
                <a:tab pos="101600" algn="l"/>
                <a:tab pos="406400" algn="l"/>
                <a:tab pos="698500" algn="l"/>
                <a:tab pos="914400" algn="l"/>
              </a:tabLst>
            </a:pPr>
            <a:r>
              <a:rPr lang="en-US" dirty="0"/>
              <a:t>	</a:t>
            </a:r>
            <a:r>
              <a:rPr lang="en-US" sz="2400" dirty="0" smtClean="0"/>
              <a:t>IETF</a:t>
            </a:r>
            <a:r>
              <a:rPr lang="en-US" sz="2400" dirty="0"/>
              <a:t>, Broadband Forum, CableLabs, MEF, ETSI BRAN, Open Networking Foundation, Wi-Fi Alliance, ZigBee Alliance, Ethernet Alliance, WiMAX Forum, CPRI, …</a:t>
            </a:r>
          </a:p>
          <a:p>
            <a:endParaRPr lang="en-US" dirty="0"/>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3"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8434"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8435"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8436"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8437"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8438"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8527" name="Rectangle 95"/>
          <p:cNvSpPr>
            <a:spLocks/>
          </p:cNvSpPr>
          <p:nvPr/>
        </p:nvSpPr>
        <p:spPr bwMode="auto">
          <a:xfrm>
            <a:off x="76200" y="1143000"/>
            <a:ext cx="7904163" cy="596900"/>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4800"/>
              </a:lnSpc>
              <a:tabLst>
                <a:tab pos="215900" algn="l"/>
              </a:tabLst>
            </a:pPr>
            <a:r>
              <a:rPr lang="en-US" dirty="0">
                <a:latin typeface="Calibri" pitchFamily="-92" charset="0"/>
                <a:ea typeface="Calibri" pitchFamily="-92" charset="0"/>
                <a:cs typeface="Calibri" pitchFamily="-92" charset="0"/>
                <a:sym typeface="Calibri"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A</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IEEE</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802 Access Network</a:t>
            </a:r>
            <a:endParaRPr lang="en-US" dirty="0">
              <a:latin typeface="Calibri" pitchFamily="-92" charset="0"/>
              <a:ea typeface="Calibri" pitchFamily="-92" charset="0"/>
              <a:cs typeface="Calibri" pitchFamily="-92" charset="0"/>
              <a:sym typeface="Calibri" pitchFamily="-92" charset="0"/>
            </a:endParaRPr>
          </a:p>
        </p:txBody>
      </p:sp>
      <p:sp>
        <p:nvSpPr>
          <p:cNvPr id="18532" name="Rectangle 100"/>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B2DF356D-2ACD-9C41-9B19-52E5500988CC}" type="slidenum">
              <a:rPr lang="en-US">
                <a:solidFill>
                  <a:srgbClr val="FFFFFF"/>
                </a:solidFill>
                <a:latin typeface="Arial" pitchFamily="-92" charset="0"/>
                <a:ea typeface="Arial" pitchFamily="-92" charset="0"/>
                <a:cs typeface="Arial" pitchFamily="-92" charset="0"/>
                <a:sym typeface="Arial" pitchFamily="-92" charset="0"/>
              </a:rPr>
              <a:pPr algn="r"/>
              <a:t>14</a:t>
            </a:fld>
            <a:endParaRPr lang="en-US">
              <a:solidFill>
                <a:srgbClr val="FFFFFF"/>
              </a:solidFill>
              <a:latin typeface="Arial" pitchFamily="-92" charset="0"/>
              <a:ea typeface="Arial" pitchFamily="-92" charset="0"/>
              <a:cs typeface="Arial" pitchFamily="-92" charset="0"/>
              <a:sym typeface="Arial" pitchFamily="-92" charset="0"/>
            </a:endParaRPr>
          </a:p>
        </p:txBody>
      </p:sp>
      <p:graphicFrame>
        <p:nvGraphicFramePr>
          <p:cNvPr id="42" name="Content Placeholder 6"/>
          <p:cNvGraphicFramePr>
            <a:graphicFrameLocks noGrp="1"/>
          </p:cNvGraphicFramePr>
          <p:nvPr>
            <p:ph idx="1"/>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59336710"/>
              </p:ext>
            </p:extLst>
          </p:nvPr>
        </p:nvGraphicFramePr>
        <p:xfrm>
          <a:off x="228600" y="1752600"/>
          <a:ext cx="2740144" cy="2006068"/>
        </p:xfrm>
        <a:graphic>
          <a:graphicData uri="http://schemas.openxmlformats.org/drawingml/2006/table">
            <a:tbl>
              <a:tblPr firstRow="1" bandRow="1">
                <a:tableStyleId>{5C22544A-7EE6-4342-B048-85BDC9FD1C3A}</a:tableStyleId>
              </a:tblPr>
              <a:tblGrid>
                <a:gridCol w="2740144"/>
              </a:tblGrid>
              <a:tr h="416237">
                <a:tc>
                  <a:txBody>
                    <a:bodyPr/>
                    <a:lstStyle/>
                    <a:p>
                      <a:r>
                        <a:rPr lang="en-US" sz="1600" dirty="0" smtClean="0">
                          <a:latin typeface="Georgia"/>
                        </a:rPr>
                        <a:t>Objective</a:t>
                      </a:r>
                      <a:endParaRPr lang="en-US" sz="1600" dirty="0">
                        <a:latin typeface="Georgia"/>
                      </a:endParaRPr>
                    </a:p>
                  </a:txBody>
                  <a:tcPr/>
                </a:tc>
              </a:tr>
              <a:tr h="158983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Georgia"/>
                        </a:rPr>
                        <a:t>Adoption of IEEE</a:t>
                      </a:r>
                      <a:r>
                        <a:rPr lang="en-US" sz="1600" dirty="0" smtClean="0">
                          <a:latin typeface="Georgia"/>
                          <a:ea typeface="Times New Roman" pitchFamily="-92" charset="0"/>
                          <a:cs typeface="Times New Roman" pitchFamily="-92" charset="0"/>
                          <a:sym typeface="Times New Roman" pitchFamily="-92" charset="0"/>
                        </a:rPr>
                        <a:t> </a:t>
                      </a:r>
                      <a:r>
                        <a:rPr lang="en-US" sz="1600" dirty="0" smtClean="0">
                          <a:latin typeface="Georgia"/>
                        </a:rPr>
                        <a:t>802 Access Network specification in multiple disparate operator networks.</a:t>
                      </a:r>
                    </a:p>
                  </a:txBody>
                  <a:tcPr/>
                </a:tc>
              </a:tr>
            </a:tbl>
          </a:graphicData>
        </a:graphic>
      </p:graphicFrame>
      <p:graphicFrame>
        <p:nvGraphicFramePr>
          <p:cNvPr id="43" name="Content Placeholder 7"/>
          <p:cNvGraphicFramePr>
            <a:graphicFrameLocks/>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72317752"/>
              </p:ext>
            </p:extLst>
          </p:nvPr>
        </p:nvGraphicFramePr>
        <p:xfrm>
          <a:off x="3048000" y="1752600"/>
          <a:ext cx="5904656" cy="3641057"/>
        </p:xfrm>
        <a:graphic>
          <a:graphicData uri="http://schemas.openxmlformats.org/drawingml/2006/table">
            <a:tbl>
              <a:tblPr firstRow="1" bandRow="1">
                <a:tableStyleId>{5C22544A-7EE6-4342-B048-85BDC9FD1C3A}</a:tableStyleId>
              </a:tblPr>
              <a:tblGrid>
                <a:gridCol w="1476164"/>
                <a:gridCol w="1476164"/>
                <a:gridCol w="1476164"/>
                <a:gridCol w="1476164"/>
              </a:tblGrid>
              <a:tr h="532593">
                <a:tc>
                  <a:txBody>
                    <a:bodyPr/>
                    <a:lstStyle/>
                    <a:p>
                      <a:r>
                        <a:rPr lang="en-US" dirty="0" smtClean="0"/>
                        <a:t>Strength</a:t>
                      </a:r>
                      <a:endParaRPr lang="en-US" dirty="0"/>
                    </a:p>
                  </a:txBody>
                  <a:tcPr/>
                </a:tc>
                <a:tc>
                  <a:txBody>
                    <a:bodyPr/>
                    <a:lstStyle/>
                    <a:p>
                      <a:r>
                        <a:rPr lang="en-US" dirty="0" smtClean="0"/>
                        <a:t>Weakness</a:t>
                      </a:r>
                      <a:endParaRPr lang="en-US" dirty="0"/>
                    </a:p>
                  </a:txBody>
                  <a:tcPr/>
                </a:tc>
                <a:tc>
                  <a:txBody>
                    <a:bodyPr/>
                    <a:lstStyle/>
                    <a:p>
                      <a:r>
                        <a:rPr lang="en-US" sz="1400" dirty="0" smtClean="0"/>
                        <a:t>Opportunity</a:t>
                      </a:r>
                      <a:endParaRPr lang="en-US" sz="1400" dirty="0"/>
                    </a:p>
                  </a:txBody>
                  <a:tcPr/>
                </a:tc>
                <a:tc>
                  <a:txBody>
                    <a:bodyPr/>
                    <a:lstStyle/>
                    <a:p>
                      <a:r>
                        <a:rPr lang="en-US" dirty="0" smtClean="0"/>
                        <a:t>Threat</a:t>
                      </a:r>
                      <a:endParaRPr lang="en-US" dirty="0"/>
                    </a:p>
                  </a:txBody>
                  <a:tcPr/>
                </a:tc>
              </a:tr>
              <a:tr h="1156443">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Builds on traditional 802 presentation of interface to support many networks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Could require compromises in the support of any specific network</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Can be applied in both 3GPP networks and in alternative networks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1. Coordination</a:t>
                      </a:r>
                    </a:p>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efforts required–</a:t>
                      </a:r>
                    </a:p>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may not be</a:t>
                      </a:r>
                    </a:p>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accepted</a:t>
                      </a:r>
                    </a:p>
                  </a:txBody>
                  <a:tcPr marL="45720" marR="45720" horzOverflow="overflow"/>
                </a:tc>
              </a:tr>
              <a:tr h="946181">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Enhances interoperation with identified end-to-end networks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anchor="ctr"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Requires liaison activity to coordinate interface requirements.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Offers an advantage for end-to-end networks to use 802</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anchor="ctr"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2. Specifications may come too late or under-perform</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r>
              <a:tr h="946181">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 Could be leveraged to promote spectrum for non-IMT systems; e.g. </a:t>
                      </a:r>
                      <a:r>
                        <a:rPr kumimoji="0" lang="en-US" sz="1200" b="0" i="0" u="none" strike="noStrike" cap="none" normalizeH="0" baseline="0" smtClean="0">
                          <a:ln>
                            <a:noFill/>
                          </a:ln>
                          <a:solidFill>
                            <a:srgbClr val="000000"/>
                          </a:solidFill>
                          <a:effectLst/>
                          <a:latin typeface="Georgia" pitchFamily="-92" charset="0"/>
                          <a:ea typeface="Georgia" pitchFamily="-92" charset="0"/>
                          <a:cs typeface="Georgia" pitchFamily="-92" charset="0"/>
                          <a:sym typeface="Georgia" pitchFamily="-92" charset="0"/>
                        </a:rPr>
                        <a:t>WAS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 May require development of uses cases and  requirements </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 Increases value of the entire range of 802 MAC/</a:t>
                      </a:r>
                      <a:r>
                        <a:rPr kumimoji="0" lang="en-US" sz="1200" b="0" i="0" u="none" strike="noStrike" cap="none" normalizeH="0" baseline="0" dirty="0" err="1" smtClean="0">
                          <a:ln>
                            <a:noFill/>
                          </a:ln>
                          <a:solidFill>
                            <a:srgbClr val="000000"/>
                          </a:solidFill>
                          <a:effectLst/>
                          <a:latin typeface="Georgia" pitchFamily="-92" charset="0"/>
                          <a:ea typeface="Georgia" pitchFamily="-92" charset="0"/>
                          <a:cs typeface="Georgia" pitchFamily="-92" charset="0"/>
                          <a:sym typeface="Georgia" pitchFamily="-92" charset="0"/>
                        </a:rPr>
                        <a:t>PHYs</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 could support spectrum expansion</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 Non-802 technologies may be used at the specified interface</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bl>
          </a:graphicData>
        </a:graphic>
      </p:graphicFrame>
      <p:graphicFrame>
        <p:nvGraphicFramePr>
          <p:cNvPr id="44" name="Content Placeholder 6"/>
          <p:cNvGraphicFramePr>
            <a:graphicFrameLocks/>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70725870"/>
              </p:ext>
            </p:extLst>
          </p:nvPr>
        </p:nvGraphicFramePr>
        <p:xfrm>
          <a:off x="251520" y="3810000"/>
          <a:ext cx="2736304" cy="2971800"/>
        </p:xfrm>
        <a:graphic>
          <a:graphicData uri="http://schemas.openxmlformats.org/drawingml/2006/table">
            <a:tbl>
              <a:tblPr firstRow="1" bandRow="1">
                <a:tableStyleId>{5C22544A-7EE6-4342-B048-85BDC9FD1C3A}</a:tableStyleId>
              </a:tblPr>
              <a:tblGrid>
                <a:gridCol w="2736304"/>
              </a:tblGrid>
              <a:tr h="593286">
                <a:tc>
                  <a:txBody>
                    <a:bodyPr/>
                    <a:lstStyle/>
                    <a:p>
                      <a:r>
                        <a:rPr lang="en-US" sz="1600" dirty="0" smtClean="0">
                          <a:latin typeface="Georgia"/>
                        </a:rPr>
                        <a:t>Description</a:t>
                      </a:r>
                      <a:endParaRPr lang="en-US" sz="1600" dirty="0">
                        <a:latin typeface="Georgia"/>
                      </a:endParaRPr>
                    </a:p>
                  </a:txBody>
                  <a:tcPr/>
                </a:tc>
              </a:tr>
              <a:tr h="2378514">
                <a:tc>
                  <a:txBody>
                    <a:bodyPr/>
                    <a:lstStyle/>
                    <a:p>
                      <a:pPr>
                        <a:lnSpc>
                          <a:spcPts val="1800"/>
                        </a:lnSpc>
                        <a:tabLst>
                          <a:tab pos="101600" algn="l"/>
                          <a:tab pos="114300" algn="l"/>
                          <a:tab pos="393700" algn="l"/>
                        </a:tabLst>
                      </a:pPr>
                      <a:r>
                        <a:rPr lang="en-US" sz="1600" dirty="0" smtClean="0">
                          <a:latin typeface="Georgia"/>
                        </a:rPr>
                        <a:t>Specify</a:t>
                      </a:r>
                      <a:r>
                        <a:rPr lang="en-US" sz="1600" dirty="0" smtClean="0">
                          <a:latin typeface="Georgia"/>
                          <a:ea typeface="Times New Roman" pitchFamily="-92" charset="0"/>
                          <a:cs typeface="Times New Roman" pitchFamily="-92" charset="0"/>
                          <a:sym typeface="Times New Roman" pitchFamily="-92" charset="0"/>
                        </a:rPr>
                        <a:t> </a:t>
                      </a:r>
                      <a:r>
                        <a:rPr lang="en-US" sz="1600" dirty="0" smtClean="0">
                          <a:latin typeface="Georgia"/>
                        </a:rPr>
                        <a:t>an IEEE</a:t>
                      </a:r>
                      <a:r>
                        <a:rPr lang="en-US" sz="1600" dirty="0" smtClean="0">
                          <a:latin typeface="Georgia"/>
                          <a:ea typeface="Times New Roman" pitchFamily="-92" charset="0"/>
                          <a:cs typeface="Times New Roman" pitchFamily="-92" charset="0"/>
                          <a:sym typeface="Times New Roman" pitchFamily="-92" charset="0"/>
                        </a:rPr>
                        <a:t> </a:t>
                      </a:r>
                      <a:r>
                        <a:rPr lang="en-US" sz="1600" dirty="0" smtClean="0">
                          <a:latin typeface="Georgia"/>
                        </a:rPr>
                        <a:t>802 Access Network, incorporating IEEE 802 MAC/</a:t>
                      </a:r>
                      <a:r>
                        <a:rPr lang="en-US" sz="1600" dirty="0" err="1" smtClean="0">
                          <a:latin typeface="Georgia"/>
                        </a:rPr>
                        <a:t>PHYs</a:t>
                      </a:r>
                      <a:r>
                        <a:rPr lang="en-US" sz="1600" dirty="0" smtClean="0">
                          <a:latin typeface="Georgia"/>
                        </a:rPr>
                        <a:t> and supporting standards, with a unified interface to end-to-end networks. Promote standardization of the integration of the IEEE 802 Access Network into end-to-end networks.</a:t>
                      </a:r>
                      <a:endParaRPr lang="en-US" sz="1600" dirty="0">
                        <a:latin typeface="Georgia"/>
                      </a:endParaRPr>
                    </a:p>
                  </a:txBody>
                  <a:tcPr/>
                </a:tc>
              </a:tr>
            </a:tbl>
          </a:graphicData>
        </a:graphic>
      </p:graphicFrame>
      <p:graphicFrame>
        <p:nvGraphicFramePr>
          <p:cNvPr id="45" name="Content Placeholder 6"/>
          <p:cNvGraphicFramePr>
            <a:graphicFrameLocks/>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081575226"/>
              </p:ext>
            </p:extLst>
          </p:nvPr>
        </p:nvGraphicFramePr>
        <p:xfrm>
          <a:off x="3048000" y="5410200"/>
          <a:ext cx="5904656" cy="1355892"/>
        </p:xfrm>
        <a:graphic>
          <a:graphicData uri="http://schemas.openxmlformats.org/drawingml/2006/table">
            <a:tbl>
              <a:tblPr firstRow="1" bandRow="1">
                <a:tableStyleId>{5C22544A-7EE6-4342-B048-85BDC9FD1C3A}</a:tableStyleId>
              </a:tblPr>
              <a:tblGrid>
                <a:gridCol w="2952328"/>
                <a:gridCol w="2952328"/>
              </a:tblGrid>
              <a:tr h="403702">
                <a:tc>
                  <a:txBody>
                    <a:bodyPr/>
                    <a:lstStyle/>
                    <a:p>
                      <a:r>
                        <a:rPr lang="en-US" dirty="0" smtClean="0"/>
                        <a:t>Cost</a:t>
                      </a:r>
                      <a:endParaRPr lang="en-US" dirty="0"/>
                    </a:p>
                  </a:txBody>
                  <a:tcPr/>
                </a:tc>
                <a:tc>
                  <a:txBody>
                    <a:bodyPr/>
                    <a:lstStyle/>
                    <a:p>
                      <a:r>
                        <a:rPr lang="en-US" dirty="0" smtClean="0"/>
                        <a:t>Benefit</a:t>
                      </a:r>
                      <a:endParaRPr lang="en-US" dirty="0"/>
                    </a:p>
                  </a:txBody>
                  <a:tcPr/>
                </a:tc>
              </a:tr>
              <a:tr h="952190">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IEEE 802 needs to develop Access Network spec; 802 MAC/</a:t>
                      </a:r>
                      <a:r>
                        <a:rPr kumimoji="0" lang="en-US" sz="1200" b="0" i="0" u="none" strike="noStrike" cap="none" normalizeH="0" baseline="0" dirty="0" err="1">
                          <a:ln>
                            <a:noFill/>
                          </a:ln>
                          <a:solidFill>
                            <a:srgbClr val="000000"/>
                          </a:solidFill>
                          <a:effectLst/>
                          <a:latin typeface="Georgia" pitchFamily="-92" charset="0"/>
                          <a:ea typeface="Georgia" pitchFamily="-92" charset="0"/>
                          <a:cs typeface="Georgia" pitchFamily="-92" charset="0"/>
                          <a:sym typeface="Georgia" pitchFamily="-92" charset="0"/>
                        </a:rPr>
                        <a:t>PHYs</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 may need to </a:t>
                      </a: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develop</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 new amendments; </a:t>
                      </a: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external ecosystems need to be developed</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Makes IEEE 802 the central player in heterogeneous access and in access networks for 5G of all forms; IEEE has no responsibility to specify end-to-end</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bl>
          </a:graphicData>
        </a:graphic>
      </p:graphicFrame>
    </p:spTree>
  </p:cSld>
  <p:clrMapOvr>
    <a:masterClrMapping/>
  </p:clrMapOvr>
  <p:transition spd="med"/>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7"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9458"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59"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60"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61"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9463" name="Rectangle 7"/>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D94822FE-2826-644B-968A-6F051089846A}" type="slidenum">
              <a:rPr lang="en-US">
                <a:solidFill>
                  <a:srgbClr val="FFFFFF"/>
                </a:solidFill>
                <a:latin typeface="Arial" pitchFamily="-92" charset="0"/>
                <a:ea typeface="Arial" pitchFamily="-92" charset="0"/>
                <a:cs typeface="Arial" pitchFamily="-92" charset="0"/>
                <a:sym typeface="Arial" pitchFamily="-92" charset="0"/>
              </a:rPr>
              <a:pPr algn="r"/>
              <a:t>15</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p:txBody>
          <a:bodyPr/>
          <a:lstStyle/>
          <a:p>
            <a:pPr>
              <a:lnSpc>
                <a:spcPts val="4800"/>
              </a:lnSpc>
              <a:tabLst>
                <a:tab pos="101600" algn="l"/>
                <a:tab pos="406400" algn="l"/>
                <a:tab pos="698500" algn="l"/>
                <a:tab pos="914400" algn="l"/>
              </a:tabLst>
            </a:pPr>
            <a:r>
              <a:rPr lang="en-US" dirty="0">
                <a:latin typeface="Trebuchet MS" pitchFamily="-92" charset="0"/>
                <a:ea typeface="Trebuchet MS" pitchFamily="-92" charset="0"/>
                <a:cs typeface="Trebuchet MS" pitchFamily="-92" charset="0"/>
              </a:rPr>
              <a:t>Action B: IMT-2020 proposal</a:t>
            </a:r>
            <a:br>
              <a:rPr lang="en-US" dirty="0">
                <a:latin typeface="Trebuchet MS" pitchFamily="-92" charset="0"/>
                <a:ea typeface="Trebuchet MS" pitchFamily="-92" charset="0"/>
                <a:cs typeface="Trebuchet MS" pitchFamily="-92" charset="0"/>
              </a:rPr>
            </a:br>
            <a:r>
              <a:rPr lang="en-US" dirty="0">
                <a:solidFill>
                  <a:schemeClr val="accent2"/>
                </a:solidFill>
                <a:latin typeface="Trebuchet MS" pitchFamily="-92" charset="0"/>
                <a:ea typeface="Trebuchet MS" pitchFamily="-92" charset="0"/>
                <a:cs typeface="Trebuchet MS" pitchFamily="-92" charset="0"/>
              </a:rPr>
              <a:t>Candidate </a:t>
            </a:r>
            <a:r>
              <a:rPr lang="en-US" dirty="0" smtClean="0">
                <a:solidFill>
                  <a:schemeClr val="accent2"/>
                </a:solidFill>
                <a:latin typeface="Trebuchet MS" pitchFamily="-92" charset="0"/>
                <a:ea typeface="Trebuchet MS" pitchFamily="-92" charset="0"/>
                <a:cs typeface="Trebuchet MS" pitchFamily="-92" charset="0"/>
              </a:rPr>
              <a:t>Approaches</a:t>
            </a:r>
            <a:endParaRPr lang="en-US" dirty="0"/>
          </a:p>
        </p:txBody>
      </p:sp>
      <p:sp>
        <p:nvSpPr>
          <p:cNvPr id="3" name="Content Placeholder 2"/>
          <p:cNvSpPr>
            <a:spLocks noGrp="1"/>
          </p:cNvSpPr>
          <p:nvPr>
            <p:ph idx="1"/>
          </p:nvPr>
        </p:nvSpPr>
        <p:spPr/>
        <p:txBody>
          <a:bodyPr>
            <a:normAutofit fontScale="92500"/>
          </a:bodyPr>
          <a:lstStyle/>
          <a:p>
            <a:pPr>
              <a:lnSpc>
                <a:spcPts val="1000"/>
              </a:lnSpc>
              <a:tabLst>
                <a:tab pos="101600" algn="l"/>
                <a:tab pos="406400" algn="l"/>
                <a:tab pos="698500" algn="l"/>
                <a:tab pos="914400" algn="l"/>
              </a:tabLst>
            </a:pPr>
            <a:endParaRPr lang="en-US" dirty="0">
              <a:latin typeface="Calibri" pitchFamily="-92" charset="0"/>
              <a:ea typeface="Calibri" pitchFamily="-92" charset="0"/>
              <a:cs typeface="Calibri" pitchFamily="-92" charset="0"/>
              <a:sym typeface="Calibri" pitchFamily="-92" charset="0"/>
            </a:endParaRPr>
          </a:p>
          <a:p>
            <a:pPr>
              <a:lnSpc>
                <a:spcPts val="3300"/>
              </a:lnSpc>
              <a:tabLst>
                <a:tab pos="101600" algn="l"/>
                <a:tab pos="406400" algn="l"/>
                <a:tab pos="698500" algn="l"/>
                <a:tab pos="914400" algn="l"/>
              </a:tabLst>
            </a:pPr>
            <a:r>
              <a:rPr lang="en-US" sz="2400" dirty="0" smtClean="0"/>
              <a:t>B1</a:t>
            </a:r>
            <a:r>
              <a:rPr lang="en-US" sz="2400" dirty="0"/>
              <a:t>: Direct IMT-2020 – single technology</a:t>
            </a:r>
          </a:p>
          <a:p>
            <a:pPr marL="534988" lvl="1" indent="-153988">
              <a:buFontTx/>
              <a:buChar char="▫"/>
              <a:tabLst>
                <a:tab pos="101600" algn="l"/>
                <a:tab pos="406400" algn="l"/>
                <a:tab pos="698500" algn="l"/>
                <a:tab pos="914400" algn="l"/>
              </a:tabLst>
            </a:pPr>
            <a:r>
              <a:rPr lang="en-US" dirty="0">
                <a:solidFill>
                  <a:schemeClr val="accent2"/>
                </a:solidFill>
              </a:rPr>
              <a:t>Develop and submit an IEEE proposal to adopt some IEEE 802.11 radio interface technology into IMT-2020 RIT.</a:t>
            </a:r>
            <a:endParaRPr lang="en-US" sz="2400" dirty="0"/>
          </a:p>
          <a:p>
            <a:pPr>
              <a:lnSpc>
                <a:spcPts val="3300"/>
              </a:lnSpc>
              <a:tabLst>
                <a:tab pos="101600" algn="l"/>
                <a:tab pos="406400" algn="l"/>
                <a:tab pos="698500" algn="l"/>
                <a:tab pos="914400" algn="l"/>
              </a:tabLst>
            </a:pPr>
            <a:r>
              <a:rPr lang="en-US" sz="2400" dirty="0" smtClean="0"/>
              <a:t>B2</a:t>
            </a:r>
            <a:r>
              <a:rPr lang="en-US" sz="2400" dirty="0"/>
              <a:t>: Direct IMT-2020 – set of technologies</a:t>
            </a:r>
          </a:p>
          <a:p>
            <a:pPr marL="534988" lvl="1" indent="-153988">
              <a:buFontTx/>
              <a:buChar char="▫"/>
              <a:tabLst>
                <a:tab pos="101600" algn="l"/>
                <a:tab pos="406400" algn="l"/>
                <a:tab pos="698500" algn="l"/>
                <a:tab pos="914400" algn="l"/>
              </a:tabLst>
            </a:pPr>
            <a:r>
              <a:rPr lang="en-US" dirty="0">
                <a:solidFill>
                  <a:schemeClr val="accent2"/>
                </a:solidFill>
              </a:rPr>
              <a:t>Develop and submit an IEEE proposal to adopt coherent set of IEEE 802 radio interface technologies into IMT-2020 RIT, possibly integrated in an IEEE 802 Access Network.</a:t>
            </a:r>
            <a:endParaRPr lang="en-US" sz="2400" dirty="0"/>
          </a:p>
          <a:p>
            <a:pPr>
              <a:lnSpc>
                <a:spcPts val="3300"/>
              </a:lnSpc>
              <a:tabLst>
                <a:tab pos="101600" algn="l"/>
                <a:tab pos="406400" algn="l"/>
                <a:tab pos="698500" algn="l"/>
                <a:tab pos="914400" algn="l"/>
              </a:tabLst>
            </a:pPr>
            <a:r>
              <a:rPr lang="en-US" sz="2400" dirty="0" smtClean="0"/>
              <a:t>B3</a:t>
            </a:r>
            <a:r>
              <a:rPr lang="en-US" sz="2400" dirty="0"/>
              <a:t>: IMT-2020 – external</a:t>
            </a:r>
            <a:r>
              <a:rPr lang="en-US" sz="2400" dirty="0" smtClean="0"/>
              <a:t> body proposal</a:t>
            </a:r>
            <a:endParaRPr lang="en-US" sz="2400" dirty="0"/>
          </a:p>
          <a:p>
            <a:pPr marL="534988" lvl="1" indent="-153988">
              <a:buFontTx/>
              <a:buChar char="▫"/>
              <a:tabLst>
                <a:tab pos="101600" algn="l"/>
                <a:tab pos="406400" algn="l"/>
                <a:tab pos="698500" algn="l"/>
                <a:tab pos="914400" algn="l"/>
              </a:tabLst>
            </a:pPr>
            <a:r>
              <a:rPr lang="en-US" dirty="0">
                <a:solidFill>
                  <a:schemeClr val="accent2"/>
                </a:solidFill>
              </a:rPr>
              <a:t>Support development of a 3GPP proposal incorporating references to the use of IEEE 802.11, or an IEEE 802 Access Network.</a:t>
            </a:r>
          </a:p>
          <a:p>
            <a:endParaRPr lang="en-US" dirty="0"/>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7"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9458"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59"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60"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61"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9463" name="Rectangle 7"/>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D94822FE-2826-644B-968A-6F051089846A}" type="slidenum">
              <a:rPr lang="en-US">
                <a:solidFill>
                  <a:srgbClr val="FFFFFF"/>
                </a:solidFill>
                <a:latin typeface="Arial" pitchFamily="-92" charset="0"/>
                <a:ea typeface="Arial" pitchFamily="-92" charset="0"/>
                <a:cs typeface="Arial" pitchFamily="-92" charset="0"/>
                <a:sym typeface="Arial" pitchFamily="-92" charset="0"/>
              </a:rPr>
              <a:pPr algn="r"/>
              <a:t>16</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4" name="Title 3"/>
          <p:cNvSpPr>
            <a:spLocks noGrp="1"/>
          </p:cNvSpPr>
          <p:nvPr>
            <p:ph type="title"/>
          </p:nvPr>
        </p:nvSpPr>
        <p:spPr/>
        <p:txBody>
          <a:bodyPr/>
          <a:lstStyle/>
          <a:p>
            <a:pPr>
              <a:lnSpc>
                <a:spcPts val="4800"/>
              </a:lnSpc>
              <a:tabLst>
                <a:tab pos="101600" algn="l"/>
                <a:tab pos="406400" algn="l"/>
                <a:tab pos="698500" algn="l"/>
                <a:tab pos="914400" algn="l"/>
              </a:tabLst>
            </a:pPr>
            <a:r>
              <a:rPr lang="en-US" dirty="0">
                <a:latin typeface="Trebuchet MS" pitchFamily="-92" charset="0"/>
                <a:ea typeface="Trebuchet MS" pitchFamily="-92" charset="0"/>
                <a:cs typeface="Trebuchet MS" pitchFamily="-92" charset="0"/>
              </a:rPr>
              <a:t>Action B1: single technology</a:t>
            </a:r>
            <a:br>
              <a:rPr lang="en-US" dirty="0">
                <a:latin typeface="Trebuchet MS" pitchFamily="-92" charset="0"/>
                <a:ea typeface="Trebuchet MS" pitchFamily="-92" charset="0"/>
                <a:cs typeface="Trebuchet MS" pitchFamily="-92" charset="0"/>
              </a:rPr>
            </a:br>
            <a:r>
              <a:rPr lang="en-US" dirty="0">
                <a:solidFill>
                  <a:schemeClr val="accent2"/>
                </a:solidFill>
                <a:latin typeface="Trebuchet MS" pitchFamily="-92" charset="0"/>
                <a:ea typeface="Trebuchet MS" pitchFamily="-92" charset="0"/>
                <a:cs typeface="Trebuchet MS" pitchFamily="-92" charset="0"/>
              </a:rPr>
              <a:t>Candidate Approach: more </a:t>
            </a:r>
            <a:r>
              <a:rPr lang="en-US" dirty="0" smtClean="0">
                <a:solidFill>
                  <a:schemeClr val="accent2"/>
                </a:solidFill>
                <a:latin typeface="Trebuchet MS" pitchFamily="-92" charset="0"/>
                <a:ea typeface="Trebuchet MS" pitchFamily="-92" charset="0"/>
                <a:cs typeface="Trebuchet MS" pitchFamily="-92" charset="0"/>
              </a:rPr>
              <a:t>detail</a:t>
            </a:r>
            <a:endParaRPr lang="en-US" dirty="0"/>
          </a:p>
        </p:txBody>
      </p:sp>
      <p:sp>
        <p:nvSpPr>
          <p:cNvPr id="5" name="Content Placeholder 4"/>
          <p:cNvSpPr>
            <a:spLocks noGrp="1"/>
          </p:cNvSpPr>
          <p:nvPr>
            <p:ph idx="1"/>
          </p:nvPr>
        </p:nvSpPr>
        <p:spPr>
          <a:xfrm>
            <a:off x="457200" y="2286000"/>
            <a:ext cx="8229600" cy="4287838"/>
          </a:xfrm>
        </p:spPr>
        <p:txBody>
          <a:bodyPr/>
          <a:lstStyle/>
          <a:p>
            <a:r>
              <a:rPr lang="en-US" altLang="en-US" dirty="0"/>
              <a:t>IEEE 802.11 radio interface technology based on IEEE P802.11ay</a:t>
            </a:r>
          </a:p>
          <a:p>
            <a:pPr lvl="1"/>
            <a:r>
              <a:rPr lang="en-US" altLang="en-US" dirty="0"/>
              <a:t>Addressing </a:t>
            </a:r>
            <a:r>
              <a:rPr lang="en-US" altLang="en-US" dirty="0" err="1"/>
              <a:t>eMBB</a:t>
            </a:r>
            <a:r>
              <a:rPr lang="en-US" altLang="en-US" dirty="0"/>
              <a:t> usage scenario</a:t>
            </a:r>
          </a:p>
          <a:p>
            <a:pPr lvl="1"/>
            <a:r>
              <a:rPr lang="en-US" altLang="en-US" dirty="0"/>
              <a:t>Targeting indoor hotspot test environment</a:t>
            </a:r>
          </a:p>
          <a:p>
            <a:pPr marL="107950" indent="0">
              <a:buNone/>
            </a:pPr>
            <a:endParaRPr lang="en-US" dirty="0"/>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7"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9458"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59"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60"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61"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9463" name="Rectangle 7"/>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D94822FE-2826-644B-968A-6F051089846A}" type="slidenum">
              <a:rPr lang="en-US">
                <a:solidFill>
                  <a:srgbClr val="FFFFFF"/>
                </a:solidFill>
                <a:latin typeface="Arial" pitchFamily="-92" charset="0"/>
                <a:ea typeface="Arial" pitchFamily="-92" charset="0"/>
                <a:cs typeface="Arial" pitchFamily="-92" charset="0"/>
                <a:sym typeface="Arial" pitchFamily="-92" charset="0"/>
              </a:rPr>
              <a:pPr algn="r"/>
              <a:t>17</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p:txBody>
          <a:bodyPr/>
          <a:lstStyle/>
          <a:p>
            <a:pPr>
              <a:lnSpc>
                <a:spcPts val="4800"/>
              </a:lnSpc>
              <a:tabLst>
                <a:tab pos="101600" algn="l"/>
                <a:tab pos="406400" algn="l"/>
                <a:tab pos="698500" algn="l"/>
                <a:tab pos="914400" algn="l"/>
              </a:tabLst>
            </a:pPr>
            <a:r>
              <a:rPr lang="en-US" dirty="0">
                <a:latin typeface="Trebuchet MS" pitchFamily="-92" charset="0"/>
                <a:ea typeface="Trebuchet MS" pitchFamily="-92" charset="0"/>
                <a:cs typeface="Trebuchet MS" pitchFamily="-92" charset="0"/>
              </a:rPr>
              <a:t>Action B3: external partner proposal</a:t>
            </a:r>
            <a:br>
              <a:rPr lang="en-US" dirty="0">
                <a:latin typeface="Trebuchet MS" pitchFamily="-92" charset="0"/>
                <a:ea typeface="Trebuchet MS" pitchFamily="-92" charset="0"/>
                <a:cs typeface="Trebuchet MS" pitchFamily="-92" charset="0"/>
              </a:rPr>
            </a:br>
            <a:r>
              <a:rPr lang="en-US" dirty="0">
                <a:solidFill>
                  <a:schemeClr val="accent2"/>
                </a:solidFill>
                <a:latin typeface="Trebuchet MS" pitchFamily="-92" charset="0"/>
                <a:ea typeface="Trebuchet MS" pitchFamily="-92" charset="0"/>
                <a:cs typeface="Trebuchet MS" pitchFamily="-92" charset="0"/>
              </a:rPr>
              <a:t>Candidate Approach: more </a:t>
            </a:r>
            <a:r>
              <a:rPr lang="en-US" dirty="0" smtClean="0">
                <a:solidFill>
                  <a:schemeClr val="accent2"/>
                </a:solidFill>
                <a:latin typeface="Trebuchet MS" pitchFamily="-92" charset="0"/>
                <a:ea typeface="Trebuchet MS" pitchFamily="-92" charset="0"/>
                <a:cs typeface="Trebuchet MS" pitchFamily="-92" charset="0"/>
              </a:rPr>
              <a:t>detail</a:t>
            </a:r>
            <a:endParaRPr lang="en-US" dirty="0"/>
          </a:p>
        </p:txBody>
      </p:sp>
      <p:sp>
        <p:nvSpPr>
          <p:cNvPr id="3" name="Content Placeholder 2"/>
          <p:cNvSpPr>
            <a:spLocks noGrp="1"/>
          </p:cNvSpPr>
          <p:nvPr>
            <p:ph idx="1"/>
          </p:nvPr>
        </p:nvSpPr>
        <p:spPr/>
        <p:txBody>
          <a:bodyPr/>
          <a:lstStyle/>
          <a:p>
            <a:r>
              <a:rPr lang="en-US" altLang="en-US" sz="2000" dirty="0"/>
              <a:t>Support development of a 3GPP proposal incorporating reference to the use of IEEE 802.11, or an IEEE 802 Access Network.</a:t>
            </a:r>
          </a:p>
          <a:p>
            <a:r>
              <a:rPr lang="en-US" altLang="en-US" sz="2000" dirty="0"/>
              <a:t>Reference 802 network presumed to operate in non-IMT bands</a:t>
            </a:r>
          </a:p>
          <a:p>
            <a:pPr lvl="1"/>
            <a:r>
              <a:rPr lang="en-US" altLang="en-US" sz="1800" dirty="0"/>
              <a:t>for example, 802.11ax in 5 GHz bands, 802.11ay in 60 GHz, etc</a:t>
            </a:r>
            <a:r>
              <a:rPr lang="en-US" altLang="en-US" sz="1800" dirty="0" smtClean="0"/>
              <a:t>.</a:t>
            </a:r>
          </a:p>
          <a:p>
            <a:pPr lvl="1"/>
            <a:r>
              <a:rPr lang="en-US" altLang="en-US" sz="1800" dirty="0" smtClean="0"/>
              <a:t>for example, evolution of LWA, </a:t>
            </a:r>
            <a:r>
              <a:rPr lang="en-US" altLang="en-US" sz="1800" dirty="0" err="1" smtClean="0"/>
              <a:t>eLWA</a:t>
            </a:r>
            <a:r>
              <a:rPr lang="en-US" altLang="en-US" sz="1800" dirty="0" smtClean="0"/>
              <a:t>, LWIP</a:t>
            </a:r>
            <a:endParaRPr lang="en-US" altLang="en-US" sz="1800" dirty="0"/>
          </a:p>
          <a:p>
            <a:pPr lvl="1"/>
            <a:r>
              <a:rPr lang="en-US" altLang="en-US" sz="1800" dirty="0"/>
              <a:t>would not be proposed as IMT-2020 RIT</a:t>
            </a:r>
          </a:p>
          <a:p>
            <a:r>
              <a:rPr lang="en-US" altLang="en-US" sz="2000" dirty="0"/>
              <a:t>Does not preclude parallel action B1 or B2 to propose IMT-2020 RIT</a:t>
            </a:r>
          </a:p>
          <a:p>
            <a:r>
              <a:rPr lang="en-US" altLang="en-US" sz="2000" dirty="0"/>
              <a:t>Serves as a feature enhancement to 3GPP network operation</a:t>
            </a:r>
          </a:p>
          <a:p>
            <a:pPr lvl="1"/>
            <a:r>
              <a:rPr lang="en-US" altLang="en-US" sz="1800" dirty="0"/>
              <a:t>not evaluated against IMT-2020 technical requirements</a:t>
            </a:r>
          </a:p>
          <a:p>
            <a:pPr lvl="1"/>
            <a:r>
              <a:rPr lang="en-US" altLang="en-US" sz="1800" dirty="0"/>
              <a:t>3GPP meets IMT-2020 technical requirements with 3GPP SRIT</a:t>
            </a:r>
          </a:p>
          <a:p>
            <a:pPr lvl="1"/>
            <a:r>
              <a:rPr lang="en-US" altLang="en-US" sz="1800" dirty="0"/>
              <a:t>requires technical analysis to select appropriate architectural models for integration with 3GPP network</a:t>
            </a:r>
          </a:p>
          <a:p>
            <a:pPr lvl="2"/>
            <a:r>
              <a:rPr lang="en-US" altLang="en-US" sz="1600" dirty="0" smtClean="0"/>
              <a:t>Identify Interfaces </a:t>
            </a:r>
            <a:r>
              <a:rPr lang="en-US" altLang="en-US" sz="1600" dirty="0"/>
              <a:t>to IEEE </a:t>
            </a:r>
            <a:r>
              <a:rPr lang="en-US" altLang="en-US" sz="1600" dirty="0" smtClean="0"/>
              <a:t>802 technologies</a:t>
            </a:r>
            <a:endParaRPr lang="en-US" altLang="en-US" sz="1600" dirty="0"/>
          </a:p>
          <a:p>
            <a:pPr lvl="1"/>
            <a:r>
              <a:rPr lang="en-US" altLang="en-US" sz="1800" dirty="0"/>
              <a:t>requires coordination with 3GPP on </a:t>
            </a:r>
            <a:r>
              <a:rPr lang="en-US" altLang="en-US" sz="1800" dirty="0" smtClean="0"/>
              <a:t>details</a:t>
            </a:r>
            <a:endParaRPr lang="en-US" altLang="en-US" sz="2000" dirty="0"/>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241299" y="838200"/>
            <a:ext cx="8674101" cy="685800"/>
          </a:xfrm>
        </p:spPr>
        <p:txBody>
          <a:bodyPr/>
          <a:lstStyle/>
          <a:p>
            <a:r>
              <a:rPr lang="en-US" sz="3600" dirty="0" smtClean="0"/>
              <a:t>Potential 3GPP </a:t>
            </a:r>
            <a:r>
              <a:rPr lang="en-US" sz="3600" dirty="0" err="1" smtClean="0"/>
              <a:t>NextGen</a:t>
            </a:r>
            <a:r>
              <a:rPr lang="en-US" sz="3600" dirty="0" smtClean="0"/>
              <a:t> Core &amp; New RAT</a:t>
            </a:r>
            <a:endParaRPr lang="en-US" sz="3600" dirty="0"/>
          </a:p>
        </p:txBody>
      </p:sp>
      <p:sp>
        <p:nvSpPr>
          <p:cNvPr id="3" name="Content Placeholder 2"/>
          <p:cNvSpPr>
            <a:spLocks noGrp="1"/>
          </p:cNvSpPr>
          <p:nvPr>
            <p:ph idx="1"/>
          </p:nvPr>
        </p:nvSpPr>
        <p:spPr>
          <a:xfrm>
            <a:off x="381000" y="1447800"/>
            <a:ext cx="8305800" cy="1905000"/>
          </a:xfrm>
        </p:spPr>
        <p:txBody>
          <a:bodyPr/>
          <a:lstStyle/>
          <a:p>
            <a:r>
              <a:rPr lang="en-US" sz="2000" dirty="0"/>
              <a:t>3GPP is </a:t>
            </a:r>
            <a:r>
              <a:rPr lang="en-US" sz="2000" dirty="0" smtClean="0"/>
              <a:t>developing a new 5G “New RAT” (NR) and a new 5G </a:t>
            </a:r>
            <a:r>
              <a:rPr lang="en-US" sz="2000" dirty="0"/>
              <a:t>Core Network</a:t>
            </a:r>
            <a:r>
              <a:rPr lang="en-US" sz="2000" dirty="0" smtClean="0"/>
              <a:t> (“</a:t>
            </a:r>
            <a:r>
              <a:rPr lang="en-US" sz="2000" dirty="0" err="1"/>
              <a:t>NextGen</a:t>
            </a:r>
            <a:r>
              <a:rPr lang="en-US" sz="2000" dirty="0"/>
              <a:t> </a:t>
            </a:r>
            <a:r>
              <a:rPr lang="en-US" sz="2000" dirty="0" smtClean="0"/>
              <a:t>Core”)</a:t>
            </a:r>
          </a:p>
          <a:p>
            <a:r>
              <a:rPr lang="en-US" sz="2000" dirty="0" smtClean="0"/>
              <a:t>Several candidate architectures might allow 802.11 integration into 3GPP 5G network, e.g.:</a:t>
            </a:r>
          </a:p>
        </p:txBody>
      </p:sp>
      <p:pic>
        <p:nvPicPr>
          <p:cNvPr id="5" name="Picture 4"/>
          <p:cNvPicPr>
            <a:picLocks noChangeAspect="1"/>
          </p:cNvPicPr>
          <p:nvPr/>
        </p:nvPicPr>
        <p:blipFill>
          <a:blip r:embed="rId2">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252252" y="3048000"/>
            <a:ext cx="2561905" cy="1371601"/>
          </a:xfrm>
          <a:prstGeom prst="rect">
            <a:avLst/>
          </a:prstGeom>
        </p:spPr>
      </p:pic>
      <p:pic>
        <p:nvPicPr>
          <p:cNvPr id="6" name="Picture 5"/>
          <p:cNvPicPr>
            <a:picLocks noChangeAspect="1"/>
          </p:cNvPicPr>
          <p:nvPr/>
        </p:nvPicPr>
        <p:blipFill>
          <a:blip r:embed="rId3">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3429000" y="3053080"/>
            <a:ext cx="2286000" cy="1552362"/>
          </a:xfrm>
          <a:prstGeom prst="rect">
            <a:avLst/>
          </a:prstGeom>
        </p:spPr>
      </p:pic>
      <p:pic>
        <p:nvPicPr>
          <p:cNvPr id="1026" name="Picture 2"/>
          <p:cNvPicPr>
            <a:picLocks noChangeAspect="1" noChangeArrowheads="1"/>
          </p:cNvPicPr>
          <p:nvPr/>
        </p:nvPicPr>
        <p:blipFill>
          <a:blip r:embed="rId4">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a:stretch>
            <a:fillRect/>
          </a:stretch>
        </p:blipFill>
        <p:spPr bwMode="auto">
          <a:xfrm>
            <a:off x="6629400" y="3095517"/>
            <a:ext cx="1647506" cy="1509925"/>
          </a:xfrm>
          <a:prstGeom prst="rect">
            <a:avLst/>
          </a:prstGeom>
          <a:noFill/>
          <a:ln>
            <a:noFill/>
          </a:ln>
          <a:effectLst/>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chemeClr val="accent1"/>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chemeClr val="tx1"/>
                </a:solidFill>
                <a:miter lim="800000"/>
                <a:headEnd/>
                <a:tailEnd/>
              </a14:hiddenLine>
            </a:ext>
            <a:ext uri="{AF507438-7753-43E0-B8FC-AC1667EBCBE1}">
              <a14:hiddenEffect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ffectLst>
                  <a:outerShdw dist="35921" dir="2700000" algn="ctr" rotWithShape="0">
                    <a:schemeClr val="bg2"/>
                  </a:outerShdw>
                </a:effectLst>
              </a14:hiddenEffects>
            </a:ext>
          </a:extLst>
        </p:spPr>
      </p:pic>
      <p:sp>
        <p:nvSpPr>
          <p:cNvPr id="12" name="Rectangle 11"/>
          <p:cNvSpPr/>
          <p:nvPr/>
        </p:nvSpPr>
        <p:spPr>
          <a:xfrm>
            <a:off x="252252" y="4639380"/>
            <a:ext cx="2819400" cy="584776"/>
          </a:xfrm>
          <a:prstGeom prst="rect">
            <a:avLst/>
          </a:prstGeom>
        </p:spPr>
        <p:txBody>
          <a:bodyPr wrap="square">
            <a:spAutoFit/>
          </a:bodyPr>
          <a:lstStyle/>
          <a:p>
            <a:r>
              <a:rPr lang="en-US" sz="1600" dirty="0" smtClean="0"/>
              <a:t>(1) 802.11 WLAN interfaces directly to </a:t>
            </a:r>
            <a:r>
              <a:rPr lang="en-US" sz="1600" dirty="0" err="1" smtClean="0"/>
              <a:t>NextGen</a:t>
            </a:r>
            <a:r>
              <a:rPr lang="en-US" sz="1600" dirty="0" smtClean="0"/>
              <a:t> Core</a:t>
            </a:r>
            <a:endParaRPr lang="en-US" sz="1600" dirty="0"/>
          </a:p>
        </p:txBody>
      </p:sp>
      <p:sp>
        <p:nvSpPr>
          <p:cNvPr id="13" name="Rectangle 12"/>
          <p:cNvSpPr/>
          <p:nvPr/>
        </p:nvSpPr>
        <p:spPr>
          <a:xfrm>
            <a:off x="3352800" y="4639379"/>
            <a:ext cx="2819400" cy="1815882"/>
          </a:xfrm>
          <a:prstGeom prst="rect">
            <a:avLst/>
          </a:prstGeom>
        </p:spPr>
        <p:txBody>
          <a:bodyPr wrap="square">
            <a:spAutoFit/>
          </a:bodyPr>
          <a:lstStyle/>
          <a:p>
            <a:r>
              <a:rPr lang="en-US" sz="1600" dirty="0" smtClean="0"/>
              <a:t>(2) 802.11 WLAN  interfaces with NR base station, e.g., similar to “dual connectivity” architecture used by LWA/</a:t>
            </a:r>
            <a:r>
              <a:rPr lang="en-US" sz="1600" dirty="0" err="1" smtClean="0"/>
              <a:t>eLWA</a:t>
            </a:r>
            <a:r>
              <a:rPr lang="en-US" sz="1600" dirty="0" smtClean="0"/>
              <a:t>/LWIP</a:t>
            </a:r>
          </a:p>
          <a:p>
            <a:r>
              <a:rPr lang="en-US" sz="1600" dirty="0" smtClean="0"/>
              <a:t>[see R2-163969]</a:t>
            </a:r>
            <a:endParaRPr lang="en-US" sz="1600" dirty="0"/>
          </a:p>
          <a:p>
            <a:endParaRPr lang="en-US" sz="1600" dirty="0"/>
          </a:p>
        </p:txBody>
      </p:sp>
      <p:sp>
        <p:nvSpPr>
          <p:cNvPr id="14" name="Rectangle 13"/>
          <p:cNvSpPr/>
          <p:nvPr/>
        </p:nvSpPr>
        <p:spPr>
          <a:xfrm>
            <a:off x="6400800" y="4653281"/>
            <a:ext cx="2590800" cy="1323439"/>
          </a:xfrm>
          <a:prstGeom prst="rect">
            <a:avLst/>
          </a:prstGeom>
        </p:spPr>
        <p:txBody>
          <a:bodyPr wrap="square">
            <a:spAutoFit/>
          </a:bodyPr>
          <a:lstStyle/>
          <a:p>
            <a:r>
              <a:rPr lang="en-US" sz="1600" dirty="0" smtClean="0"/>
              <a:t>(3) 802.11 WLAN data plane interfaces with NR base station, while control plane interfaces with </a:t>
            </a:r>
            <a:r>
              <a:rPr lang="en-US" sz="1600" dirty="0" err="1" smtClean="0"/>
              <a:t>NextGen</a:t>
            </a:r>
            <a:r>
              <a:rPr lang="en-US" sz="1600" dirty="0" smtClean="0"/>
              <a:t> Core</a:t>
            </a:r>
            <a:endParaRPr lang="en-US" sz="1600" dirty="0"/>
          </a:p>
        </p:txBody>
      </p:sp>
      <p:sp>
        <p:nvSpPr>
          <p:cNvPr id="10" name="TextBox 9"/>
          <p:cNvSpPr txBox="1"/>
          <p:nvPr/>
        </p:nvSpPr>
        <p:spPr>
          <a:xfrm>
            <a:off x="685800" y="6477000"/>
            <a:ext cx="7924800" cy="276999"/>
          </a:xfrm>
          <a:prstGeom prst="rect">
            <a:avLst/>
          </a:prstGeom>
          <a:noFill/>
        </p:spPr>
        <p:txBody>
          <a:bodyPr wrap="square" rtlCol="0">
            <a:spAutoFit/>
          </a:bodyPr>
          <a:lstStyle/>
          <a:p>
            <a:pPr algn="ctr"/>
            <a:r>
              <a:rPr lang="en-US" sz="1200" dirty="0" smtClean="0"/>
              <a:t>Source</a:t>
            </a:r>
            <a:r>
              <a:rPr lang="en-US" sz="1200" dirty="0" smtClean="0"/>
              <a:t>:</a:t>
            </a:r>
            <a:r>
              <a:rPr lang="en-US" sz="1200" dirty="0" smtClean="0"/>
              <a:t> IEEE 802-EC-</a:t>
            </a:r>
            <a:r>
              <a:rPr lang="en-US" sz="1200" dirty="0" smtClean="0"/>
              <a:t>16-</a:t>
            </a:r>
            <a:r>
              <a:rPr lang="en-US" sz="1200" dirty="0" smtClean="0"/>
              <a:t>0099-01-5GSG</a:t>
            </a:r>
            <a:endParaRPr lang="en-US" sz="12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9501883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Integration of 802.11 in 3GPP 5G networks</a:t>
            </a:r>
            <a:endParaRPr lang="en-US" sz="3200" dirty="0"/>
          </a:p>
        </p:txBody>
      </p:sp>
      <p:sp>
        <p:nvSpPr>
          <p:cNvPr id="3" name="Content Placeholder 2"/>
          <p:cNvSpPr>
            <a:spLocks noGrp="1"/>
          </p:cNvSpPr>
          <p:nvPr>
            <p:ph idx="1"/>
          </p:nvPr>
        </p:nvSpPr>
        <p:spPr>
          <a:xfrm>
            <a:off x="228600" y="1447800"/>
            <a:ext cx="8686800" cy="4953000"/>
          </a:xfrm>
        </p:spPr>
        <p:txBody>
          <a:bodyPr>
            <a:normAutofit fontScale="70000" lnSpcReduction="20000"/>
          </a:bodyPr>
          <a:lstStyle/>
          <a:p>
            <a:r>
              <a:rPr lang="en-US" dirty="0" smtClean="0"/>
              <a:t>Different architectures may suit different operator deployments and use cases, e.g.</a:t>
            </a:r>
          </a:p>
          <a:p>
            <a:pPr lvl="1"/>
            <a:r>
              <a:rPr lang="en-US" dirty="0"/>
              <a:t>S</a:t>
            </a:r>
            <a:r>
              <a:rPr lang="en-US" dirty="0" smtClean="0"/>
              <a:t>ome architectures imply increased load on backhaul</a:t>
            </a:r>
          </a:p>
          <a:p>
            <a:pPr lvl="1"/>
            <a:r>
              <a:rPr lang="en-US" dirty="0" smtClean="0"/>
              <a:t>“Dual connectivity” architectures may not allow for macro coverage if NR base station operates at higher frequency than WLAN</a:t>
            </a:r>
          </a:p>
          <a:p>
            <a:r>
              <a:rPr lang="en-US" dirty="0" smtClean="0"/>
              <a:t>Availability of specifications for the different architectures depends on future </a:t>
            </a:r>
            <a:r>
              <a:rPr lang="en-US" dirty="0"/>
              <a:t>3GPP progress, decisions and specification </a:t>
            </a:r>
            <a:r>
              <a:rPr lang="en-US" dirty="0" smtClean="0"/>
              <a:t>timeline</a:t>
            </a:r>
          </a:p>
          <a:p>
            <a:pPr lvl="1"/>
            <a:r>
              <a:rPr lang="en-US" dirty="0"/>
              <a:t>Out of the control of </a:t>
            </a:r>
            <a:r>
              <a:rPr lang="en-US" dirty="0" smtClean="0"/>
              <a:t>IEEE</a:t>
            </a:r>
          </a:p>
          <a:p>
            <a:r>
              <a:rPr lang="en-US" dirty="0" smtClean="0"/>
              <a:t>Commercial deployment of the different architectures depends on </a:t>
            </a:r>
            <a:r>
              <a:rPr lang="en-US" dirty="0"/>
              <a:t>handset vendor roadmaps, cellular </a:t>
            </a:r>
            <a:r>
              <a:rPr lang="en-US" dirty="0" smtClean="0"/>
              <a:t>infrastructure vendor roadmaps and network operator decisions</a:t>
            </a:r>
          </a:p>
          <a:p>
            <a:pPr lvl="1"/>
            <a:r>
              <a:rPr lang="en-US" dirty="0" smtClean="0"/>
              <a:t>Out of the control of IEEE</a:t>
            </a:r>
          </a:p>
          <a:p>
            <a:pPr lvl="1"/>
            <a:endParaRPr lang="en-US" dirty="0"/>
          </a:p>
          <a:p>
            <a:pPr>
              <a:buFont typeface="Wingdings"/>
              <a:buChar char="è"/>
            </a:pPr>
            <a:r>
              <a:rPr lang="en-US" dirty="0" smtClean="0">
                <a:sym typeface="Wingdings" panose="05000000000000000000" pitchFamily="2" charset="2"/>
              </a:rPr>
              <a:t>Any technical activities for 5G undertaken by 802 should focus on enablers / building blocks / interfaces that are as generic as possible and can be utilized by any architecture. </a:t>
            </a:r>
          </a:p>
          <a:p>
            <a:pPr lvl="1">
              <a:buFont typeface="Wingdings" panose="05000000000000000000" pitchFamily="2" charset="2"/>
              <a:buChar char="§"/>
            </a:pPr>
            <a:r>
              <a:rPr lang="en-US" dirty="0" smtClean="0">
                <a:sym typeface="Wingdings" panose="05000000000000000000" pitchFamily="2" charset="2"/>
              </a:rPr>
              <a:t>Consider gap analysis for any necessary specification work</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8745200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457200" y="2246313"/>
            <a:ext cx="8458200" cy="1470025"/>
          </a:xfrm>
        </p:spPr>
        <p:txBody>
          <a:bodyPr/>
          <a:lstStyle/>
          <a:p>
            <a:pPr>
              <a:lnSpc>
                <a:spcPts val="5300"/>
              </a:lnSpc>
            </a:pPr>
            <a:r>
              <a:rPr lang="en-US" sz="4400">
                <a:solidFill>
                  <a:srgbClr val="FFFFFF"/>
                </a:solidFill>
              </a:rPr>
              <a:t>Proposed Draft</a:t>
            </a:r>
            <a:r>
              <a:rPr lang="en-US" sz="4400">
                <a:solidFill>
                  <a:srgbClr val="000000"/>
                </a:solidFill>
                <a:latin typeface="Times New Roman" pitchFamily="-92" charset="0"/>
                <a:ea typeface="Times New Roman" pitchFamily="-92" charset="0"/>
                <a:cs typeface="Times New Roman" pitchFamily="-92" charset="0"/>
                <a:sym typeface="Times New Roman" pitchFamily="-92" charset="0"/>
              </a:rPr>
              <a:t> </a:t>
            </a:r>
            <a:r>
              <a:rPr lang="en-US" sz="4400">
                <a:solidFill>
                  <a:srgbClr val="FFFFFF"/>
                </a:solidFill>
              </a:rPr>
              <a:t>Report:</a:t>
            </a:r>
            <a:br>
              <a:rPr lang="en-US" sz="4400">
                <a:solidFill>
                  <a:srgbClr val="FFFFFF"/>
                </a:solidFill>
              </a:rPr>
            </a:br>
            <a:r>
              <a:rPr lang="en-US" sz="4400">
                <a:solidFill>
                  <a:srgbClr val="FFFFFF"/>
                </a:solidFill>
              </a:rPr>
              <a:t>IEEE</a:t>
            </a:r>
            <a:r>
              <a:rPr lang="en-US" sz="4400">
                <a:solidFill>
                  <a:srgbClr val="000000"/>
                </a:solidFill>
                <a:latin typeface="Times New Roman" pitchFamily="-92" charset="0"/>
                <a:ea typeface="Times New Roman" pitchFamily="-92" charset="0"/>
                <a:cs typeface="Times New Roman" pitchFamily="-92" charset="0"/>
                <a:sym typeface="Times New Roman" pitchFamily="-92" charset="0"/>
              </a:rPr>
              <a:t> </a:t>
            </a:r>
            <a:r>
              <a:rPr lang="en-US" sz="4400">
                <a:solidFill>
                  <a:srgbClr val="FFFFFF"/>
                </a:solidFill>
              </a:rPr>
              <a:t>802</a:t>
            </a:r>
            <a:r>
              <a:rPr lang="en-US" sz="4400">
                <a:solidFill>
                  <a:srgbClr val="000000"/>
                </a:solidFill>
                <a:latin typeface="Times New Roman" pitchFamily="-92" charset="0"/>
                <a:ea typeface="Times New Roman" pitchFamily="-92" charset="0"/>
                <a:cs typeface="Times New Roman" pitchFamily="-92" charset="0"/>
                <a:sym typeface="Times New Roman" pitchFamily="-92" charset="0"/>
              </a:rPr>
              <a:t> </a:t>
            </a:r>
            <a:r>
              <a:rPr lang="en-US" sz="4400">
                <a:solidFill>
                  <a:srgbClr val="FFFFFF"/>
                </a:solidFill>
              </a:rPr>
              <a:t>EC</a:t>
            </a:r>
            <a:r>
              <a:rPr lang="en-US" sz="4400">
                <a:solidFill>
                  <a:srgbClr val="000000"/>
                </a:solidFill>
                <a:latin typeface="Times New Roman" pitchFamily="-92" charset="0"/>
                <a:ea typeface="Times New Roman" pitchFamily="-92" charset="0"/>
                <a:cs typeface="Times New Roman" pitchFamily="-92" charset="0"/>
                <a:sym typeface="Times New Roman" pitchFamily="-92" charset="0"/>
              </a:rPr>
              <a:t> </a:t>
            </a:r>
            <a:r>
              <a:rPr lang="en-US" sz="4400">
                <a:solidFill>
                  <a:srgbClr val="FFFFFF"/>
                </a:solidFill>
              </a:rPr>
              <a:t>5G/IMT-2020</a:t>
            </a:r>
            <a:r>
              <a:rPr lang="en-US" sz="4400">
                <a:solidFill>
                  <a:srgbClr val="000000"/>
                </a:solidFill>
                <a:latin typeface="Times New Roman" pitchFamily="-92" charset="0"/>
                <a:ea typeface="Times New Roman" pitchFamily="-92" charset="0"/>
                <a:cs typeface="Times New Roman" pitchFamily="-92" charset="0"/>
                <a:sym typeface="Times New Roman" pitchFamily="-92" charset="0"/>
              </a:rPr>
              <a:t> </a:t>
            </a:r>
            <a:r>
              <a:rPr lang="en-US" sz="4400">
                <a:solidFill>
                  <a:srgbClr val="FFFFFF"/>
                </a:solidFill>
              </a:rPr>
              <a:t>SC</a:t>
            </a:r>
          </a:p>
        </p:txBody>
      </p:sp>
      <p:sp>
        <p:nvSpPr>
          <p:cNvPr id="6147" name="Rectangle 3"/>
          <p:cNvSpPr>
            <a:spLocks noGrp="1" noChangeArrowheads="1"/>
          </p:cNvSpPr>
          <p:nvPr>
            <p:ph type="subTitle" idx="1"/>
          </p:nvPr>
        </p:nvSpPr>
        <p:spPr>
          <a:xfrm>
            <a:off x="395288" y="3933825"/>
            <a:ext cx="7910512" cy="1752600"/>
          </a:xfrm>
        </p:spPr>
        <p:txBody>
          <a:bodyPr/>
          <a:lstStyle/>
          <a:p>
            <a:pPr indent="61913" algn="l" defTabSz="895350">
              <a:lnSpc>
                <a:spcPct val="70000"/>
              </a:lnSpc>
              <a:spcBef>
                <a:spcPts val="200"/>
              </a:spcBef>
              <a:buClrTx/>
              <a:buSzTx/>
            </a:pPr>
            <a:r>
              <a:rPr lang="en-US" sz="2300" dirty="0" smtClean="0">
                <a:solidFill>
                  <a:srgbClr val="424456"/>
                </a:solidFill>
              </a:rPr>
              <a:t>Draft </a:t>
            </a:r>
            <a:r>
              <a:rPr lang="en-US" sz="2300" dirty="0" smtClean="0">
                <a:solidFill>
                  <a:srgbClr val="424456"/>
                </a:solidFill>
              </a:rPr>
              <a:t>Report:</a:t>
            </a:r>
          </a:p>
          <a:p>
            <a:pPr indent="61913" algn="l" defTabSz="895350">
              <a:lnSpc>
                <a:spcPct val="70000"/>
              </a:lnSpc>
              <a:spcBef>
                <a:spcPts val="200"/>
              </a:spcBef>
              <a:buClrTx/>
              <a:buSzTx/>
            </a:pPr>
            <a:endParaRPr lang="en-US" sz="2300" dirty="0" smtClean="0">
              <a:solidFill>
                <a:srgbClr val="424456"/>
              </a:solidFill>
            </a:endParaRPr>
          </a:p>
          <a:p>
            <a:pPr indent="61913" algn="l" defTabSz="895350">
              <a:lnSpc>
                <a:spcPct val="70000"/>
              </a:lnSpc>
              <a:spcBef>
                <a:spcPts val="200"/>
              </a:spcBef>
              <a:buClrTx/>
              <a:buSzTx/>
            </a:pPr>
            <a:r>
              <a:rPr lang="en-US" sz="2300" dirty="0" smtClean="0">
                <a:solidFill>
                  <a:srgbClr val="424456"/>
                </a:solidFill>
              </a:rPr>
              <a:t>5G/IMT-2020 Standing Committee</a:t>
            </a:r>
          </a:p>
          <a:p>
            <a:pPr indent="61913" algn="l" defTabSz="895350">
              <a:lnSpc>
                <a:spcPct val="70000"/>
              </a:lnSpc>
              <a:spcBef>
                <a:spcPts val="200"/>
              </a:spcBef>
              <a:buClrTx/>
              <a:buSzTx/>
            </a:pPr>
            <a:r>
              <a:rPr lang="en-US" sz="2300" dirty="0" smtClean="0">
                <a:solidFill>
                  <a:srgbClr val="424456"/>
                </a:solidFill>
              </a:rPr>
              <a:t>of IEEE 802 Executive Committee</a:t>
            </a:r>
          </a:p>
          <a:p>
            <a:pPr indent="61913" algn="l" defTabSz="895350">
              <a:lnSpc>
                <a:spcPct val="70000"/>
              </a:lnSpc>
              <a:spcBef>
                <a:spcPts val="200"/>
              </a:spcBef>
              <a:buClrTx/>
              <a:buSzTx/>
              <a:buFontTx/>
              <a:buNone/>
            </a:pPr>
            <a:endParaRPr lang="en-US" sz="1500" dirty="0" smtClean="0">
              <a:solidFill>
                <a:srgbClr val="424456"/>
              </a:solidFill>
            </a:endParaRPr>
          </a:p>
          <a:p>
            <a:pPr indent="61913" algn="l" defTabSz="895350">
              <a:lnSpc>
                <a:spcPct val="70000"/>
              </a:lnSpc>
              <a:spcBef>
                <a:spcPts val="200"/>
              </a:spcBef>
              <a:buClrTx/>
              <a:buSzTx/>
              <a:buFontTx/>
              <a:buNone/>
            </a:pPr>
            <a:r>
              <a:rPr lang="en-US" sz="2300" dirty="0" smtClean="0">
                <a:solidFill>
                  <a:srgbClr val="424456"/>
                </a:solidFill>
              </a:rPr>
              <a:t>20 </a:t>
            </a:r>
            <a:r>
              <a:rPr lang="en-US" sz="2300" dirty="0" smtClean="0">
                <a:solidFill>
                  <a:srgbClr val="424456"/>
                </a:solidFill>
              </a:rPr>
              <a:t>July</a:t>
            </a:r>
            <a:r>
              <a:rPr lang="en-US" sz="2300" dirty="0" smtClean="0">
                <a:latin typeface="Times New Roman" pitchFamily="-92" charset="0"/>
                <a:ea typeface="Times New Roman" pitchFamily="-92" charset="0"/>
                <a:cs typeface="Times New Roman" pitchFamily="-92" charset="0"/>
                <a:sym typeface="Times New Roman" pitchFamily="-92" charset="0"/>
              </a:rPr>
              <a:t> </a:t>
            </a:r>
            <a:r>
              <a:rPr lang="en-US" sz="2300" dirty="0" smtClean="0">
                <a:solidFill>
                  <a:srgbClr val="424456"/>
                </a:solidFill>
              </a:rPr>
              <a:t>2016</a:t>
            </a:r>
            <a:endParaRPr lang="en-US" sz="2300" dirty="0">
              <a:solidFill>
                <a:srgbClr val="424456"/>
              </a:solidFill>
            </a:endParaRPr>
          </a:p>
        </p:txBody>
      </p:sp>
      <p:pic>
        <p:nvPicPr>
          <p:cNvPr id="6148" name="Picture 4" descr="https://encrypted-tbn3.gstatic.com/images?q=tbn:ANd9GcS2OeDDz4S3NME0m7I9GDAhNV1zLpK7XjFi-44fBUJ55qOqrhtz"/>
          <p:cNvPicPr>
            <a:picLocks noChangeAspect="1"/>
          </p:cNvPicPr>
          <p:nvPr/>
        </p:nvPicPr>
        <p:blipFill>
          <a:blip r:embed="rId3"/>
          <a:srcRect/>
          <a:stretch>
            <a:fillRect/>
          </a:stretch>
        </p:blipFill>
        <p:spPr bwMode="auto">
          <a:xfrm>
            <a:off x="611188" y="417513"/>
            <a:ext cx="1439862" cy="1498600"/>
          </a:xfrm>
          <a:prstGeom prst="rect">
            <a:avLst/>
          </a:prstGeom>
          <a:noFill/>
          <a:ln w="12700" cap="flat" cmpd="sng">
            <a:noFill/>
            <a:prstDash val="solid"/>
            <a:miter lim="400000"/>
            <a:headEnd type="none" w="med" len="med"/>
            <a:tailEnd type="none" w="med" len="med"/>
          </a:ln>
          <a:effectLst/>
        </p:spPr>
      </p:pic>
      <p:sp>
        <p:nvSpPr>
          <p:cNvPr id="6149" name="Rectangle 5"/>
          <p:cNvSpPr>
            <a:spLocks/>
          </p:cNvSpPr>
          <p:nvPr/>
        </p:nvSpPr>
        <p:spPr bwMode="auto">
          <a:xfrm>
            <a:off x="8836025" y="15875"/>
            <a:ext cx="231775" cy="350838"/>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DC4DEDAA-C31C-7848-8F5E-6A35F9991F6F}" type="slidenum">
              <a:rPr lang="en-US">
                <a:solidFill>
                  <a:srgbClr val="FFFFFF"/>
                </a:solidFill>
                <a:latin typeface="Arial" pitchFamily="-92" charset="0"/>
                <a:ea typeface="Arial" pitchFamily="-92" charset="0"/>
                <a:cs typeface="Arial" pitchFamily="-92" charset="0"/>
                <a:sym typeface="Arial" pitchFamily="-92" charset="0"/>
              </a:rPr>
              <a:pPr algn="r"/>
              <a:t>2</a:t>
            </a:fld>
            <a:endParaRPr lang="en-US">
              <a:solidFill>
                <a:srgbClr val="FFFFFF"/>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1" name="AutoShape 1"/>
          <p:cNvSpPr>
            <a:spLocks/>
          </p:cNvSpPr>
          <p:nvPr/>
        </p:nvSpPr>
        <p:spPr bwMode="auto">
          <a:xfrm>
            <a:off x="7372350" y="588963"/>
            <a:ext cx="1600200" cy="365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3599"/>
                </a:moveTo>
                <a:cubicBezTo>
                  <a:pt x="0" y="1607"/>
                  <a:pt x="37" y="0"/>
                  <a:pt x="82" y="0"/>
                </a:cubicBezTo>
                <a:lnTo>
                  <a:pt x="21518" y="0"/>
                </a:lnTo>
                <a:cubicBezTo>
                  <a:pt x="21563" y="0"/>
                  <a:pt x="21600" y="1607"/>
                  <a:pt x="21600" y="3599"/>
                </a:cubicBezTo>
                <a:lnTo>
                  <a:pt x="21600" y="18001"/>
                </a:lnTo>
                <a:cubicBezTo>
                  <a:pt x="21600" y="19985"/>
                  <a:pt x="21563" y="21600"/>
                  <a:pt x="21518" y="21600"/>
                </a:cubicBezTo>
                <a:lnTo>
                  <a:pt x="82" y="21600"/>
                </a:lnTo>
                <a:cubicBezTo>
                  <a:pt x="37" y="21600"/>
                  <a:pt x="0" y="19985"/>
                  <a:pt x="0" y="18001"/>
                </a:cubicBezTo>
                <a:lnTo>
                  <a:pt x="0" y="3599"/>
                </a:lnTo>
              </a:path>
            </a:pathLst>
          </a:cu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0482" name="Rectangle 2"/>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0483" name="Line 3"/>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0484" name="Line 4"/>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0485" name="Line 5"/>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0486" name="Rectangle 6"/>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0487" name="Line 7"/>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0576" name="Rectangle 96"/>
          <p:cNvSpPr>
            <a:spLocks/>
          </p:cNvSpPr>
          <p:nvPr/>
        </p:nvSpPr>
        <p:spPr bwMode="auto">
          <a:xfrm>
            <a:off x="323850" y="723900"/>
            <a:ext cx="6854825" cy="1206500"/>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4800"/>
              </a:lnSpc>
              <a:tabLst>
                <a:tab pos="2159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B1</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IMT-2020 proposal,</a:t>
            </a:r>
          </a:p>
          <a:p>
            <a:pPr>
              <a:lnSpc>
                <a:spcPts val="4800"/>
              </a:lnSpc>
              <a:tabLst>
                <a:tab pos="2159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single technology</a:t>
            </a:r>
            <a:endParaRPr lang="en-US" dirty="0">
              <a:latin typeface="Calibri" pitchFamily="-92" charset="0"/>
              <a:ea typeface="Calibri" pitchFamily="-92" charset="0"/>
              <a:cs typeface="Calibri" pitchFamily="-92" charset="0"/>
              <a:sym typeface="Calibri" pitchFamily="-92" charset="0"/>
            </a:endParaRPr>
          </a:p>
        </p:txBody>
      </p:sp>
      <p:sp>
        <p:nvSpPr>
          <p:cNvPr id="20581" name="Rectangle 101"/>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B699A625-3358-2742-8FDE-F5AE3D57B53B}" type="slidenum">
              <a:rPr lang="en-US">
                <a:solidFill>
                  <a:srgbClr val="FFFFFF"/>
                </a:solidFill>
                <a:latin typeface="Arial" pitchFamily="-92" charset="0"/>
                <a:ea typeface="Arial" pitchFamily="-92" charset="0"/>
                <a:cs typeface="Arial" pitchFamily="-92" charset="0"/>
                <a:sym typeface="Arial" pitchFamily="-92" charset="0"/>
              </a:rPr>
              <a:pPr algn="r"/>
              <a:t>20</a:t>
            </a:fld>
            <a:endParaRPr lang="en-US">
              <a:solidFill>
                <a:srgbClr val="FFFFFF"/>
              </a:solidFill>
              <a:latin typeface="Arial" pitchFamily="-92" charset="0"/>
              <a:ea typeface="Arial" pitchFamily="-92" charset="0"/>
              <a:cs typeface="Arial" pitchFamily="-92" charset="0"/>
              <a:sym typeface="Arial" pitchFamily="-92" charset="0"/>
            </a:endParaRPr>
          </a:p>
        </p:txBody>
      </p:sp>
      <p:graphicFrame>
        <p:nvGraphicFramePr>
          <p:cNvPr id="31" name="Content Placeholder 6"/>
          <p:cNvGraphicFramePr>
            <a:graphicFrameLocks noGrp="1"/>
          </p:cNvGraphicFramePr>
          <p:nvPr>
            <p:ph idx="1"/>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59336710"/>
              </p:ext>
            </p:extLst>
          </p:nvPr>
        </p:nvGraphicFramePr>
        <p:xfrm>
          <a:off x="228600" y="2057400"/>
          <a:ext cx="2740144" cy="1701268"/>
        </p:xfrm>
        <a:graphic>
          <a:graphicData uri="http://schemas.openxmlformats.org/drawingml/2006/table">
            <a:tbl>
              <a:tblPr firstRow="1" bandRow="1">
                <a:tableStyleId>{5C22544A-7EE6-4342-B048-85BDC9FD1C3A}</a:tableStyleId>
              </a:tblPr>
              <a:tblGrid>
                <a:gridCol w="2740144"/>
              </a:tblGrid>
              <a:tr h="352994">
                <a:tc>
                  <a:txBody>
                    <a:bodyPr/>
                    <a:lstStyle/>
                    <a:p>
                      <a:r>
                        <a:rPr lang="en-US" sz="1600" dirty="0" smtClean="0">
                          <a:latin typeface="Georgia"/>
                        </a:rPr>
                        <a:t>Objective</a:t>
                      </a:r>
                      <a:endParaRPr lang="en-US" sz="1600" dirty="0">
                        <a:latin typeface="Georgia"/>
                      </a:endParaRPr>
                    </a:p>
                  </a:txBody>
                  <a:tcPr/>
                </a:tc>
              </a:tr>
              <a:tr h="13482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mn-lt"/>
                        </a:rPr>
                        <a:t>IMT-2020 recognition for some IEEE 802.11 radio interface.</a:t>
                      </a:r>
                    </a:p>
                  </a:txBody>
                  <a:tcPr/>
                </a:tc>
              </a:tr>
            </a:tbl>
          </a:graphicData>
        </a:graphic>
      </p:graphicFrame>
      <p:graphicFrame>
        <p:nvGraphicFramePr>
          <p:cNvPr id="32" name="Content Placeholder 7"/>
          <p:cNvGraphicFramePr>
            <a:graphicFrameLocks/>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72317752"/>
              </p:ext>
            </p:extLst>
          </p:nvPr>
        </p:nvGraphicFramePr>
        <p:xfrm>
          <a:off x="3048000" y="2057399"/>
          <a:ext cx="5904656" cy="3215641"/>
        </p:xfrm>
        <a:graphic>
          <a:graphicData uri="http://schemas.openxmlformats.org/drawingml/2006/table">
            <a:tbl>
              <a:tblPr firstRow="1" bandRow="1">
                <a:tableStyleId>{5C22544A-7EE6-4342-B048-85BDC9FD1C3A}</a:tableStyleId>
              </a:tblPr>
              <a:tblGrid>
                <a:gridCol w="1476164"/>
                <a:gridCol w="1476164"/>
                <a:gridCol w="1476164"/>
                <a:gridCol w="1476164"/>
              </a:tblGrid>
              <a:tr h="480618">
                <a:tc>
                  <a:txBody>
                    <a:bodyPr/>
                    <a:lstStyle/>
                    <a:p>
                      <a:r>
                        <a:rPr lang="en-US" dirty="0" smtClean="0"/>
                        <a:t>Strength</a:t>
                      </a:r>
                      <a:endParaRPr lang="en-US" dirty="0"/>
                    </a:p>
                  </a:txBody>
                  <a:tcPr/>
                </a:tc>
                <a:tc>
                  <a:txBody>
                    <a:bodyPr/>
                    <a:lstStyle/>
                    <a:p>
                      <a:r>
                        <a:rPr lang="en-US" dirty="0" smtClean="0"/>
                        <a:t>Weakness</a:t>
                      </a:r>
                      <a:endParaRPr lang="en-US" dirty="0"/>
                    </a:p>
                  </a:txBody>
                  <a:tcPr/>
                </a:tc>
                <a:tc>
                  <a:txBody>
                    <a:bodyPr/>
                    <a:lstStyle/>
                    <a:p>
                      <a:r>
                        <a:rPr lang="en-US" sz="1400" dirty="0" smtClean="0"/>
                        <a:t>Opportunity</a:t>
                      </a:r>
                      <a:endParaRPr lang="en-US" sz="1400" dirty="0"/>
                    </a:p>
                  </a:txBody>
                  <a:tcPr/>
                </a:tc>
                <a:tc>
                  <a:txBody>
                    <a:bodyPr/>
                    <a:lstStyle/>
                    <a:p>
                      <a:r>
                        <a:rPr lang="en-US" dirty="0" smtClean="0"/>
                        <a:t>Threat</a:t>
                      </a:r>
                      <a:endParaRPr lang="en-US" dirty="0"/>
                    </a:p>
                  </a:txBody>
                  <a:tcPr/>
                </a:tc>
              </a:tr>
              <a:tr h="1043587">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An 802.11 radio interface can be recognized as IMT-2020</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Difficult application process; may require new standards to meet requirements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1. IMT-2020 recognition can add marketing value</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1. May become more difficult to convince regulators to identify more RLAN spectrum</a:t>
                      </a:r>
                    </a:p>
                  </a:txBody>
                  <a:tcPr marL="45720" marR="45720" horzOverflow="overflow"/>
                </a:tc>
              </a:tr>
              <a:tr h="685596">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Allows independent IEEE proposal</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Requires 3GPP to agree to merge result into a SRIT</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2. Allows 802.11 to optimize proposal</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2. 3GPP may prefer alternative and may not agree</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r>
              <a:tr h="983545">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 Allows IEEE to propose use of unlicensed technology for IMT</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 Unclear how technologies built for unlicensed use would fit into IMT spectrum</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 IMT recognition can promote use of that 802.11 radio interface in IMT spectrum</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 RIT simulation modeling required by ITU-R may fail to produce convincing results</a:t>
                      </a:r>
                      <a:endPar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endParaRPr>
                    </a:p>
                  </a:txBody>
                  <a:tcPr marL="45720" marR="45720" horzOverflow="overflow"/>
                </a:tc>
              </a:tr>
            </a:tbl>
          </a:graphicData>
        </a:graphic>
      </p:graphicFrame>
      <p:graphicFrame>
        <p:nvGraphicFramePr>
          <p:cNvPr id="33" name="Content Placeholder 6"/>
          <p:cNvGraphicFramePr>
            <a:graphicFrameLocks/>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70725870"/>
              </p:ext>
            </p:extLst>
          </p:nvPr>
        </p:nvGraphicFramePr>
        <p:xfrm>
          <a:off x="251520" y="3810000"/>
          <a:ext cx="2736304" cy="2971800"/>
        </p:xfrm>
        <a:graphic>
          <a:graphicData uri="http://schemas.openxmlformats.org/drawingml/2006/table">
            <a:tbl>
              <a:tblPr firstRow="1" bandRow="1">
                <a:tableStyleId>{5C22544A-7EE6-4342-B048-85BDC9FD1C3A}</a:tableStyleId>
              </a:tblPr>
              <a:tblGrid>
                <a:gridCol w="2736304"/>
              </a:tblGrid>
              <a:tr h="593286">
                <a:tc>
                  <a:txBody>
                    <a:bodyPr/>
                    <a:lstStyle/>
                    <a:p>
                      <a:r>
                        <a:rPr lang="en-US" sz="1600" dirty="0" smtClean="0">
                          <a:latin typeface="Georgia"/>
                        </a:rPr>
                        <a:t>Description</a:t>
                      </a:r>
                      <a:endParaRPr lang="en-US" sz="1600" dirty="0">
                        <a:latin typeface="Georgia"/>
                      </a:endParaRPr>
                    </a:p>
                  </a:txBody>
                  <a:tcPr/>
                </a:tc>
              </a:tr>
              <a:tr h="2378514">
                <a:tc>
                  <a:txBody>
                    <a:bodyPr/>
                    <a:lstStyle/>
                    <a:p>
                      <a:pPr>
                        <a:lnSpc>
                          <a:spcPts val="1900"/>
                        </a:lnSpc>
                        <a:tabLst>
                          <a:tab pos="101600" algn="l"/>
                          <a:tab pos="114300" algn="l"/>
                          <a:tab pos="393700" algn="l"/>
                        </a:tabLst>
                      </a:pPr>
                      <a:r>
                        <a:rPr lang="en-US" sz="1600" dirty="0" smtClean="0">
                          <a:latin typeface="+mn-lt"/>
                        </a:rPr>
                        <a:t>Develop and submit an IEEE proposal to adopt some form of IEEE 802.11 radio interface technology into IMT-2020.</a:t>
                      </a:r>
                    </a:p>
                  </a:txBody>
                  <a:tcPr/>
                </a:tc>
              </a:tr>
            </a:tbl>
          </a:graphicData>
        </a:graphic>
      </p:graphicFrame>
      <p:graphicFrame>
        <p:nvGraphicFramePr>
          <p:cNvPr id="34" name="Content Placeholder 6"/>
          <p:cNvGraphicFramePr>
            <a:graphicFrameLocks/>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081575226"/>
              </p:ext>
            </p:extLst>
          </p:nvPr>
        </p:nvGraphicFramePr>
        <p:xfrm>
          <a:off x="3048000" y="5410200"/>
          <a:ext cx="5904656" cy="1409542"/>
        </p:xfrm>
        <a:graphic>
          <a:graphicData uri="http://schemas.openxmlformats.org/drawingml/2006/table">
            <a:tbl>
              <a:tblPr firstRow="1" bandRow="1">
                <a:tableStyleId>{5C22544A-7EE6-4342-B048-85BDC9FD1C3A}</a:tableStyleId>
              </a:tblPr>
              <a:tblGrid>
                <a:gridCol w="2952328"/>
                <a:gridCol w="2952328"/>
              </a:tblGrid>
              <a:tr h="403702">
                <a:tc>
                  <a:txBody>
                    <a:bodyPr/>
                    <a:lstStyle/>
                    <a:p>
                      <a:r>
                        <a:rPr lang="en-US" dirty="0" smtClean="0"/>
                        <a:t>Cost</a:t>
                      </a:r>
                      <a:endParaRPr lang="en-US" dirty="0"/>
                    </a:p>
                  </a:txBody>
                  <a:tcPr/>
                </a:tc>
                <a:tc>
                  <a:txBody>
                    <a:bodyPr/>
                    <a:lstStyle/>
                    <a:p>
                      <a:r>
                        <a:rPr lang="en-US" dirty="0" smtClean="0"/>
                        <a:t>Benefit</a:t>
                      </a:r>
                      <a:endParaRPr lang="en-US" dirty="0"/>
                    </a:p>
                  </a:txBody>
                  <a:tcPr/>
                </a:tc>
              </a:tr>
              <a:tr h="952190">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Developing standards, preparing and pitching proposal, developing administration support, supporting evaluations, negotiating SRIT, perpetual maintenance</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Marketing value. Possibility of better access to spectrum, particularly by targeting a specific segment of new mm-wave spectrum to be identified for IMT</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bl>
          </a:graphicData>
        </a:graphic>
      </p:graphicFrame>
    </p:spTree>
  </p:cSld>
  <p:clrMapOvr>
    <a:masterClrMapping/>
  </p:clrMapOvr>
  <p:transition spd="med"/>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5"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1506"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1510" name="Line 6"/>
          <p:cNvSpPr>
            <a:spLocks noChangeShapeType="1"/>
          </p:cNvSpPr>
          <p:nvPr/>
        </p:nvSpPr>
        <p:spPr bwMode="auto">
          <a:xfrm flipH="1">
            <a:off x="247650" y="1927225"/>
            <a:ext cx="0" cy="2093913"/>
          </a:xfrm>
          <a:prstGeom prst="line">
            <a:avLst/>
          </a:prstGeom>
          <a:noFill/>
          <a:ln w="127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1511" name="Line 7"/>
          <p:cNvSpPr>
            <a:spLocks noChangeShapeType="1"/>
          </p:cNvSpPr>
          <p:nvPr/>
        </p:nvSpPr>
        <p:spPr bwMode="auto">
          <a:xfrm flipH="1">
            <a:off x="2987675" y="1927225"/>
            <a:ext cx="0" cy="2093913"/>
          </a:xfrm>
          <a:prstGeom prst="line">
            <a:avLst/>
          </a:prstGeom>
          <a:noFill/>
          <a:ln w="127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1512" name="Line 8"/>
          <p:cNvSpPr>
            <a:spLocks noChangeShapeType="1"/>
          </p:cNvSpPr>
          <p:nvPr/>
        </p:nvSpPr>
        <p:spPr bwMode="auto">
          <a:xfrm>
            <a:off x="241300" y="1933575"/>
            <a:ext cx="2752725" cy="0"/>
          </a:xfrm>
          <a:prstGeom prst="line">
            <a:avLst/>
          </a:prstGeom>
          <a:noFill/>
          <a:ln w="127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1594" name="Rectangle 90"/>
          <p:cNvSpPr>
            <a:spLocks/>
          </p:cNvSpPr>
          <p:nvPr/>
        </p:nvSpPr>
        <p:spPr bwMode="auto">
          <a:xfrm>
            <a:off x="323850" y="723900"/>
            <a:ext cx="6854825" cy="1206500"/>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4800"/>
              </a:lnSpc>
              <a:tabLst>
                <a:tab pos="2159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B2</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IMT-2020 proposal,</a:t>
            </a:r>
          </a:p>
          <a:p>
            <a:pPr>
              <a:lnSpc>
                <a:spcPts val="4800"/>
              </a:lnSpc>
              <a:tabLst>
                <a:tab pos="2159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set of technologies</a:t>
            </a:r>
            <a:endParaRPr lang="en-US" dirty="0">
              <a:latin typeface="Calibri" pitchFamily="-92" charset="0"/>
              <a:ea typeface="Calibri" pitchFamily="-92" charset="0"/>
              <a:cs typeface="Calibri" pitchFamily="-92" charset="0"/>
              <a:sym typeface="Calibri" pitchFamily="-92" charset="0"/>
            </a:endParaRPr>
          </a:p>
        </p:txBody>
      </p:sp>
      <p:sp>
        <p:nvSpPr>
          <p:cNvPr id="21598" name="Rectangle 94"/>
          <p:cNvSpPr>
            <a:spLocks/>
          </p:cNvSpPr>
          <p:nvPr/>
        </p:nvSpPr>
        <p:spPr bwMode="auto">
          <a:xfrm>
            <a:off x="330200" y="1993900"/>
            <a:ext cx="1111250" cy="284163"/>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2300"/>
              </a:lnSpc>
            </a:pPr>
            <a:r>
              <a:rPr lang="en-US" b="1">
                <a:solidFill>
                  <a:srgbClr val="FFFFFF"/>
                </a:solidFill>
              </a:rPr>
              <a:t>Objective</a:t>
            </a:r>
          </a:p>
        </p:txBody>
      </p:sp>
      <p:sp>
        <p:nvSpPr>
          <p:cNvPr id="21599" name="Rectangle 95"/>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B0F19EF5-1869-FA45-ADF1-8D13CE9B87CD}" type="slidenum">
              <a:rPr lang="en-US">
                <a:solidFill>
                  <a:srgbClr val="FFFFFF"/>
                </a:solidFill>
                <a:latin typeface="Arial" pitchFamily="-92" charset="0"/>
                <a:ea typeface="Arial" pitchFamily="-92" charset="0"/>
                <a:cs typeface="Arial" pitchFamily="-92" charset="0"/>
                <a:sym typeface="Arial" pitchFamily="-92" charset="0"/>
              </a:rPr>
              <a:pPr algn="r"/>
              <a:t>21</a:t>
            </a:fld>
            <a:endParaRPr lang="en-US">
              <a:solidFill>
                <a:srgbClr val="FFFFFF"/>
              </a:solidFill>
              <a:latin typeface="Arial" pitchFamily="-92" charset="0"/>
              <a:ea typeface="Arial" pitchFamily="-92" charset="0"/>
              <a:cs typeface="Arial" pitchFamily="-92" charset="0"/>
              <a:sym typeface="Arial" pitchFamily="-92" charset="0"/>
            </a:endParaRPr>
          </a:p>
        </p:txBody>
      </p:sp>
      <p:graphicFrame>
        <p:nvGraphicFramePr>
          <p:cNvPr id="25" name="Content Placeholder 6"/>
          <p:cNvGraphicFramePr>
            <a:graphicFrameLocks/>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59336710"/>
              </p:ext>
            </p:extLst>
          </p:nvPr>
        </p:nvGraphicFramePr>
        <p:xfrm>
          <a:off x="228600" y="2057400"/>
          <a:ext cx="2740144" cy="1701268"/>
        </p:xfrm>
        <a:graphic>
          <a:graphicData uri="http://schemas.openxmlformats.org/drawingml/2006/table">
            <a:tbl>
              <a:tblPr firstRow="1" bandRow="1">
                <a:tableStyleId>{5C22544A-7EE6-4342-B048-85BDC9FD1C3A}</a:tableStyleId>
              </a:tblPr>
              <a:tblGrid>
                <a:gridCol w="2740144"/>
              </a:tblGrid>
              <a:tr h="352994">
                <a:tc>
                  <a:txBody>
                    <a:bodyPr/>
                    <a:lstStyle/>
                    <a:p>
                      <a:r>
                        <a:rPr lang="en-US" sz="1600" dirty="0" smtClean="0">
                          <a:latin typeface="Georgia"/>
                        </a:rPr>
                        <a:t>Objective</a:t>
                      </a:r>
                      <a:endParaRPr lang="en-US" sz="1600" dirty="0">
                        <a:latin typeface="Georgia"/>
                      </a:endParaRPr>
                    </a:p>
                  </a:txBody>
                  <a:tcPr/>
                </a:tc>
              </a:tr>
              <a:tr h="13482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mn-lt"/>
                        </a:rPr>
                        <a:t>IMT-2020 recognition for several IEEE 802 radio interfaces.</a:t>
                      </a:r>
                    </a:p>
                  </a:txBody>
                  <a:tcPr/>
                </a:tc>
              </a:tr>
            </a:tbl>
          </a:graphicData>
        </a:graphic>
      </p:graphicFrame>
      <p:graphicFrame>
        <p:nvGraphicFramePr>
          <p:cNvPr id="26" name="Content Placeholder 7"/>
          <p:cNvGraphicFramePr>
            <a:graphicFrameLocks/>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72317752"/>
              </p:ext>
            </p:extLst>
          </p:nvPr>
        </p:nvGraphicFramePr>
        <p:xfrm>
          <a:off x="3048000" y="2057399"/>
          <a:ext cx="5904656" cy="3398521"/>
        </p:xfrm>
        <a:graphic>
          <a:graphicData uri="http://schemas.openxmlformats.org/drawingml/2006/table">
            <a:tbl>
              <a:tblPr firstRow="1" bandRow="1">
                <a:tableStyleId>{5C22544A-7EE6-4342-B048-85BDC9FD1C3A}</a:tableStyleId>
              </a:tblPr>
              <a:tblGrid>
                <a:gridCol w="1476164"/>
                <a:gridCol w="1476164"/>
                <a:gridCol w="1476164"/>
                <a:gridCol w="1476164"/>
              </a:tblGrid>
              <a:tr h="480618">
                <a:tc>
                  <a:txBody>
                    <a:bodyPr/>
                    <a:lstStyle/>
                    <a:p>
                      <a:r>
                        <a:rPr lang="en-US" dirty="0" smtClean="0"/>
                        <a:t>Strength</a:t>
                      </a:r>
                      <a:endParaRPr lang="en-US" dirty="0"/>
                    </a:p>
                  </a:txBody>
                  <a:tcPr/>
                </a:tc>
                <a:tc>
                  <a:txBody>
                    <a:bodyPr/>
                    <a:lstStyle/>
                    <a:p>
                      <a:r>
                        <a:rPr lang="en-US" dirty="0" smtClean="0"/>
                        <a:t>Weakness</a:t>
                      </a:r>
                      <a:endParaRPr lang="en-US" dirty="0"/>
                    </a:p>
                  </a:txBody>
                  <a:tcPr/>
                </a:tc>
                <a:tc>
                  <a:txBody>
                    <a:bodyPr/>
                    <a:lstStyle/>
                    <a:p>
                      <a:r>
                        <a:rPr lang="en-US" sz="1400" dirty="0" smtClean="0"/>
                        <a:t>Opportunity</a:t>
                      </a:r>
                      <a:endParaRPr lang="en-US" sz="1400" dirty="0"/>
                    </a:p>
                  </a:txBody>
                  <a:tcPr/>
                </a:tc>
                <a:tc>
                  <a:txBody>
                    <a:bodyPr/>
                    <a:lstStyle/>
                    <a:p>
                      <a:r>
                        <a:rPr lang="en-US" dirty="0" smtClean="0"/>
                        <a:t>Threat</a:t>
                      </a:r>
                      <a:endParaRPr lang="en-US" dirty="0"/>
                    </a:p>
                  </a:txBody>
                  <a:tcPr/>
                </a:tc>
              </a:tr>
              <a:tr h="1271983">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802 radio interfaces can be recognized as IMT-2020</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Difficult </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application </a:t>
                      </a: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process; may require new </a:t>
                      </a:r>
                      <a:r>
                        <a:rPr kumimoji="0" lang="en-US" sz="1200" b="0" i="0" u="none" strike="noStrike" cap="none" normalizeH="0" baseline="0" dirty="0" err="1" smtClean="0">
                          <a:ln>
                            <a:noFill/>
                          </a:ln>
                          <a:solidFill>
                            <a:srgbClr val="000000"/>
                          </a:solidFill>
                          <a:effectLst/>
                          <a:latin typeface="Georgia" pitchFamily="-92" charset="0"/>
                          <a:ea typeface="Georgia" pitchFamily="-92" charset="0"/>
                          <a:cs typeface="Georgia" pitchFamily="-92" charset="0"/>
                          <a:sym typeface="Georgia" pitchFamily="-92" charset="0"/>
                        </a:rPr>
                        <a:t>stds</a:t>
                      </a: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 and internal coordination, to meet requirements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1. IMT-2020 recognition can add marketing value</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1. May become more difficult to convince regulators to identify more 802-friendly spectrum</a:t>
                      </a:r>
                    </a:p>
                  </a:txBody>
                  <a:tcPr marL="45720" marR="45720" horzOverflow="overflow"/>
                </a:tc>
              </a:tr>
              <a:tr h="433783">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Allows independent IEEE proposal</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Requires 3GPP to agree to merge result into a SRIT</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2. Allows 802 to optimize proposal</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2. 3GPP may prefer alternative and may not agree</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r>
              <a:tr h="983545">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3. Allows IEEE to propose use of unlicensed technology for IMT</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3. Unclear how technologies built for unlicensed use would fit into IMT spectrum</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3. IMT recognition can promote use of those 802 radio interfaces in IMT spectrum</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 RIT simulation modeling required by ITU-R may fail to produce convincing results</a:t>
                      </a:r>
                      <a:endPar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endParaRPr>
                    </a:p>
                  </a:txBody>
                  <a:tcPr marL="45720" marR="45720" horzOverflow="overflow"/>
                </a:tc>
              </a:tr>
            </a:tbl>
          </a:graphicData>
        </a:graphic>
      </p:graphicFrame>
      <p:graphicFrame>
        <p:nvGraphicFramePr>
          <p:cNvPr id="27" name="Content Placeholder 6"/>
          <p:cNvGraphicFramePr>
            <a:graphicFrameLocks/>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70725870"/>
              </p:ext>
            </p:extLst>
          </p:nvPr>
        </p:nvGraphicFramePr>
        <p:xfrm>
          <a:off x="251520" y="3810000"/>
          <a:ext cx="2736304" cy="2971800"/>
        </p:xfrm>
        <a:graphic>
          <a:graphicData uri="http://schemas.openxmlformats.org/drawingml/2006/table">
            <a:tbl>
              <a:tblPr firstRow="1" bandRow="1">
                <a:tableStyleId>{5C22544A-7EE6-4342-B048-85BDC9FD1C3A}</a:tableStyleId>
              </a:tblPr>
              <a:tblGrid>
                <a:gridCol w="2736304"/>
              </a:tblGrid>
              <a:tr h="593286">
                <a:tc>
                  <a:txBody>
                    <a:bodyPr/>
                    <a:lstStyle/>
                    <a:p>
                      <a:r>
                        <a:rPr lang="en-US" sz="1600" smtClean="0">
                          <a:latin typeface="Georgia"/>
                        </a:rPr>
                        <a:t>Description</a:t>
                      </a:r>
                      <a:endParaRPr lang="en-US" sz="1600" dirty="0">
                        <a:latin typeface="Georgia"/>
                      </a:endParaRPr>
                    </a:p>
                  </a:txBody>
                  <a:tcPr/>
                </a:tc>
              </a:tr>
              <a:tr h="2378514">
                <a:tc>
                  <a:txBody>
                    <a:bodyPr/>
                    <a:lstStyle/>
                    <a:p>
                      <a:pPr>
                        <a:lnSpc>
                          <a:spcPts val="1900"/>
                        </a:lnSpc>
                      </a:pPr>
                      <a:r>
                        <a:rPr lang="en-US" sz="1600" dirty="0" smtClean="0"/>
                        <a:t>Develop and submit an IEEE proposal to adopt coherent set of IEEE 802 radio interface technologies into IMT-2020, possibly integrated in an IEEE 802 Access Network.</a:t>
                      </a:r>
                      <a:endParaRPr lang="en-US" sz="1600" dirty="0"/>
                    </a:p>
                  </a:txBody>
                  <a:tcPr/>
                </a:tc>
              </a:tr>
            </a:tbl>
          </a:graphicData>
        </a:graphic>
      </p:graphicFrame>
      <p:graphicFrame>
        <p:nvGraphicFramePr>
          <p:cNvPr id="28" name="Content Placeholder 6"/>
          <p:cNvGraphicFramePr>
            <a:graphicFrameLocks/>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081575226"/>
              </p:ext>
            </p:extLst>
          </p:nvPr>
        </p:nvGraphicFramePr>
        <p:xfrm>
          <a:off x="3048000" y="5410200"/>
          <a:ext cx="5904656" cy="1409542"/>
        </p:xfrm>
        <a:graphic>
          <a:graphicData uri="http://schemas.openxmlformats.org/drawingml/2006/table">
            <a:tbl>
              <a:tblPr firstRow="1" bandRow="1">
                <a:tableStyleId>{5C22544A-7EE6-4342-B048-85BDC9FD1C3A}</a:tableStyleId>
              </a:tblPr>
              <a:tblGrid>
                <a:gridCol w="2952328"/>
                <a:gridCol w="2952328"/>
              </a:tblGrid>
              <a:tr h="403702">
                <a:tc>
                  <a:txBody>
                    <a:bodyPr/>
                    <a:lstStyle/>
                    <a:p>
                      <a:r>
                        <a:rPr lang="en-US" dirty="0" smtClean="0"/>
                        <a:t>Cost</a:t>
                      </a:r>
                      <a:endParaRPr lang="en-US" dirty="0"/>
                    </a:p>
                  </a:txBody>
                  <a:tcPr/>
                </a:tc>
                <a:tc>
                  <a:txBody>
                    <a:bodyPr/>
                    <a:lstStyle/>
                    <a:p>
                      <a:r>
                        <a:rPr lang="en-US" dirty="0" smtClean="0"/>
                        <a:t>Benefit</a:t>
                      </a:r>
                      <a:endParaRPr lang="en-US" dirty="0"/>
                    </a:p>
                  </a:txBody>
                  <a:tcPr/>
                </a:tc>
              </a:tr>
              <a:tr h="952190">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Developing standards, preparing and pitching proposal, developing administration support, supporting evaluations, negotiating SRIT, perpetual maintenance</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Marketing value. Possibility of better access to spectrum, particularly by targeting a specific segment of new mm-wave spectrum to be identified for IMT</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bl>
          </a:graphicData>
        </a:graphic>
      </p:graphicFrame>
    </p:spTree>
  </p:cSld>
  <p:clrMapOvr>
    <a:masterClrMapping/>
  </p:clrMapOvr>
  <p:transition spd="med"/>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616" name="Rectangle 88"/>
          <p:cNvSpPr>
            <a:spLocks/>
          </p:cNvSpPr>
          <p:nvPr/>
        </p:nvSpPr>
        <p:spPr bwMode="auto">
          <a:xfrm>
            <a:off x="323850" y="546100"/>
            <a:ext cx="6854825" cy="1206500"/>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4800"/>
              </a:lnSpc>
              <a:tabLst>
                <a:tab pos="2159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B3</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IMT-2020 proposal,</a:t>
            </a:r>
          </a:p>
          <a:p>
            <a:pPr>
              <a:lnSpc>
                <a:spcPts val="4800"/>
              </a:lnSpc>
              <a:tabLst>
                <a:tab pos="2159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external proposal</a:t>
            </a:r>
            <a:endParaRPr lang="en-US" dirty="0">
              <a:latin typeface="Calibri" pitchFamily="-92" charset="0"/>
              <a:ea typeface="Calibri" pitchFamily="-92" charset="0"/>
              <a:cs typeface="Calibri" pitchFamily="-92" charset="0"/>
              <a:sym typeface="Calibri" pitchFamily="-92" charset="0"/>
            </a:endParaRPr>
          </a:p>
        </p:txBody>
      </p:sp>
      <p:sp>
        <p:nvSpPr>
          <p:cNvPr id="22621" name="Rectangle 93"/>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9040757A-A083-FA4E-B921-EA11CD9B6AC8}" type="slidenum">
              <a:rPr lang="en-US">
                <a:solidFill>
                  <a:srgbClr val="FFFFFF"/>
                </a:solidFill>
                <a:latin typeface="Arial" pitchFamily="-92" charset="0"/>
                <a:ea typeface="Arial" pitchFamily="-92" charset="0"/>
                <a:cs typeface="Arial" pitchFamily="-92" charset="0"/>
                <a:sym typeface="Arial" pitchFamily="-92" charset="0"/>
              </a:rPr>
              <a:pPr algn="r"/>
              <a:t>22</a:t>
            </a:fld>
            <a:endParaRPr lang="en-US">
              <a:solidFill>
                <a:srgbClr val="FFFFFF"/>
              </a:solidFill>
              <a:latin typeface="Arial" pitchFamily="-92" charset="0"/>
              <a:ea typeface="Arial" pitchFamily="-92" charset="0"/>
              <a:cs typeface="Arial" pitchFamily="-92" charset="0"/>
              <a:sym typeface="Arial" pitchFamily="-92" charset="0"/>
            </a:endParaRPr>
          </a:p>
        </p:txBody>
      </p:sp>
      <p:graphicFrame>
        <p:nvGraphicFramePr>
          <p:cNvPr id="23" name="Content Placeholder 6"/>
          <p:cNvGraphicFramePr>
            <a:graphicFrameLocks/>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59336710"/>
              </p:ext>
            </p:extLst>
          </p:nvPr>
        </p:nvGraphicFramePr>
        <p:xfrm>
          <a:off x="191344" y="2057400"/>
          <a:ext cx="2740144" cy="1701268"/>
        </p:xfrm>
        <a:graphic>
          <a:graphicData uri="http://schemas.openxmlformats.org/drawingml/2006/table">
            <a:tbl>
              <a:tblPr firstRow="1" bandRow="1">
                <a:tableStyleId>{5C22544A-7EE6-4342-B048-85BDC9FD1C3A}</a:tableStyleId>
              </a:tblPr>
              <a:tblGrid>
                <a:gridCol w="2740144"/>
              </a:tblGrid>
              <a:tr h="352994">
                <a:tc>
                  <a:txBody>
                    <a:bodyPr/>
                    <a:lstStyle/>
                    <a:p>
                      <a:r>
                        <a:rPr lang="en-US" sz="1600" dirty="0" smtClean="0">
                          <a:latin typeface="Georgia"/>
                        </a:rPr>
                        <a:t>Objective</a:t>
                      </a:r>
                      <a:endParaRPr lang="en-US" sz="1600" dirty="0">
                        <a:latin typeface="Georgia"/>
                      </a:endParaRPr>
                    </a:p>
                  </a:txBody>
                  <a:tcPr/>
                </a:tc>
              </a:tr>
              <a:tr h="1348274">
                <a:tc>
                  <a:txBody>
                    <a:bodyPr/>
                    <a:lstStyle/>
                    <a:p>
                      <a:pPr>
                        <a:lnSpc>
                          <a:spcPts val="1900"/>
                        </a:lnSpc>
                      </a:pPr>
                      <a:r>
                        <a:rPr lang="en-US" sz="1600" dirty="0" smtClean="0"/>
                        <a:t>3GPP incorporation of IEEE 802 features, referenced in IMT-2020.</a:t>
                      </a:r>
                      <a:endParaRPr lang="en-US" sz="1600" dirty="0"/>
                    </a:p>
                  </a:txBody>
                  <a:tcPr/>
                </a:tc>
              </a:tr>
            </a:tbl>
          </a:graphicData>
        </a:graphic>
      </p:graphicFrame>
      <p:graphicFrame>
        <p:nvGraphicFramePr>
          <p:cNvPr id="24" name="Content Placeholder 7"/>
          <p:cNvGraphicFramePr>
            <a:graphicFrameLocks/>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72317752"/>
              </p:ext>
            </p:extLst>
          </p:nvPr>
        </p:nvGraphicFramePr>
        <p:xfrm>
          <a:off x="3048000" y="1828800"/>
          <a:ext cx="5904656" cy="3822340"/>
        </p:xfrm>
        <a:graphic>
          <a:graphicData uri="http://schemas.openxmlformats.org/drawingml/2006/table">
            <a:tbl>
              <a:tblPr firstRow="1" bandRow="1">
                <a:tableStyleId>{5C22544A-7EE6-4342-B048-85BDC9FD1C3A}</a:tableStyleId>
              </a:tblPr>
              <a:tblGrid>
                <a:gridCol w="1476164"/>
                <a:gridCol w="1476164"/>
                <a:gridCol w="1476164"/>
                <a:gridCol w="1476164"/>
              </a:tblGrid>
              <a:tr h="343563">
                <a:tc>
                  <a:txBody>
                    <a:bodyPr/>
                    <a:lstStyle/>
                    <a:p>
                      <a:r>
                        <a:rPr lang="en-US" sz="1100" dirty="0" smtClean="0"/>
                        <a:t>Strength</a:t>
                      </a:r>
                      <a:endParaRPr lang="en-US" sz="1100" dirty="0"/>
                    </a:p>
                  </a:txBody>
                  <a:tcPr/>
                </a:tc>
                <a:tc>
                  <a:txBody>
                    <a:bodyPr/>
                    <a:lstStyle/>
                    <a:p>
                      <a:r>
                        <a:rPr lang="en-US" sz="1100" dirty="0" smtClean="0"/>
                        <a:t>Weakness</a:t>
                      </a:r>
                      <a:endParaRPr lang="en-US" sz="1100" dirty="0"/>
                    </a:p>
                  </a:txBody>
                  <a:tcPr/>
                </a:tc>
                <a:tc>
                  <a:txBody>
                    <a:bodyPr/>
                    <a:lstStyle/>
                    <a:p>
                      <a:r>
                        <a:rPr lang="en-US" sz="1100" dirty="0" smtClean="0"/>
                        <a:t>Opportunity</a:t>
                      </a:r>
                      <a:endParaRPr lang="en-US" sz="1100" dirty="0"/>
                    </a:p>
                  </a:txBody>
                  <a:tcPr/>
                </a:tc>
                <a:tc>
                  <a:txBody>
                    <a:bodyPr/>
                    <a:lstStyle/>
                    <a:p>
                      <a:r>
                        <a:rPr lang="en-US" sz="1100" dirty="0" smtClean="0"/>
                        <a:t>Threat</a:t>
                      </a:r>
                      <a:endParaRPr lang="en-US" sz="1100" dirty="0"/>
                    </a:p>
                  </a:txBody>
                  <a:tcPr/>
                </a:tc>
              </a:tr>
              <a:tr h="1116578">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IEEE 802 technologies are referenced in IMT-</a:t>
                      </a:r>
                      <a:r>
                        <a:rPr kumimoji="0" lang="en-US" sz="11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2020, aligning with industry momentum</a:t>
                      </a:r>
                      <a:endParaRPr kumimoji="0" lang="en-US" sz="11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3GPP would make the final decisions about the details of the proposal</a:t>
                      </a:r>
                      <a:endParaRPr kumimoji="0" lang="en-US" sz="11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Encourages use of IEEE 802 in 3GPP 5G networks</a:t>
                      </a:r>
                      <a:endParaRPr kumimoji="0" lang="en-US" sz="11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Focus on 3GPP may reduce applicability of 802 radio interfaces to non-cellular networks</a:t>
                      </a:r>
                      <a:endParaRPr kumimoji="0" lang="en-US" sz="11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r h="1359259">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No need for IEEE 802 radio interfaces to meet IMT-202o requirements or be evaluated in ITU-R WP 5D</a:t>
                      </a:r>
                      <a:endParaRPr kumimoji="0" lang="en-US" sz="11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IEEE 802 radio interfaces are not identified as IMT-2020 and are not applicable to IMT spectrum, including</a:t>
                      </a:r>
                      <a:r>
                        <a:rPr kumimoji="0" lang="en-US" sz="11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 future mm-wave IMT spectrum</a:t>
                      </a:r>
                      <a:endParaRPr kumimoji="0" lang="en-US" sz="11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A peripheral role in IMT-2020</a:t>
                      </a:r>
                      <a:endParaRPr kumimoji="0" lang="en-US" sz="11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IEEE 802 radio interfaces would be in a weaker position than IMT-2020 radio interfaces for IMT spectrum, including</a:t>
                      </a:r>
                      <a:r>
                        <a:rPr kumimoji="0" lang="en-US" sz="11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 future mm</a:t>
                      </a:r>
                      <a:r>
                        <a:rPr kumimoji="0" lang="en-US" sz="11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-wave </a:t>
                      </a:r>
                      <a:r>
                        <a:rPr kumimoji="0" lang="en-US" sz="11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IMT spectrum</a:t>
                      </a:r>
                      <a:endParaRPr kumimoji="0" lang="en-US" sz="11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r h="702698">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3. align with industry momentum</a:t>
                      </a:r>
                      <a:endParaRPr kumimoji="0" lang="en-US" sz="11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endParaRPr kumimoji="0" lang="en-US" sz="11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mn-lt" charset="0"/>
                          <a:ea typeface="+mn-ea" charset="0"/>
                          <a:cs typeface="+mn-ea" charset="0"/>
                          <a:sym typeface="Arial" pitchFamily="-92" charset="0"/>
                        </a:rPr>
                        <a:t>3. 3GPP includes IEEE 802 technology autonomously with minimal effort from IEEE 802</a:t>
                      </a:r>
                      <a:endParaRPr kumimoji="0" lang="en-US" sz="11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mn-lt" charset="0"/>
                          <a:ea typeface="+mn-ea" charset="0"/>
                          <a:cs typeface="+mn-ea" charset="0"/>
                          <a:sym typeface="Arial" pitchFamily="-92" charset="0"/>
                        </a:rPr>
                        <a:t>3.</a:t>
                      </a:r>
                      <a:r>
                        <a:rPr kumimoji="0" lang="en-US" sz="1100" b="0" i="0" u="none" strike="noStrike" cap="none" normalizeH="0" baseline="0" dirty="0" smtClean="0">
                          <a:ln>
                            <a:noFill/>
                          </a:ln>
                          <a:solidFill>
                            <a:srgbClr val="000000"/>
                          </a:solidFill>
                          <a:effectLst/>
                          <a:latin typeface="+mn-lt" charset="0"/>
                          <a:ea typeface="+mn-ea" charset="0"/>
                          <a:cs typeface="+mn-ea" charset="0"/>
                          <a:sym typeface="Arial" pitchFamily="-92" charset="0"/>
                        </a:rPr>
                        <a:t> 3GPP </a:t>
                      </a:r>
                      <a:r>
                        <a:rPr kumimoji="0" lang="en-US" sz="1100" b="0" i="0" u="none" strike="noStrike" cap="none" normalizeH="0" baseline="0" dirty="0" smtClean="0">
                          <a:ln>
                            <a:noFill/>
                          </a:ln>
                          <a:solidFill>
                            <a:srgbClr val="000000"/>
                          </a:solidFill>
                          <a:effectLst/>
                          <a:latin typeface="+mn-lt" charset="0"/>
                          <a:ea typeface="+mn-ea" charset="0"/>
                          <a:cs typeface="+mn-ea" charset="0"/>
                          <a:sym typeface="Arial" pitchFamily="-92" charset="0"/>
                        </a:rPr>
                        <a:t>changes IEEE 802 functionality</a:t>
                      </a:r>
                      <a:endParaRPr kumimoji="0" lang="en-US" sz="11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bl>
          </a:graphicData>
        </a:graphic>
      </p:graphicFrame>
      <p:graphicFrame>
        <p:nvGraphicFramePr>
          <p:cNvPr id="25" name="Content Placeholder 6"/>
          <p:cNvGraphicFramePr>
            <a:graphicFrameLocks/>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70725870"/>
              </p:ext>
            </p:extLst>
          </p:nvPr>
        </p:nvGraphicFramePr>
        <p:xfrm>
          <a:off x="214264" y="3810000"/>
          <a:ext cx="2736304" cy="2971800"/>
        </p:xfrm>
        <a:graphic>
          <a:graphicData uri="http://schemas.openxmlformats.org/drawingml/2006/table">
            <a:tbl>
              <a:tblPr firstRow="1" bandRow="1">
                <a:tableStyleId>{5C22544A-7EE6-4342-B048-85BDC9FD1C3A}</a:tableStyleId>
              </a:tblPr>
              <a:tblGrid>
                <a:gridCol w="2736304"/>
              </a:tblGrid>
              <a:tr h="593286">
                <a:tc>
                  <a:txBody>
                    <a:bodyPr/>
                    <a:lstStyle/>
                    <a:p>
                      <a:r>
                        <a:rPr lang="en-US" sz="1600" smtClean="0">
                          <a:latin typeface="Georgia"/>
                        </a:rPr>
                        <a:t>Description</a:t>
                      </a:r>
                      <a:endParaRPr lang="en-US" sz="1600" dirty="0">
                        <a:latin typeface="Georgia"/>
                      </a:endParaRPr>
                    </a:p>
                  </a:txBody>
                  <a:tcPr/>
                </a:tc>
              </a:tr>
              <a:tr h="2378514">
                <a:tc>
                  <a:txBody>
                    <a:bodyPr/>
                    <a:lstStyle/>
                    <a:p>
                      <a:pPr>
                        <a:lnSpc>
                          <a:spcPts val="1900"/>
                        </a:lnSpc>
                      </a:pPr>
                      <a:r>
                        <a:rPr lang="en-US" sz="1600" dirty="0" smtClean="0"/>
                        <a:t>Support development of a 3GPP proposal for IMT-2020 incorporating references to integration of IEEE 802.11 or an IEEE 802 Access Network.</a:t>
                      </a:r>
                      <a:endParaRPr lang="en-US" sz="1600" dirty="0"/>
                    </a:p>
                  </a:txBody>
                  <a:tcPr/>
                </a:tc>
              </a:tr>
            </a:tbl>
          </a:graphicData>
        </a:graphic>
      </p:graphicFrame>
      <p:graphicFrame>
        <p:nvGraphicFramePr>
          <p:cNvPr id="26" name="Content Placeholder 6"/>
          <p:cNvGraphicFramePr>
            <a:graphicFrameLocks/>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081575226"/>
              </p:ext>
            </p:extLst>
          </p:nvPr>
        </p:nvGraphicFramePr>
        <p:xfrm>
          <a:off x="3048000" y="5715000"/>
          <a:ext cx="5904656" cy="1061420"/>
        </p:xfrm>
        <a:graphic>
          <a:graphicData uri="http://schemas.openxmlformats.org/drawingml/2006/table">
            <a:tbl>
              <a:tblPr firstRow="1" bandRow="1">
                <a:tableStyleId>{5C22544A-7EE6-4342-B048-85BDC9FD1C3A}</a:tableStyleId>
              </a:tblPr>
              <a:tblGrid>
                <a:gridCol w="2952328"/>
                <a:gridCol w="2952328"/>
              </a:tblGrid>
              <a:tr h="294940">
                <a:tc>
                  <a:txBody>
                    <a:bodyPr/>
                    <a:lstStyle/>
                    <a:p>
                      <a:r>
                        <a:rPr lang="en-US" dirty="0" smtClean="0"/>
                        <a:t>Cost</a:t>
                      </a:r>
                      <a:endParaRPr lang="en-US" dirty="0"/>
                    </a:p>
                  </a:txBody>
                  <a:tcPr/>
                </a:tc>
                <a:tc>
                  <a:txBody>
                    <a:bodyPr/>
                    <a:lstStyle/>
                    <a:p>
                      <a:r>
                        <a:rPr lang="en-US" dirty="0" smtClean="0"/>
                        <a:t>Benefit</a:t>
                      </a:r>
                      <a:endParaRPr lang="en-US" dirty="0"/>
                    </a:p>
                  </a:txBody>
                  <a:tcPr/>
                </a:tc>
              </a:tr>
              <a:tr h="695660">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Development of the interface, and coordination with 3GPP</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 on integration of </a:t>
                      </a: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the interface</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Encourages use of IEEE 802 in 3GPP 5G </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networks; aligns with industry momentum.</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bl>
          </a:graphicData>
        </a:graphic>
      </p:graphicFrame>
    </p:spTree>
  </p:cSld>
  <p:clrMapOvr>
    <a:masterClrMapping/>
  </p:clrMapOvr>
  <p:transition spd="med"/>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Approach – 2 prongs: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Action B3: Ensure </a:t>
            </a:r>
            <a:r>
              <a:rPr lang="en-US" dirty="0" smtClean="0"/>
              <a:t>relevant IEEE 802 technologies</a:t>
            </a:r>
            <a:r>
              <a:rPr lang="en-US" dirty="0" smtClean="0"/>
              <a:t> are </a:t>
            </a:r>
            <a:r>
              <a:rPr lang="en-US" dirty="0" smtClean="0"/>
              <a:t>part of the incumbent mobile operator 5G universe</a:t>
            </a:r>
          </a:p>
          <a:p>
            <a:pPr lvl="1"/>
            <a:r>
              <a:rPr lang="en-US" dirty="0" smtClean="0"/>
              <a:t>Complementary - Propose </a:t>
            </a:r>
            <a:r>
              <a:rPr lang="en-US" dirty="0"/>
              <a:t>we</a:t>
            </a:r>
            <a:r>
              <a:rPr lang="en-US" dirty="0" smtClean="0"/>
              <a:t> recommend only world </a:t>
            </a:r>
            <a:r>
              <a:rPr lang="en-US" dirty="0"/>
              <a:t>class winning technologies that already have a foothold in</a:t>
            </a:r>
            <a:r>
              <a:rPr lang="en-US" dirty="0" smtClean="0"/>
              <a:t> mobile community to ensure credibility with 3GPP. </a:t>
            </a:r>
          </a:p>
          <a:p>
            <a:pPr lvl="1"/>
            <a:r>
              <a:rPr lang="en-US" dirty="0" smtClean="0"/>
              <a:t>Focus on some specific use cases/test environments, e.g. in-home entertainment, indoor hotspot, outdoor hotspot, community</a:t>
            </a:r>
          </a:p>
          <a:p>
            <a:pPr lvl="1"/>
            <a:r>
              <a:rPr lang="en-US" dirty="0" smtClean="0"/>
              <a:t>Liaise with 3GPP as the Release 13/14 features and specifications evolve into Release 15/16/NR/…</a:t>
            </a:r>
          </a:p>
          <a:p>
            <a:pPr lvl="2"/>
            <a:r>
              <a:rPr lang="en-US" dirty="0" smtClean="0"/>
              <a:t>IMT-2020 requirements will evolve in ITU-R and need to be tracked </a:t>
            </a:r>
          </a:p>
          <a:p>
            <a:pPr lvl="2"/>
            <a:r>
              <a:rPr lang="en-US" dirty="0" smtClean="0"/>
              <a:t>IEEE deliverables must ensure that a 5G network including 3GPP and IEEE technologies support the appropriate IMT-2020 requirements</a:t>
            </a:r>
          </a:p>
          <a:p>
            <a:endParaRPr lang="en-US" dirty="0" smtClean="0"/>
          </a:p>
          <a:p>
            <a:r>
              <a:rPr lang="en-US" dirty="0" smtClean="0"/>
              <a:t>Action A: Ensure </a:t>
            </a:r>
            <a:r>
              <a:rPr lang="en-US" dirty="0" smtClean="0"/>
              <a:t>IEEE 802 technologies</a:t>
            </a:r>
            <a:r>
              <a:rPr lang="en-US" dirty="0" smtClean="0"/>
              <a:t> interface with </a:t>
            </a:r>
            <a:r>
              <a:rPr lang="en-US" dirty="0" smtClean="0"/>
              <a:t>networks of incumbent mobile </a:t>
            </a:r>
            <a:r>
              <a:rPr lang="en-US" dirty="0" smtClean="0"/>
              <a:t>operators and others</a:t>
            </a:r>
          </a:p>
          <a:p>
            <a:endParaRPr lang="en-US" dirty="0" smtClean="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8763050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3"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3555" name="Rectangle 3"/>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2B76A013-7DB0-E543-87B6-FC458E5F1E42}" type="slidenum">
              <a:rPr lang="en-US">
                <a:solidFill>
                  <a:srgbClr val="FFFFFF"/>
                </a:solidFill>
                <a:latin typeface="Arial" pitchFamily="-92" charset="0"/>
                <a:ea typeface="Arial" pitchFamily="-92" charset="0"/>
                <a:cs typeface="Arial" pitchFamily="-92" charset="0"/>
                <a:sym typeface="Arial" pitchFamily="-92" charset="0"/>
              </a:rPr>
              <a:pPr algn="r"/>
              <a:t>24</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normAutofit fontScale="92500"/>
          </a:bodyPr>
          <a:lstStyle/>
          <a:p>
            <a:r>
              <a:rPr lang="en-US" altLang="en-US" dirty="0"/>
              <a:t>Actions toward B3 </a:t>
            </a:r>
            <a:r>
              <a:rPr lang="en-US" altLang="en-US" dirty="0" smtClean="0"/>
              <a:t>(for Mobile Incumbents)</a:t>
            </a:r>
          </a:p>
          <a:p>
            <a:pPr lvl="1"/>
            <a:r>
              <a:rPr lang="en-US" altLang="en-US" dirty="0" smtClean="0"/>
              <a:t>Encourage review and technical analysis within the WGs</a:t>
            </a:r>
          </a:p>
          <a:p>
            <a:pPr lvl="1"/>
            <a:r>
              <a:rPr lang="en-US" altLang="en-US" dirty="0" smtClean="0"/>
              <a:t>“</a:t>
            </a:r>
            <a:r>
              <a:rPr lang="en-US" altLang="en-US" dirty="0"/>
              <a:t>Exploring further involvement of IEEE in this work should be initiated by liaison to 3GPP”</a:t>
            </a:r>
            <a:endParaRPr lang="en-US" altLang="en-US" dirty="0" smtClean="0"/>
          </a:p>
          <a:p>
            <a:pPr lvl="2"/>
            <a:r>
              <a:rPr lang="en-US" altLang="en-US" dirty="0" smtClean="0"/>
              <a:t>Suggested by 3GPP representatives in IEEE 802-EC-16-0065-10-5GSG</a:t>
            </a:r>
          </a:p>
          <a:p>
            <a:r>
              <a:rPr lang="en-US" altLang="en-US" dirty="0"/>
              <a:t>Actions towards </a:t>
            </a:r>
            <a:r>
              <a:rPr lang="en-US" altLang="en-US" dirty="0" smtClean="0"/>
              <a:t>A</a:t>
            </a:r>
          </a:p>
          <a:p>
            <a:pPr lvl="1"/>
            <a:r>
              <a:rPr lang="en-US" altLang="en-US" dirty="0" smtClean="0"/>
              <a:t>Encourage review and technical analysis within the WGs</a:t>
            </a:r>
          </a:p>
          <a:p>
            <a:pPr lvl="1"/>
            <a:r>
              <a:rPr lang="en-US" altLang="en-US" dirty="0" smtClean="0"/>
              <a:t>Consider a common interface with Action B3</a:t>
            </a:r>
          </a:p>
          <a:p>
            <a:r>
              <a:rPr lang="en-US" altLang="en-US" dirty="0" smtClean="0"/>
              <a:t>Identify those who will actually perform the Actions</a:t>
            </a:r>
            <a:endParaRPr lang="en-US" altLang="en-US" dirty="0"/>
          </a:p>
          <a:p>
            <a:endParaRPr lang="en-US" dirty="0"/>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3"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3554" name="Rectangle 2"/>
          <p:cNvSpPr>
            <a:spLocks/>
          </p:cNvSpPr>
          <p:nvPr/>
        </p:nvSpPr>
        <p:spPr bwMode="auto">
          <a:xfrm>
            <a:off x="533400" y="1143000"/>
            <a:ext cx="7739063" cy="600164"/>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tabLst>
                <a:tab pos="101600" algn="l"/>
                <a:tab pos="368300" algn="l"/>
                <a:tab pos="406400" algn="l"/>
                <a:tab pos="647700" algn="l"/>
                <a:tab pos="698500" algn="l"/>
                <a:tab pos="914400" algn="l"/>
              </a:tabLst>
            </a:pP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Summary</a:t>
            </a:r>
            <a:endParaRPr lang="en-US" sz="1200" dirty="0">
              <a:latin typeface="Calibri" pitchFamily="-92" charset="0"/>
              <a:ea typeface="Calibri" pitchFamily="-92" charset="0"/>
              <a:cs typeface="Calibri" pitchFamily="-92" charset="0"/>
              <a:sym typeface="Calibri" pitchFamily="-92" charset="0"/>
            </a:endParaRPr>
          </a:p>
        </p:txBody>
      </p:sp>
      <p:sp>
        <p:nvSpPr>
          <p:cNvPr id="23555" name="Rectangle 3"/>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2B76A013-7DB0-E543-87B6-FC458E5F1E42}" type="slidenum">
              <a:rPr lang="en-US">
                <a:solidFill>
                  <a:srgbClr val="FFFFFF"/>
                </a:solidFill>
                <a:latin typeface="Arial" pitchFamily="-92" charset="0"/>
                <a:ea typeface="Arial" pitchFamily="-92" charset="0"/>
                <a:cs typeface="Arial" pitchFamily="-92" charset="0"/>
                <a:sym typeface="Arial" pitchFamily="-92" charset="0"/>
              </a:rPr>
              <a:pPr algn="r"/>
              <a:t>25</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5" name="Content Placeholder 2"/>
          <p:cNvSpPr>
            <a:spLocks noGrp="1"/>
          </p:cNvSpPr>
          <p:nvPr/>
        </p:nvSpPr>
        <p:spPr bwMode="auto">
          <a:xfrm>
            <a:off x="304800" y="2209800"/>
            <a:ext cx="8229600" cy="4324350"/>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altLang="en-US" dirty="0" smtClean="0"/>
              <a:t>The </a:t>
            </a:r>
            <a:r>
              <a:rPr lang="en-US" altLang="en-US" dirty="0" smtClean="0"/>
              <a:t>S</a:t>
            </a:r>
            <a:r>
              <a:rPr lang="en-US" altLang="en-US" dirty="0" smtClean="0"/>
              <a:t>tanding </a:t>
            </a:r>
            <a:r>
              <a:rPr lang="en-US" altLang="en-US" dirty="0" smtClean="0"/>
              <a:t>committee benefitted from a wide breadth of contributions and views that helped derive the cost-benefit analysis and conclusion of this </a:t>
            </a:r>
            <a:r>
              <a:rPr lang="en-US" altLang="en-US" dirty="0" smtClean="0"/>
              <a:t>report.</a:t>
            </a:r>
            <a:endParaRPr lang="en-US" altLang="en-US" dirty="0" smtClean="0"/>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3"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3554" name="Rectangle 2"/>
          <p:cNvSpPr>
            <a:spLocks/>
          </p:cNvSpPr>
          <p:nvPr/>
        </p:nvSpPr>
        <p:spPr bwMode="auto">
          <a:xfrm>
            <a:off x="533400" y="1143000"/>
            <a:ext cx="7739063" cy="600164"/>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tabLst>
                <a:tab pos="101600" algn="l"/>
                <a:tab pos="368300" algn="l"/>
                <a:tab pos="406400" algn="l"/>
                <a:tab pos="647700" algn="l"/>
                <a:tab pos="698500" algn="l"/>
                <a:tab pos="914400" algn="l"/>
              </a:tabLst>
            </a:pP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[DRAFT] Conclusions</a:t>
            </a:r>
            <a:endParaRPr lang="en-US" sz="1200" dirty="0">
              <a:latin typeface="Calibri" pitchFamily="-92" charset="0"/>
              <a:ea typeface="Calibri" pitchFamily="-92" charset="0"/>
              <a:cs typeface="Calibri" pitchFamily="-92" charset="0"/>
              <a:sym typeface="Calibri" pitchFamily="-92" charset="0"/>
            </a:endParaRPr>
          </a:p>
        </p:txBody>
      </p:sp>
      <p:sp>
        <p:nvSpPr>
          <p:cNvPr id="23555" name="Rectangle 3"/>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2B76A013-7DB0-E543-87B6-FC458E5F1E42}" type="slidenum">
              <a:rPr lang="en-US">
                <a:solidFill>
                  <a:srgbClr val="FFFFFF"/>
                </a:solidFill>
                <a:latin typeface="Arial" pitchFamily="-92" charset="0"/>
                <a:ea typeface="Arial" pitchFamily="-92" charset="0"/>
                <a:cs typeface="Arial" pitchFamily="-92" charset="0"/>
                <a:sym typeface="Arial" pitchFamily="-92" charset="0"/>
              </a:rPr>
              <a:pPr algn="r"/>
              <a:t>26</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5" name="Content Placeholder 2"/>
          <p:cNvSpPr>
            <a:spLocks noGrp="1"/>
          </p:cNvSpPr>
          <p:nvPr/>
        </p:nvSpPr>
        <p:spPr bwMode="auto">
          <a:xfrm>
            <a:off x="304800" y="2209800"/>
            <a:ext cx="8229600" cy="4324350"/>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altLang="en-US" dirty="0" smtClean="0"/>
              <a:t>The four Actions addressed </a:t>
            </a:r>
            <a:r>
              <a:rPr lang="en-US" altLang="en-US" dirty="0" smtClean="0"/>
              <a:t>under the Standing Committee scope </a:t>
            </a:r>
            <a:r>
              <a:rPr lang="en-US" altLang="en-US" dirty="0" smtClean="0"/>
              <a:t>are </a:t>
            </a:r>
            <a:r>
              <a:rPr lang="en-US" altLang="en-US" dirty="0" smtClean="0"/>
              <a:t>not mutually </a:t>
            </a:r>
            <a:r>
              <a:rPr lang="en-US" altLang="en-US" dirty="0" smtClean="0"/>
              <a:t>exclusive.</a:t>
            </a:r>
          </a:p>
          <a:p>
            <a:r>
              <a:rPr lang="en-US" altLang="en-US" dirty="0" smtClean="0"/>
              <a:t>There </a:t>
            </a:r>
            <a:r>
              <a:rPr lang="en-US" altLang="en-US" dirty="0" smtClean="0"/>
              <a:t>is a preference for Action </a:t>
            </a:r>
            <a:r>
              <a:rPr lang="en-US" altLang="en-US" dirty="0" smtClean="0"/>
              <a:t>B3, </a:t>
            </a:r>
            <a:r>
              <a:rPr lang="en-US" altLang="en-US" dirty="0" smtClean="0"/>
              <a:t>with a secondary desire to progress Action </a:t>
            </a:r>
            <a:r>
              <a:rPr lang="en-US" altLang="en-US" dirty="0" smtClean="0"/>
              <a:t>A.</a:t>
            </a:r>
          </a:p>
          <a:p>
            <a:r>
              <a:rPr lang="en-US" altLang="en-US" dirty="0" smtClean="0"/>
              <a:t>[This </a:t>
            </a:r>
            <a:r>
              <a:rPr lang="en-US" altLang="en-US" dirty="0" smtClean="0"/>
              <a:t>will be assessed with straw polls at the July plenary</a:t>
            </a:r>
            <a:r>
              <a:rPr lang="en-US" altLang="en-US" dirty="0" smtClean="0"/>
              <a:t>.]</a:t>
            </a:r>
            <a:endParaRPr lang="en-US" altLang="en-US" dirty="0" smtClean="0"/>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3"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3554" name="Rectangle 2"/>
          <p:cNvSpPr>
            <a:spLocks/>
          </p:cNvSpPr>
          <p:nvPr/>
        </p:nvSpPr>
        <p:spPr bwMode="auto">
          <a:xfrm>
            <a:off x="546100" y="1555750"/>
            <a:ext cx="7739063" cy="4247316"/>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tabLst>
                <a:tab pos="101600" algn="l"/>
                <a:tab pos="368300" algn="l"/>
                <a:tab pos="406400" algn="l"/>
                <a:tab pos="6477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Appendix 1:</a:t>
            </a:r>
          </a:p>
          <a:p>
            <a:pPr>
              <a:tabLst>
                <a:tab pos="101600" algn="l"/>
                <a:tab pos="368300" algn="l"/>
                <a:tab pos="406400" algn="l"/>
                <a:tab pos="6477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Authorization by EC Ballot</a:t>
            </a:r>
          </a:p>
          <a:p>
            <a:pPr>
              <a:tabLst>
                <a:tab pos="101600" algn="l"/>
                <a:tab pos="368300" algn="l"/>
                <a:tab pos="406400" algn="l"/>
                <a:tab pos="647700" algn="l"/>
                <a:tab pos="698500" algn="l"/>
                <a:tab pos="914400" algn="l"/>
              </a:tabLst>
            </a:pPr>
            <a:endParaRPr lang="en-US" dirty="0">
              <a:latin typeface="Calibri" pitchFamily="-92" charset="0"/>
              <a:ea typeface="Calibri" pitchFamily="-92" charset="0"/>
              <a:cs typeface="Calibri" pitchFamily="-92" charset="0"/>
              <a:sym typeface="Calibri" pitchFamily="-92" charset="0"/>
            </a:endParaRPr>
          </a:p>
          <a:p>
            <a:pPr>
              <a:tabLst>
                <a:tab pos="101600" algn="l"/>
                <a:tab pos="368300" algn="l"/>
                <a:tab pos="406400" algn="l"/>
                <a:tab pos="647700" algn="l"/>
                <a:tab pos="698500" algn="l"/>
                <a:tab pos="914400" algn="l"/>
              </a:tabLst>
            </a:pPr>
            <a:r>
              <a:rPr lang="en-US" sz="1200" dirty="0"/>
              <a:t>Motion: Approve the creation of the IEEE 802 5G/IMT-2020 standing committee (per 5.6 2 of the LMSC P&amp;P) with the following scope and organization</a:t>
            </a:r>
            <a:r>
              <a:rPr lang="en-US" sz="1200" dirty="0" smtClean="0"/>
              <a:t>:</a:t>
            </a:r>
          </a:p>
          <a:p>
            <a:pPr>
              <a:tabLst>
                <a:tab pos="101600" algn="l"/>
                <a:tab pos="368300" algn="l"/>
                <a:tab pos="406400" algn="l"/>
                <a:tab pos="647700" algn="l"/>
                <a:tab pos="698500" algn="l"/>
                <a:tab pos="914400" algn="l"/>
              </a:tabLst>
            </a:pPr>
            <a:endParaRPr lang="en-US" sz="1200" dirty="0" smtClean="0"/>
          </a:p>
          <a:p>
            <a:pPr>
              <a:buFont typeface="Arial"/>
              <a:buChar char="•"/>
              <a:tabLst>
                <a:tab pos="101600" algn="l"/>
                <a:tab pos="368300" algn="l"/>
                <a:tab pos="406400" algn="l"/>
                <a:tab pos="647700" algn="l"/>
                <a:tab pos="698500" algn="l"/>
                <a:tab pos="914400" algn="l"/>
              </a:tabLst>
            </a:pPr>
            <a:r>
              <a:rPr lang="en-US" sz="1200" dirty="0" smtClean="0"/>
              <a:t>To</a:t>
            </a:r>
            <a:r>
              <a:rPr lang="en-US" sz="1200" dirty="0" smtClean="0">
                <a:latin typeface="Times New Roman" pitchFamily="-92" charset="0"/>
                <a:ea typeface="Times New Roman" pitchFamily="-92" charset="0"/>
                <a:cs typeface="Times New Roman" pitchFamily="-92" charset="0"/>
                <a:sym typeface="Times New Roman" pitchFamily="-92" charset="0"/>
              </a:rPr>
              <a:t> </a:t>
            </a:r>
            <a:r>
              <a:rPr lang="en-US" sz="1200" dirty="0"/>
              <a:t>provide</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a</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report</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on</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the</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following</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items</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to</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the</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smtClean="0"/>
              <a:t>EC:</a:t>
            </a:r>
            <a:endParaRPr lang="en-US" sz="1200" dirty="0" smtClean="0"/>
          </a:p>
          <a:p>
            <a:pPr marL="230188" lvl="1" indent="115888">
              <a:buFont typeface="Arial"/>
              <a:buChar char="•"/>
              <a:tabLst>
                <a:tab pos="101600" algn="l"/>
                <a:tab pos="368300" algn="l"/>
                <a:tab pos="406400" algn="l"/>
                <a:tab pos="647700" algn="l"/>
                <a:tab pos="698500" algn="l"/>
                <a:tab pos="914400" algn="l"/>
              </a:tabLst>
            </a:pPr>
            <a:r>
              <a:rPr lang="en-US" sz="1200" dirty="0" smtClean="0">
                <a:solidFill>
                  <a:schemeClr val="accent2"/>
                </a:solidFill>
              </a:rPr>
              <a:t>Costs</a:t>
            </a:r>
            <a:r>
              <a:rPr lang="en-US" sz="1200" dirty="0" smtClean="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and</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benefits</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of</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creating</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an</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IEEE</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5G</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specification</a:t>
            </a:r>
            <a:endParaRPr lang="en-US" sz="1200" dirty="0" smtClean="0">
              <a:solidFill>
                <a:schemeClr val="accent2"/>
              </a:solidFill>
            </a:endParaRPr>
          </a:p>
          <a:p>
            <a:pPr marL="230188" lvl="1" indent="115888">
              <a:buFont typeface="Arial"/>
              <a:buChar char="•"/>
              <a:tabLst>
                <a:tab pos="101600" algn="l"/>
                <a:tab pos="368300" algn="l"/>
                <a:tab pos="406400" algn="l"/>
                <a:tab pos="647700" algn="l"/>
                <a:tab pos="698500" algn="l"/>
                <a:tab pos="914400" algn="l"/>
              </a:tabLst>
            </a:pPr>
            <a:r>
              <a:rPr lang="en-US" sz="1200" dirty="0" smtClean="0">
                <a:solidFill>
                  <a:schemeClr val="accent2"/>
                </a:solidFill>
              </a:rPr>
              <a:t>Costs</a:t>
            </a:r>
            <a:r>
              <a:rPr lang="en-US" sz="1200" dirty="0" smtClean="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and</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benefits</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of</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providing</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a</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proposal</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for</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IMT</a:t>
            </a:r>
            <a:r>
              <a:rPr lang="en-US" sz="1200" dirty="0" smtClean="0">
                <a:solidFill>
                  <a:schemeClr val="accent2"/>
                </a:solidFill>
              </a:rPr>
              <a:t>-2020</a:t>
            </a:r>
            <a:r>
              <a:rPr lang="en-US" sz="1200" dirty="0">
                <a:solidFill>
                  <a:schemeClr val="accent2"/>
                </a:solidFill>
              </a:rPr>
              <a:t>,</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considering</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possible</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models</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of</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a</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smtClean="0">
                <a:solidFill>
                  <a:schemeClr val="accent2"/>
                </a:solidFill>
              </a:rPr>
              <a:t>proposal:</a:t>
            </a:r>
            <a:endParaRPr lang="en-US" sz="1200" dirty="0" smtClean="0">
              <a:solidFill>
                <a:schemeClr val="accent2"/>
              </a:solidFill>
            </a:endParaRPr>
          </a:p>
          <a:p>
            <a:pPr marL="346075" lvl="4" indent="106363">
              <a:buFont typeface="Arial"/>
              <a:buChar char="•"/>
              <a:tabLst>
                <a:tab pos="101600" algn="l"/>
                <a:tab pos="514350" algn="l"/>
                <a:tab pos="647700" algn="l"/>
                <a:tab pos="698500" algn="l"/>
                <a:tab pos="914400" algn="l"/>
                <a:tab pos="1084263" algn="l"/>
              </a:tabLst>
            </a:pPr>
            <a:r>
              <a:rPr lang="en-US" sz="1200" dirty="0" smtClean="0">
                <a:solidFill>
                  <a:schemeClr val="accent1"/>
                </a:solidFill>
              </a:rPr>
              <a:t>as</a:t>
            </a:r>
            <a:r>
              <a:rPr lang="en-US" sz="1200" dirty="0" smtClean="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a</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single</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technology</a:t>
            </a:r>
            <a:r>
              <a:rPr lang="en-US" sz="1200" dirty="0" smtClean="0">
                <a:solidFill>
                  <a:schemeClr val="accent1"/>
                </a:solidFill>
              </a:rPr>
              <a:t>,</a:t>
            </a:r>
          </a:p>
          <a:p>
            <a:pPr marL="346075" lvl="2" indent="106363">
              <a:buFont typeface="Arial"/>
              <a:buChar char="•"/>
              <a:tabLst>
                <a:tab pos="101600" algn="l"/>
                <a:tab pos="514350" algn="l"/>
                <a:tab pos="647700" algn="l"/>
                <a:tab pos="698500" algn="l"/>
                <a:tab pos="914400" algn="l"/>
                <a:tab pos="1084263" algn="l"/>
              </a:tabLst>
            </a:pPr>
            <a:r>
              <a:rPr lang="en-US" sz="1200" dirty="0" smtClean="0">
                <a:solidFill>
                  <a:schemeClr val="accent1"/>
                </a:solidFill>
              </a:rPr>
              <a:t>as</a:t>
            </a:r>
            <a:r>
              <a:rPr lang="en-US" sz="1200" dirty="0" smtClean="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a</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set</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of</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technologies</a:t>
            </a:r>
            <a:r>
              <a:rPr lang="en-US" sz="1200" dirty="0" smtClean="0">
                <a:solidFill>
                  <a:schemeClr val="accent1"/>
                </a:solidFill>
              </a:rPr>
              <a:t>,  or</a:t>
            </a:r>
            <a:r>
              <a:rPr lang="en-US" sz="1200" dirty="0" smtClean="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as</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one</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or</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more</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technologies</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within</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a</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proposal</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from</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external bodies</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(e.g.,</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3GPP)</a:t>
            </a:r>
            <a:endParaRPr lang="en-US" sz="1200" dirty="0" smtClean="0">
              <a:solidFill>
                <a:schemeClr val="accent1"/>
              </a:solidFill>
            </a:endParaRPr>
          </a:p>
          <a:p>
            <a:pPr>
              <a:buFont typeface="Arial"/>
              <a:buChar char="•"/>
              <a:tabLst>
                <a:tab pos="101600" algn="l"/>
                <a:tab pos="368300" algn="l"/>
                <a:tab pos="406400" algn="l"/>
                <a:tab pos="647700" algn="l"/>
                <a:tab pos="698500" algn="l"/>
                <a:tab pos="914400" algn="l"/>
              </a:tabLst>
            </a:pPr>
            <a:r>
              <a:rPr lang="en-US" sz="1200" dirty="0" smtClean="0"/>
              <a:t>During</a:t>
            </a:r>
            <a:r>
              <a:rPr lang="en-US" sz="1200" dirty="0" smtClean="0">
                <a:latin typeface="Times New Roman" pitchFamily="-92" charset="0"/>
                <a:ea typeface="Times New Roman" pitchFamily="-92" charset="0"/>
                <a:cs typeface="Times New Roman" pitchFamily="-92" charset="0"/>
                <a:sym typeface="Times New Roman" pitchFamily="-92" charset="0"/>
              </a:rPr>
              <a:t> </a:t>
            </a:r>
            <a:r>
              <a:rPr lang="en-US" sz="1200" dirty="0"/>
              <a:t>its</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lifetime,</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to</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act</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as</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the</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communication</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smtClean="0"/>
              <a:t>point</a:t>
            </a:r>
            <a:r>
              <a:rPr lang="en-US" sz="1200" dirty="0" smtClean="0"/>
              <a:t> </a:t>
            </a:r>
            <a:r>
              <a:rPr lang="en-US" sz="1200" dirty="0" smtClean="0"/>
              <a:t>with</a:t>
            </a:r>
            <a:r>
              <a:rPr lang="en-US" sz="1200" dirty="0" smtClean="0">
                <a:latin typeface="Times New Roman" pitchFamily="-92" charset="0"/>
                <a:ea typeface="Times New Roman" pitchFamily="-92" charset="0"/>
                <a:cs typeface="Times New Roman" pitchFamily="-92" charset="0"/>
                <a:sym typeface="Times New Roman" pitchFamily="-92" charset="0"/>
              </a:rPr>
              <a:t> </a:t>
            </a:r>
            <a:r>
              <a:rPr lang="en-US" sz="1200" dirty="0"/>
              <a:t>other</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IEEE</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organizations</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on</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this</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topic.</a:t>
            </a:r>
          </a:p>
          <a:p>
            <a:pPr>
              <a:tabLst>
                <a:tab pos="101600" algn="l"/>
                <a:tab pos="368300" algn="l"/>
                <a:tab pos="406400" algn="l"/>
                <a:tab pos="647700" algn="l"/>
                <a:tab pos="698500" algn="l"/>
                <a:tab pos="914400" algn="l"/>
              </a:tabLst>
            </a:pPr>
            <a:endParaRPr lang="en-US" sz="1200" dirty="0"/>
          </a:p>
          <a:p>
            <a:pPr>
              <a:tabLst>
                <a:tab pos="101600" algn="l"/>
                <a:tab pos="368300" algn="l"/>
                <a:tab pos="406400" algn="l"/>
                <a:tab pos="647700" algn="l"/>
                <a:tab pos="698500" algn="l"/>
                <a:tab pos="914400" algn="l"/>
              </a:tabLst>
            </a:pPr>
            <a:r>
              <a:rPr lang="en-US" sz="1200" dirty="0"/>
              <a:t>Organization: The committee is chartered for 6 months (i.e.,  due July 2016 at the 802 plenary) as an EC SC (type 2).  Any 802 WG voting member may participate as a voting member of the committee.</a:t>
            </a:r>
          </a:p>
          <a:p>
            <a:pPr>
              <a:tabLst>
                <a:tab pos="101600" algn="l"/>
                <a:tab pos="368300" algn="l"/>
                <a:tab pos="406400" algn="l"/>
                <a:tab pos="647700" algn="l"/>
                <a:tab pos="698500" algn="l"/>
                <a:tab pos="914400" algn="l"/>
              </a:tabLst>
            </a:pPr>
            <a:endParaRPr lang="en-US" sz="1200" dirty="0"/>
          </a:p>
          <a:p>
            <a:pPr>
              <a:tabLst>
                <a:tab pos="101600" algn="l"/>
                <a:tab pos="368300" algn="l"/>
                <a:tab pos="406400" algn="l"/>
                <a:tab pos="647700" algn="l"/>
                <a:tab pos="698500" algn="l"/>
                <a:tab pos="914400" algn="l"/>
              </a:tabLst>
            </a:pPr>
            <a:r>
              <a:rPr lang="en-US" sz="1200" dirty="0"/>
              <a:t>Start of ballot: Monday January 25, 2016</a:t>
            </a:r>
          </a:p>
          <a:p>
            <a:pPr>
              <a:tabLst>
                <a:tab pos="101600" algn="l"/>
                <a:tab pos="368300" algn="l"/>
                <a:tab pos="406400" algn="l"/>
                <a:tab pos="647700" algn="l"/>
                <a:tab pos="698500" algn="l"/>
                <a:tab pos="914400" algn="l"/>
              </a:tabLst>
            </a:pPr>
            <a:r>
              <a:rPr lang="en-US" sz="1200" dirty="0"/>
              <a:t>Close of ballot: February 4, 2016 11:59PM AOE</a:t>
            </a:r>
            <a:endParaRPr lang="en-US" sz="1200" dirty="0">
              <a:latin typeface="Calibri" pitchFamily="-92" charset="0"/>
              <a:ea typeface="Calibri" pitchFamily="-92" charset="0"/>
              <a:cs typeface="Calibri" pitchFamily="-92" charset="0"/>
              <a:sym typeface="Calibri" pitchFamily="-92" charset="0"/>
            </a:endParaRPr>
          </a:p>
        </p:txBody>
      </p:sp>
      <p:sp>
        <p:nvSpPr>
          <p:cNvPr id="23555" name="Rectangle 3"/>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2B76A013-7DB0-E543-87B6-FC458E5F1E42}" type="slidenum">
              <a:rPr lang="en-US">
                <a:solidFill>
                  <a:srgbClr val="FFFFFF"/>
                </a:solidFill>
                <a:latin typeface="Arial" pitchFamily="-92" charset="0"/>
                <a:ea typeface="Arial" pitchFamily="-92" charset="0"/>
                <a:cs typeface="Arial" pitchFamily="-92" charset="0"/>
                <a:sym typeface="Arial" pitchFamily="-92" charset="0"/>
              </a:rPr>
              <a:pPr algn="r"/>
              <a:t>27</a:t>
            </a:fld>
            <a:endParaRPr lang="en-US">
              <a:solidFill>
                <a:srgbClr val="FFFFFF"/>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7" name="Rectangle 1"/>
          <p:cNvSpPr>
            <a:spLocks/>
          </p:cNvSpPr>
          <p:nvPr/>
        </p:nvSpPr>
        <p:spPr bwMode="auto">
          <a:xfrm>
            <a:off x="546100" y="1555750"/>
            <a:ext cx="7739063" cy="1168400"/>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tabLst>
                <a:tab pos="101600" algn="l"/>
                <a:tab pos="368300" algn="l"/>
                <a:tab pos="406400" algn="l"/>
                <a:tab pos="6477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Appendix 2:</a:t>
            </a:r>
          </a:p>
          <a:p>
            <a:pPr>
              <a:tabLst>
                <a:tab pos="101600" algn="l"/>
                <a:tab pos="368300" algn="l"/>
                <a:tab pos="406400" algn="l"/>
                <a:tab pos="6477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Meeting History</a:t>
            </a:r>
          </a:p>
        </p:txBody>
      </p:sp>
      <p:sp>
        <p:nvSpPr>
          <p:cNvPr id="24579" name="Rectangle 3"/>
          <p:cNvSpPr>
            <a:spLocks/>
          </p:cNvSpPr>
          <p:nvPr/>
        </p:nvSpPr>
        <p:spPr bwMode="auto">
          <a:xfrm>
            <a:off x="960438" y="2961065"/>
            <a:ext cx="3667671" cy="3211135"/>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3500"/>
              </a:lnSpc>
              <a:buFont typeface="Arial"/>
              <a:buChar char="•"/>
            </a:pPr>
            <a:r>
              <a:rPr lang="en-US" sz="2700" dirty="0"/>
              <a:t>March</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30</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10am</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ET</a:t>
            </a:r>
          </a:p>
          <a:p>
            <a:pPr>
              <a:lnSpc>
                <a:spcPts val="3600"/>
              </a:lnSpc>
              <a:buFont typeface="Arial"/>
              <a:buChar char="•"/>
            </a:pPr>
            <a:r>
              <a:rPr lang="en-US" sz="2700" dirty="0"/>
              <a:t>April</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13</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10am</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ET</a:t>
            </a:r>
          </a:p>
          <a:p>
            <a:pPr>
              <a:lnSpc>
                <a:spcPts val="3600"/>
              </a:lnSpc>
              <a:buFont typeface="Arial"/>
              <a:buChar char="•"/>
            </a:pPr>
            <a:r>
              <a:rPr lang="en-US" sz="2700" dirty="0"/>
              <a:t>April</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20</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6pm</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ET</a:t>
            </a:r>
          </a:p>
          <a:p>
            <a:pPr>
              <a:lnSpc>
                <a:spcPts val="3600"/>
              </a:lnSpc>
              <a:buFont typeface="Arial"/>
              <a:buChar char="•"/>
            </a:pPr>
            <a:r>
              <a:rPr lang="en-US" sz="2700" dirty="0"/>
              <a:t>April</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27</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10am</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ET</a:t>
            </a:r>
          </a:p>
          <a:p>
            <a:pPr>
              <a:lnSpc>
                <a:spcPts val="3600"/>
              </a:lnSpc>
              <a:buFont typeface="Arial"/>
              <a:buChar char="•"/>
            </a:pPr>
            <a:r>
              <a:rPr lang="en-US" sz="2700" dirty="0"/>
              <a:t>May</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11</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10am</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ET</a:t>
            </a:r>
          </a:p>
          <a:p>
            <a:pPr>
              <a:lnSpc>
                <a:spcPts val="3600"/>
              </a:lnSpc>
              <a:buFont typeface="Arial"/>
              <a:buChar char="•"/>
            </a:pPr>
            <a:r>
              <a:rPr lang="en-US" sz="2700" dirty="0">
                <a:solidFill>
                  <a:srgbClr val="00B050"/>
                </a:solidFill>
              </a:rPr>
              <a:t>May</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20</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1-4pm</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HAST</a:t>
            </a:r>
          </a:p>
          <a:p>
            <a:pPr>
              <a:lnSpc>
                <a:spcPts val="3600"/>
              </a:lnSpc>
              <a:buFont typeface="Arial"/>
              <a:buChar char="•"/>
            </a:pPr>
            <a:r>
              <a:rPr lang="en-US" sz="2700" dirty="0">
                <a:solidFill>
                  <a:srgbClr val="00B050"/>
                </a:solidFill>
              </a:rPr>
              <a:t>May</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25</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9-12</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CEST</a:t>
            </a:r>
          </a:p>
        </p:txBody>
      </p:sp>
      <p:sp>
        <p:nvSpPr>
          <p:cNvPr id="24581" name="Rectangle 5"/>
          <p:cNvSpPr>
            <a:spLocks/>
          </p:cNvSpPr>
          <p:nvPr/>
        </p:nvSpPr>
        <p:spPr bwMode="auto">
          <a:xfrm>
            <a:off x="5092700" y="2961065"/>
            <a:ext cx="3064942" cy="3211135"/>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3500"/>
              </a:lnSpc>
              <a:buFont typeface="Arial"/>
              <a:buChar char="•"/>
            </a:pPr>
            <a:r>
              <a:rPr lang="en-US" sz="2700" dirty="0"/>
              <a:t>June</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1</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10am</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ET</a:t>
            </a:r>
          </a:p>
          <a:p>
            <a:pPr>
              <a:lnSpc>
                <a:spcPts val="3600"/>
              </a:lnSpc>
              <a:buFont typeface="Arial"/>
              <a:buChar char="•"/>
            </a:pPr>
            <a:r>
              <a:rPr lang="en-US" sz="2700" dirty="0"/>
              <a:t>June</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8</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6pm</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ET</a:t>
            </a:r>
          </a:p>
          <a:p>
            <a:pPr>
              <a:lnSpc>
                <a:spcPts val="3600"/>
              </a:lnSpc>
              <a:buFont typeface="Arial"/>
              <a:buChar char="•"/>
            </a:pPr>
            <a:r>
              <a:rPr lang="en-US" sz="2700" dirty="0"/>
              <a:t>June</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15</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10am</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ET</a:t>
            </a:r>
          </a:p>
          <a:p>
            <a:pPr>
              <a:lnSpc>
                <a:spcPts val="3600"/>
              </a:lnSpc>
              <a:buFont typeface="Arial"/>
              <a:buChar char="•"/>
            </a:pPr>
            <a:r>
              <a:rPr lang="en-US" sz="2700" dirty="0">
                <a:solidFill>
                  <a:srgbClr val="00B050"/>
                </a:solidFill>
              </a:rPr>
              <a:t>June</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24</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9-12</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ET</a:t>
            </a:r>
          </a:p>
          <a:p>
            <a:pPr>
              <a:lnSpc>
                <a:spcPts val="3600"/>
              </a:lnSpc>
              <a:buFont typeface="Arial"/>
              <a:buChar char="•"/>
            </a:pPr>
            <a:r>
              <a:rPr lang="en-US" sz="2700" dirty="0"/>
              <a:t>June</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29</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6pm</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ET</a:t>
            </a:r>
            <a:endParaRPr lang="en-US" sz="2700" dirty="0" smtClean="0"/>
          </a:p>
          <a:p>
            <a:pPr>
              <a:lnSpc>
                <a:spcPts val="3600"/>
              </a:lnSpc>
              <a:buFont typeface="Arial"/>
              <a:buChar char="•"/>
            </a:pPr>
            <a:r>
              <a:rPr lang="en-US" sz="2700" dirty="0" smtClean="0"/>
              <a:t>July</a:t>
            </a:r>
            <a:r>
              <a:rPr lang="en-US" sz="2700" dirty="0" smtClean="0">
                <a:latin typeface="Times New Roman" pitchFamily="-92" charset="0"/>
                <a:ea typeface="Times New Roman" pitchFamily="-92" charset="0"/>
                <a:cs typeface="Times New Roman" pitchFamily="-92" charset="0"/>
                <a:sym typeface="Times New Roman" pitchFamily="-92" charset="0"/>
              </a:rPr>
              <a:t> </a:t>
            </a:r>
            <a:r>
              <a:rPr lang="en-US" sz="2700" dirty="0"/>
              <a:t>20</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10am</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ET</a:t>
            </a:r>
          </a:p>
          <a:p>
            <a:pPr>
              <a:lnSpc>
                <a:spcPts val="3600"/>
              </a:lnSpc>
              <a:buFont typeface="Arial"/>
              <a:buChar char="•"/>
            </a:pPr>
            <a:r>
              <a:rPr lang="en-US" sz="2700" dirty="0">
                <a:solidFill>
                  <a:srgbClr val="00B050"/>
                </a:solidFill>
              </a:rPr>
              <a:t>July</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25</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&amp;</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26</a:t>
            </a:r>
          </a:p>
        </p:txBody>
      </p:sp>
      <p:sp>
        <p:nvSpPr>
          <p:cNvPr id="24582" name="Rectangle 6"/>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8D3FDAB8-8CEB-EC4F-843F-25B0E1661D5B}" type="slidenum">
              <a:rPr lang="en-US">
                <a:solidFill>
                  <a:srgbClr val="FFFFFF"/>
                </a:solidFill>
                <a:latin typeface="Arial" pitchFamily="-92" charset="0"/>
                <a:ea typeface="Arial" pitchFamily="-92" charset="0"/>
                <a:cs typeface="Arial" pitchFamily="-92" charset="0"/>
                <a:sym typeface="Arial" pitchFamily="-92" charset="0"/>
              </a:rPr>
              <a:pPr algn="r"/>
              <a:t>28</a:t>
            </a:fld>
            <a:endParaRPr lang="en-US">
              <a:solidFill>
                <a:srgbClr val="FFFFFF"/>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7" name="Rectangle 1"/>
          <p:cNvSpPr>
            <a:spLocks/>
          </p:cNvSpPr>
          <p:nvPr/>
        </p:nvSpPr>
        <p:spPr bwMode="auto">
          <a:xfrm>
            <a:off x="533400" y="990600"/>
            <a:ext cx="7739063" cy="600164"/>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tabLst>
                <a:tab pos="101600" algn="l"/>
                <a:tab pos="368300" algn="l"/>
                <a:tab pos="406400" algn="l"/>
                <a:tab pos="6477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Appendix</a:t>
            </a: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 3: Process</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p:txBody>
      </p:sp>
      <p:sp>
        <p:nvSpPr>
          <p:cNvPr id="24582" name="Rectangle 6"/>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8D3FDAB8-8CEB-EC4F-843F-25B0E1661D5B}" type="slidenum">
              <a:rPr lang="en-US">
                <a:solidFill>
                  <a:srgbClr val="FFFFFF"/>
                </a:solidFill>
                <a:latin typeface="Arial" pitchFamily="-92" charset="0"/>
                <a:ea typeface="Arial" pitchFamily="-92" charset="0"/>
                <a:cs typeface="Arial" pitchFamily="-92" charset="0"/>
                <a:sym typeface="Arial" pitchFamily="-92" charset="0"/>
              </a:rPr>
              <a:pPr algn="r"/>
              <a:t>29</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7" name="Content Placeholder 2"/>
          <p:cNvSpPr>
            <a:spLocks noGrp="1"/>
          </p:cNvSpPr>
          <p:nvPr/>
        </p:nvSpPr>
        <p:spPr bwMode="auto">
          <a:xfrm>
            <a:off x="304800" y="1905000"/>
            <a:ext cx="8229600" cy="4324350"/>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altLang="en-US" dirty="0" smtClean="0"/>
              <a:t>Discuss options</a:t>
            </a:r>
          </a:p>
          <a:p>
            <a:pPr lvl="1"/>
            <a:r>
              <a:rPr lang="en-US" altLang="en-US" dirty="0" smtClean="0"/>
              <a:t>Applicable to the four actions to be analyzed</a:t>
            </a:r>
          </a:p>
          <a:p>
            <a:r>
              <a:rPr lang="en-US" altLang="en-US" dirty="0" smtClean="0"/>
              <a:t>Include and describe at least one Candidate Approach to each proposed action</a:t>
            </a:r>
          </a:p>
          <a:p>
            <a:r>
              <a:rPr lang="en-US" altLang="en-US" dirty="0" smtClean="0"/>
              <a:t>Expand cost/benefit for each</a:t>
            </a:r>
          </a:p>
          <a:p>
            <a:r>
              <a:rPr lang="en-US" altLang="en-US" dirty="0" smtClean="0"/>
              <a:t>Standing Committee conclusions</a:t>
            </a:r>
          </a:p>
          <a:p>
            <a:pPr lvl="1"/>
            <a:r>
              <a:rPr lang="en-US" altLang="en-US" dirty="0" smtClean="0"/>
              <a:t>Straw-poll views on the possible actions</a:t>
            </a:r>
          </a:p>
          <a:p>
            <a:pPr lvl="1"/>
            <a:r>
              <a:rPr lang="en-US" altLang="en-US" dirty="0" smtClean="0"/>
              <a:t>Recommend way forward for preference</a:t>
            </a:r>
          </a:p>
          <a:p>
            <a:pPr lvl="1"/>
            <a:r>
              <a:rPr lang="en-US" altLang="en-US" dirty="0" smtClean="0"/>
              <a:t>Consensus sought</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69" name="Rectangle 1"/>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DAE075B0-B39A-3043-88CB-CB67581640D5}" type="slidenum">
              <a:rPr lang="en-US">
                <a:solidFill>
                  <a:srgbClr val="FFFFFF"/>
                </a:solidFill>
                <a:latin typeface="Arial" pitchFamily="-92" charset="0"/>
                <a:ea typeface="Arial" pitchFamily="-92" charset="0"/>
                <a:cs typeface="Arial" pitchFamily="-92" charset="0"/>
                <a:sym typeface="Arial" pitchFamily="-92" charset="0"/>
              </a:rPr>
              <a:pPr algn="r"/>
              <a:t>3</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7171" name="Rectangle 3"/>
          <p:cNvSpPr>
            <a:spLocks/>
          </p:cNvSpPr>
          <p:nvPr/>
        </p:nvSpPr>
        <p:spPr bwMode="auto">
          <a:xfrm>
            <a:off x="546100" y="711200"/>
            <a:ext cx="5270674" cy="128240"/>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700"/>
              </a:lnSpc>
              <a:tabLst>
                <a:tab pos="5219700" algn="l"/>
              </a:tabLst>
            </a:pPr>
            <a:r>
              <a:rPr lang="en-US" dirty="0">
                <a:latin typeface="Calibri" pitchFamily="-92" charset="0"/>
                <a:ea typeface="Calibri" pitchFamily="-92" charset="0"/>
                <a:cs typeface="Calibri" pitchFamily="-92" charset="0"/>
                <a:sym typeface="Calibri" pitchFamily="-92" charset="0"/>
              </a:rPr>
              <a:t>	</a:t>
            </a:r>
          </a:p>
        </p:txBody>
      </p:sp>
      <p:sp>
        <p:nvSpPr>
          <p:cNvPr id="2" name="Title 1"/>
          <p:cNvSpPr>
            <a:spLocks noGrp="1"/>
          </p:cNvSpPr>
          <p:nvPr>
            <p:ph type="title"/>
          </p:nvPr>
        </p:nvSpPr>
        <p:spPr/>
        <p:txBody>
          <a:bodyPr/>
          <a:lstStyle/>
          <a:p>
            <a:r>
              <a:rPr lang="en-US" smtClean="0"/>
              <a:t>Table</a:t>
            </a:r>
            <a:r>
              <a:rPr lang="en-US" smtClean="0">
                <a:sym typeface="Times New Roman" pitchFamily="-92" charset="0"/>
              </a:rPr>
              <a:t> </a:t>
            </a:r>
            <a:r>
              <a:rPr lang="en-US" smtClean="0"/>
              <a:t>of</a:t>
            </a:r>
            <a:r>
              <a:rPr lang="en-US" smtClean="0">
                <a:sym typeface="Times New Roman" pitchFamily="-92" charset="0"/>
              </a:rPr>
              <a:t> </a:t>
            </a:r>
            <a:r>
              <a:rPr lang="en-US" smtClean="0"/>
              <a:t>Contents</a:t>
            </a:r>
            <a:br>
              <a:rPr lang="en-US" smtClean="0"/>
            </a:b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Introduction</a:t>
            </a:r>
          </a:p>
          <a:p>
            <a:r>
              <a:rPr lang="en-US" dirty="0" smtClean="0"/>
              <a:t>Authorized Scope</a:t>
            </a:r>
          </a:p>
          <a:p>
            <a:r>
              <a:rPr lang="en-US" dirty="0" smtClean="0"/>
              <a:t>Views of 5G</a:t>
            </a:r>
            <a:r>
              <a:rPr lang="en-US" dirty="0" smtClean="0">
                <a:sym typeface="Times New Roman" pitchFamily="-92" charset="0"/>
              </a:rPr>
              <a:t> </a:t>
            </a:r>
          </a:p>
          <a:p>
            <a:r>
              <a:rPr lang="en-US" dirty="0" smtClean="0"/>
              <a:t>Actions</a:t>
            </a:r>
            <a:r>
              <a:rPr lang="en-US" dirty="0" smtClean="0">
                <a:sym typeface="Times New Roman" pitchFamily="-92" charset="0"/>
              </a:rPr>
              <a:t> </a:t>
            </a:r>
            <a:r>
              <a:rPr lang="en-US" dirty="0" smtClean="0"/>
              <a:t>Considered</a:t>
            </a:r>
          </a:p>
          <a:p>
            <a:pPr lvl="1"/>
            <a:r>
              <a:rPr lang="en-US" dirty="0" smtClean="0"/>
              <a:t>A.</a:t>
            </a:r>
            <a:r>
              <a:rPr lang="en-US" dirty="0" smtClean="0">
                <a:sym typeface="Times New Roman" pitchFamily="-92" charset="0"/>
              </a:rPr>
              <a:t>    </a:t>
            </a:r>
            <a:r>
              <a:rPr lang="en-US" dirty="0" smtClean="0"/>
              <a:t>IEEE</a:t>
            </a:r>
            <a:r>
              <a:rPr lang="en-US" dirty="0" smtClean="0">
                <a:sym typeface="Times New Roman" pitchFamily="-92" charset="0"/>
              </a:rPr>
              <a:t> “</a:t>
            </a:r>
            <a:r>
              <a:rPr lang="en-US" dirty="0" smtClean="0"/>
              <a:t>5G”</a:t>
            </a:r>
          </a:p>
          <a:p>
            <a:pPr lvl="1"/>
            <a:r>
              <a:rPr lang="en-US" dirty="0" smtClean="0"/>
              <a:t>B1.</a:t>
            </a:r>
            <a:r>
              <a:rPr lang="en-US" dirty="0" smtClean="0">
                <a:sym typeface="Times New Roman" pitchFamily="-92" charset="0"/>
              </a:rPr>
              <a:t>   </a:t>
            </a:r>
            <a:r>
              <a:rPr lang="en-US" dirty="0" smtClean="0"/>
              <a:t>IMT-2020</a:t>
            </a:r>
            <a:r>
              <a:rPr lang="en-US" dirty="0" smtClean="0">
                <a:sym typeface="Times New Roman" pitchFamily="-92" charset="0"/>
              </a:rPr>
              <a:t> </a:t>
            </a:r>
            <a:r>
              <a:rPr lang="en-US" dirty="0" smtClean="0"/>
              <a:t>–</a:t>
            </a:r>
            <a:r>
              <a:rPr lang="en-US" dirty="0" smtClean="0">
                <a:sym typeface="Times New Roman" pitchFamily="-92" charset="0"/>
              </a:rPr>
              <a:t> </a:t>
            </a:r>
            <a:r>
              <a:rPr lang="en-US" dirty="0" smtClean="0"/>
              <a:t>single</a:t>
            </a:r>
            <a:r>
              <a:rPr lang="en-US" dirty="0" smtClean="0">
                <a:sym typeface="Times New Roman" pitchFamily="-92" charset="0"/>
              </a:rPr>
              <a:t> </a:t>
            </a:r>
            <a:r>
              <a:rPr lang="en-US" dirty="0" smtClean="0"/>
              <a:t>technology</a:t>
            </a:r>
          </a:p>
          <a:p>
            <a:pPr lvl="1"/>
            <a:r>
              <a:rPr lang="en-US" dirty="0" smtClean="0"/>
              <a:t>B2.</a:t>
            </a:r>
            <a:r>
              <a:rPr lang="en-US" dirty="0" smtClean="0">
                <a:sym typeface="Times New Roman" pitchFamily="-92" charset="0"/>
              </a:rPr>
              <a:t>   </a:t>
            </a:r>
            <a:r>
              <a:rPr lang="en-US" dirty="0" smtClean="0"/>
              <a:t>IMT-2020</a:t>
            </a:r>
            <a:r>
              <a:rPr lang="en-US" dirty="0" smtClean="0">
                <a:sym typeface="Times New Roman" pitchFamily="-92" charset="0"/>
              </a:rPr>
              <a:t> </a:t>
            </a:r>
            <a:r>
              <a:rPr lang="en-US" dirty="0" smtClean="0"/>
              <a:t>–</a:t>
            </a:r>
            <a:r>
              <a:rPr lang="en-US" dirty="0" smtClean="0">
                <a:sym typeface="Times New Roman" pitchFamily="-92" charset="0"/>
              </a:rPr>
              <a:t> </a:t>
            </a:r>
            <a:r>
              <a:rPr lang="en-US" dirty="0" smtClean="0"/>
              <a:t>set</a:t>
            </a:r>
            <a:r>
              <a:rPr lang="en-US" dirty="0" smtClean="0">
                <a:sym typeface="Times New Roman" pitchFamily="-92" charset="0"/>
              </a:rPr>
              <a:t> </a:t>
            </a:r>
            <a:r>
              <a:rPr lang="en-US" dirty="0" smtClean="0"/>
              <a:t>of</a:t>
            </a:r>
            <a:r>
              <a:rPr lang="en-US" dirty="0" smtClean="0">
                <a:sym typeface="Times New Roman" pitchFamily="-92" charset="0"/>
              </a:rPr>
              <a:t> </a:t>
            </a:r>
            <a:r>
              <a:rPr lang="en-US" dirty="0" smtClean="0"/>
              <a:t>technologies</a:t>
            </a:r>
          </a:p>
          <a:p>
            <a:pPr lvl="1"/>
            <a:r>
              <a:rPr lang="en-US" dirty="0" smtClean="0"/>
              <a:t>B3.</a:t>
            </a:r>
            <a:r>
              <a:rPr lang="en-US" dirty="0" smtClean="0">
                <a:sym typeface="Times New Roman" pitchFamily="-92" charset="0"/>
              </a:rPr>
              <a:t>   </a:t>
            </a:r>
            <a:r>
              <a:rPr lang="en-US" dirty="0" smtClean="0"/>
              <a:t>IMT-2020</a:t>
            </a:r>
            <a:r>
              <a:rPr lang="en-US" dirty="0" smtClean="0">
                <a:sym typeface="Times New Roman" pitchFamily="-92" charset="0"/>
              </a:rPr>
              <a:t> </a:t>
            </a:r>
            <a:r>
              <a:rPr lang="en-US" dirty="0" smtClean="0"/>
              <a:t>–</a:t>
            </a:r>
            <a:r>
              <a:rPr lang="en-US" dirty="0" smtClean="0">
                <a:sym typeface="Times New Roman" pitchFamily="-92" charset="0"/>
              </a:rPr>
              <a:t> </a:t>
            </a:r>
            <a:r>
              <a:rPr lang="en-US" dirty="0" smtClean="0"/>
              <a:t>external</a:t>
            </a:r>
            <a:r>
              <a:rPr lang="en-US" dirty="0" smtClean="0">
                <a:sym typeface="Times New Roman" pitchFamily="-92" charset="0"/>
              </a:rPr>
              <a:t> </a:t>
            </a:r>
            <a:r>
              <a:rPr lang="en-US" dirty="0" smtClean="0"/>
              <a:t>proposal</a:t>
            </a:r>
            <a:endParaRPr lang="en-US" dirty="0" smtClean="0">
              <a:sym typeface="Calibri" pitchFamily="-92" charset="0"/>
            </a:endParaRPr>
          </a:p>
          <a:p>
            <a:r>
              <a:rPr lang="en-US" dirty="0" smtClean="0"/>
              <a:t>Conclusions</a:t>
            </a:r>
          </a:p>
          <a:p>
            <a:r>
              <a:rPr lang="en-US" dirty="0" smtClean="0"/>
              <a:t>Next Steps</a:t>
            </a:r>
          </a:p>
          <a:p>
            <a:r>
              <a:rPr lang="en-US" dirty="0" smtClean="0"/>
              <a:t>Appendices</a:t>
            </a:r>
          </a:p>
          <a:p>
            <a:pPr lvl="1"/>
            <a:r>
              <a:rPr lang="en-US" dirty="0" smtClean="0"/>
              <a:t>Appendix 1: Authorization by EC Ballot</a:t>
            </a:r>
          </a:p>
          <a:p>
            <a:pPr lvl="1"/>
            <a:r>
              <a:rPr lang="en-US" dirty="0" smtClean="0"/>
              <a:t>Appendix 2: Meeting History</a:t>
            </a:r>
          </a:p>
          <a:p>
            <a:pPr lvl="1"/>
            <a:r>
              <a:rPr lang="en-US" dirty="0" smtClean="0"/>
              <a:t>Appendix 3: Process</a:t>
            </a:r>
          </a:p>
          <a:p>
            <a:pPr lvl="1"/>
            <a:r>
              <a:rPr lang="en-US" dirty="0" smtClean="0"/>
              <a:t>Appendix 4: Cost/Benefit Approach</a:t>
            </a:r>
          </a:p>
          <a:p>
            <a:pPr lvl="1"/>
            <a:r>
              <a:rPr lang="en-US" dirty="0" smtClean="0"/>
              <a:t>Appendix 5: Relevant IEEE 802 Standards and Projects</a:t>
            </a:r>
          </a:p>
          <a:p>
            <a:endParaRPr lang="en-US" dirty="0" smtClean="0"/>
          </a:p>
          <a:p>
            <a:endParaRPr lang="en-US" dirty="0" smtClean="0"/>
          </a:p>
          <a:p>
            <a:endParaRPr lang="en-US" dirty="0"/>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7" name="Rectangle 1"/>
          <p:cNvSpPr>
            <a:spLocks/>
          </p:cNvSpPr>
          <p:nvPr/>
        </p:nvSpPr>
        <p:spPr bwMode="auto">
          <a:xfrm>
            <a:off x="228600" y="990600"/>
            <a:ext cx="8458200" cy="600164"/>
          </a:xfrm>
          <a:prstGeom prst="rect">
            <a:avLst/>
          </a:prstGeom>
          <a:noFill/>
          <a:ln w="12700" cap="flat" cmpd="sng">
            <a:noFill/>
            <a:prstDash val="solid"/>
            <a:miter lim="400000"/>
            <a:headEnd type="none" w="med" len="med"/>
            <a:tailEnd type="none" w="med" len="med"/>
          </a:ln>
          <a:effectLst/>
        </p:spPr>
        <p:txBody>
          <a:bodyPr wrap="square" lIns="0" tIns="0" rIns="0" bIns="0">
            <a:prstTxWarp prst="textNoShape">
              <a:avLst/>
            </a:prstTxWarp>
            <a:spAutoFit/>
          </a:bodyPr>
          <a:lstStyle/>
          <a:p>
            <a:pPr>
              <a:tabLst>
                <a:tab pos="101600" algn="l"/>
                <a:tab pos="368300" algn="l"/>
                <a:tab pos="406400" algn="l"/>
                <a:tab pos="6477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Appendix</a:t>
            </a: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 4: Cost/Benefit Approach</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p:txBody>
      </p:sp>
      <p:sp>
        <p:nvSpPr>
          <p:cNvPr id="24582" name="Rectangle 6"/>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8D3FDAB8-8CEB-EC4F-843F-25B0E1661D5B}" type="slidenum">
              <a:rPr lang="en-US">
                <a:solidFill>
                  <a:srgbClr val="FFFFFF"/>
                </a:solidFill>
                <a:latin typeface="Arial" pitchFamily="-92" charset="0"/>
                <a:ea typeface="Arial" pitchFamily="-92" charset="0"/>
                <a:cs typeface="Arial" pitchFamily="-92" charset="0"/>
                <a:sym typeface="Arial" pitchFamily="-92" charset="0"/>
              </a:rPr>
              <a:pPr algn="r"/>
              <a:t>30</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5" name="Content Placeholder 2"/>
          <p:cNvSpPr>
            <a:spLocks noGrp="1"/>
          </p:cNvSpPr>
          <p:nvPr/>
        </p:nvSpPr>
        <p:spPr bwMode="auto">
          <a:xfrm>
            <a:off x="381000" y="2133600"/>
            <a:ext cx="8229600" cy="4324350"/>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altLang="en-US" dirty="0" smtClean="0"/>
              <a:t>Provide requested cost-benefit analysis</a:t>
            </a:r>
          </a:p>
          <a:p>
            <a:pPr lvl="1"/>
            <a:r>
              <a:rPr lang="en-US" altLang="en-US" dirty="0" smtClean="0"/>
              <a:t>But without monetary cost, only relative costs</a:t>
            </a:r>
          </a:p>
          <a:p>
            <a:pPr lvl="1"/>
            <a:r>
              <a:rPr lang="en-US" altLang="en-US" dirty="0" smtClean="0"/>
              <a:t>Strengths, Weaknesses, Opportunities and Threats</a:t>
            </a:r>
          </a:p>
          <a:p>
            <a:r>
              <a:rPr lang="en-US" altLang="en-US" dirty="0" smtClean="0"/>
              <a:t>Brainstorm all costs and benefits</a:t>
            </a:r>
          </a:p>
          <a:p>
            <a:pPr lvl="1"/>
            <a:r>
              <a:rPr lang="en-US" altLang="en-US" dirty="0" smtClean="0"/>
              <a:t>e.g., resource cost, standards development cost, installation cost, operational cost, energy cost, etc.</a:t>
            </a:r>
          </a:p>
          <a:p>
            <a:pPr lvl="1"/>
            <a:r>
              <a:rPr lang="en-US" altLang="en-US" dirty="0" smtClean="0"/>
              <a:t>Are there unexpected costs? </a:t>
            </a:r>
          </a:p>
          <a:p>
            <a:pPr lvl="1"/>
            <a:r>
              <a:rPr lang="en-US" altLang="en-US" dirty="0" smtClean="0"/>
              <a:t>Are there unanticipated benefits?</a:t>
            </a:r>
          </a:p>
          <a:p>
            <a:r>
              <a:rPr lang="en-US" altLang="en-US" dirty="0" smtClean="0"/>
              <a:t>Estimate value relative to a baseline</a:t>
            </a:r>
          </a:p>
          <a:p>
            <a:endParaRPr lang="en-US" altLang="en-US" dirty="0" smtClean="0"/>
          </a:p>
        </p:txBody>
      </p:sp>
    </p:spTree>
  </p:cSld>
  <p:clrMapOvr>
    <a:masterClrMapping/>
  </p:clrMapOvr>
  <p:transition spd="med"/>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7" name="Rectangle 1"/>
          <p:cNvSpPr>
            <a:spLocks/>
          </p:cNvSpPr>
          <p:nvPr/>
        </p:nvSpPr>
        <p:spPr bwMode="auto">
          <a:xfrm>
            <a:off x="533400" y="990600"/>
            <a:ext cx="7739063" cy="1200329"/>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tabLst>
                <a:tab pos="101600" algn="l"/>
                <a:tab pos="368300" algn="l"/>
                <a:tab pos="406400" algn="l"/>
                <a:tab pos="6477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Appendix</a:t>
            </a: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 5: IEEE 802 Standards or Projects of Possible Relevance</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p:txBody>
      </p:sp>
      <p:sp>
        <p:nvSpPr>
          <p:cNvPr id="24582" name="Rectangle 6"/>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8D3FDAB8-8CEB-EC4F-843F-25B0E1661D5B}" type="slidenum">
              <a:rPr lang="en-US">
                <a:solidFill>
                  <a:srgbClr val="FFFFFF"/>
                </a:solidFill>
                <a:latin typeface="Arial" pitchFamily="-92" charset="0"/>
                <a:ea typeface="Arial" pitchFamily="-92" charset="0"/>
                <a:cs typeface="Arial" pitchFamily="-92" charset="0"/>
                <a:sym typeface="Arial" pitchFamily="-92" charset="0"/>
              </a:rPr>
              <a:pPr algn="r"/>
              <a:t>31</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9" name="Content Placeholder 1"/>
          <p:cNvSpPr>
            <a:spLocks noGrp="1"/>
          </p:cNvSpPr>
          <p:nvPr>
            <p:ph idx="1"/>
          </p:nvPr>
        </p:nvSpPr>
        <p:spPr>
          <a:xfrm>
            <a:off x="457200" y="2286000"/>
            <a:ext cx="7620000" cy="4203912"/>
          </a:xfrm>
          <a:prstGeom prst="rect">
            <a:avLst/>
          </a:prstGeom>
        </p:spPr>
        <p:txBody>
          <a:bodyPr numCol="2"/>
          <a:lstStyle/>
          <a:p>
            <a:r>
              <a:rPr lang="en-US" altLang="en-US" sz="1800" dirty="0"/>
              <a:t>802.1</a:t>
            </a:r>
          </a:p>
          <a:p>
            <a:pPr lvl="1"/>
            <a:r>
              <a:rPr lang="en-US" altLang="en-US" sz="1400" dirty="0"/>
              <a:t>P802.1CF – </a:t>
            </a:r>
            <a:r>
              <a:rPr lang="en-US" altLang="en-US" sz="1400" dirty="0" err="1"/>
              <a:t>OmniRAN</a:t>
            </a:r>
            <a:r>
              <a:rPr lang="en-US" altLang="en-US" sz="1400" dirty="0"/>
              <a:t> architecture</a:t>
            </a:r>
          </a:p>
          <a:p>
            <a:pPr lvl="1"/>
            <a:r>
              <a:rPr lang="en-US" altLang="en-US" sz="1400" dirty="0"/>
              <a:t>P802.1CM – TSN for </a:t>
            </a:r>
            <a:r>
              <a:rPr lang="en-US" altLang="en-US" sz="1400" dirty="0" err="1"/>
              <a:t>Fronthaul</a:t>
            </a:r>
            <a:endParaRPr lang="en-US" altLang="en-US" sz="1400" dirty="0"/>
          </a:p>
          <a:p>
            <a:r>
              <a:rPr lang="en-US" altLang="en-US" sz="1800" dirty="0"/>
              <a:t>802.3</a:t>
            </a:r>
          </a:p>
          <a:p>
            <a:r>
              <a:rPr lang="en-US" altLang="en-US" sz="1800" dirty="0"/>
              <a:t>802.11</a:t>
            </a:r>
          </a:p>
          <a:p>
            <a:pPr lvl="1"/>
            <a:r>
              <a:rPr lang="en-US" altLang="en-US" sz="1400" dirty="0"/>
              <a:t>P802.11ax – high aggregate throughput.  High density of </a:t>
            </a:r>
            <a:r>
              <a:rPr lang="en-US" altLang="en-US" sz="1400" dirty="0" smtClean="0"/>
              <a:t>users.</a:t>
            </a:r>
          </a:p>
          <a:p>
            <a:pPr lvl="1"/>
            <a:r>
              <a:rPr lang="en-US" altLang="en-US" sz="1400" dirty="0"/>
              <a:t>IEEE Std 802.11ad – high individual throughput,  short </a:t>
            </a:r>
            <a:r>
              <a:rPr lang="en-US" altLang="en-US" sz="1400" dirty="0" smtClean="0"/>
              <a:t>range</a:t>
            </a:r>
          </a:p>
          <a:p>
            <a:pPr lvl="1"/>
            <a:r>
              <a:rPr lang="en-US" altLang="en-US" sz="1400" dirty="0"/>
              <a:t>P802.11ay – next generation of </a:t>
            </a:r>
            <a:r>
              <a:rPr lang="en-US" altLang="en-US" sz="1400" dirty="0" smtClean="0"/>
              <a:t>802.11ad</a:t>
            </a:r>
          </a:p>
          <a:p>
            <a:pPr lvl="1"/>
            <a:r>
              <a:rPr lang="en-US" altLang="en-US" sz="1400" dirty="0"/>
              <a:t>P802.11ah - &lt;1 GHz for </a:t>
            </a:r>
            <a:r>
              <a:rPr lang="en-US" altLang="en-US" sz="1400" dirty="0" err="1"/>
              <a:t>IoT</a:t>
            </a:r>
            <a:r>
              <a:rPr lang="en-US" altLang="en-US" sz="1400" dirty="0"/>
              <a:t> </a:t>
            </a:r>
            <a:r>
              <a:rPr lang="en-US" altLang="en-US" sz="1400" dirty="0" smtClean="0"/>
              <a:t>requirements</a:t>
            </a:r>
          </a:p>
          <a:p>
            <a:endParaRPr lang="en-US" altLang="en-US" sz="1800" dirty="0" smtClean="0"/>
          </a:p>
          <a:p>
            <a:endParaRPr lang="en-US" altLang="en-US" sz="1800" dirty="0" smtClean="0"/>
          </a:p>
          <a:p>
            <a:r>
              <a:rPr lang="en-US" altLang="en-US" sz="1800" dirty="0" smtClean="0"/>
              <a:t>802.15</a:t>
            </a:r>
            <a:endParaRPr lang="en-US" altLang="en-US" sz="1800" dirty="0"/>
          </a:p>
          <a:p>
            <a:pPr lvl="1"/>
            <a:r>
              <a:rPr lang="en-US" altLang="en-US" sz="1400" dirty="0"/>
              <a:t>P802.15.3d</a:t>
            </a:r>
          </a:p>
          <a:p>
            <a:pPr lvl="1"/>
            <a:r>
              <a:rPr lang="en-US" altLang="en-US" sz="1400" dirty="0"/>
              <a:t>100Gb/s THz project</a:t>
            </a:r>
          </a:p>
          <a:p>
            <a:pPr lvl="1"/>
            <a:r>
              <a:rPr lang="en-US" altLang="en-US" sz="1400" dirty="0"/>
              <a:t>P802.15.7 </a:t>
            </a:r>
            <a:r>
              <a:rPr lang="en-US" altLang="en-US" sz="1400" dirty="0" err="1"/>
              <a:t>REVa</a:t>
            </a:r>
            <a:r>
              <a:rPr lang="en-US" altLang="en-US" sz="1400" dirty="0"/>
              <a:t>, Optical Wireless </a:t>
            </a:r>
            <a:r>
              <a:rPr lang="en-US" altLang="en-US" sz="1400" dirty="0" smtClean="0"/>
              <a:t>Communications </a:t>
            </a:r>
            <a:endParaRPr lang="en-US" altLang="en-US" sz="1400" dirty="0"/>
          </a:p>
          <a:p>
            <a:pPr lvl="1"/>
            <a:r>
              <a:rPr lang="en-US" altLang="en-US" sz="1400" dirty="0"/>
              <a:t>P802.15.4 </a:t>
            </a:r>
            <a:r>
              <a:rPr lang="en-US" altLang="en-US" sz="1400" dirty="0" smtClean="0"/>
              <a:t>family </a:t>
            </a:r>
            <a:r>
              <a:rPr lang="en-US" altLang="en-US" sz="1400" dirty="0"/>
              <a:t> </a:t>
            </a:r>
          </a:p>
          <a:p>
            <a:r>
              <a:rPr lang="en-US" altLang="en-US" sz="1800" dirty="0"/>
              <a:t>802.16</a:t>
            </a:r>
            <a:endParaRPr lang="en-US" altLang="en-US" sz="1800" dirty="0" smtClean="0"/>
          </a:p>
          <a:p>
            <a:pPr lvl="1"/>
            <a:r>
              <a:rPr lang="en-US" altLang="en-US" sz="1400" dirty="0" smtClean="0"/>
              <a:t>802.16</a:t>
            </a:r>
          </a:p>
          <a:p>
            <a:pPr lvl="1"/>
            <a:r>
              <a:rPr lang="en-US" altLang="en-US" sz="1400" dirty="0" smtClean="0"/>
              <a:t>802.16.1</a:t>
            </a:r>
            <a:endParaRPr lang="en-US" altLang="en-US" sz="1400" dirty="0"/>
          </a:p>
          <a:p>
            <a:r>
              <a:rPr lang="en-US" altLang="en-US" sz="1800" dirty="0"/>
              <a:t>802.21</a:t>
            </a:r>
          </a:p>
          <a:p>
            <a:pPr lvl="1"/>
            <a:r>
              <a:rPr lang="en-US" altLang="en-US" sz="1400" dirty="0"/>
              <a:t>P802.21.1</a:t>
            </a:r>
          </a:p>
          <a:p>
            <a:pPr>
              <a:buNone/>
            </a:pPr>
            <a:endParaRPr lang="en-US" sz="1800"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3"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8195" name="Rectangle 3"/>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65319FE3-A541-EC45-A09C-B95190669A8C}" type="slidenum">
              <a:rPr lang="en-US">
                <a:solidFill>
                  <a:srgbClr val="FFFFFF"/>
                </a:solidFill>
                <a:latin typeface="Arial" pitchFamily="-92" charset="0"/>
                <a:ea typeface="Arial" pitchFamily="-92" charset="0"/>
                <a:cs typeface="Arial" pitchFamily="-92" charset="0"/>
                <a:sym typeface="Arial" pitchFamily="-92" charset="0"/>
              </a:rPr>
              <a:pPr algn="r"/>
              <a:t>4</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p:txBody>
          <a:bodyPr/>
          <a:lstStyle/>
          <a:p>
            <a:r>
              <a:rPr lang="en-US" smtClean="0"/>
              <a:t>Introduction</a:t>
            </a:r>
            <a:endParaRPr lang="en-US" dirty="0"/>
          </a:p>
        </p:txBody>
      </p:sp>
      <p:sp>
        <p:nvSpPr>
          <p:cNvPr id="5" name="Content Placeholder 4"/>
          <p:cNvSpPr>
            <a:spLocks noGrp="1"/>
          </p:cNvSpPr>
          <p:nvPr>
            <p:ph idx="1"/>
          </p:nvPr>
        </p:nvSpPr>
        <p:spPr/>
        <p:txBody>
          <a:bodyPr>
            <a:normAutofit lnSpcReduction="10000"/>
          </a:bodyPr>
          <a:lstStyle/>
          <a:p>
            <a:r>
              <a:rPr lang="en-US" dirty="0" smtClean="0"/>
              <a:t>The IEEE 802 EC 5G/IMT-2020 Standing Committee was chartered (Feb - July 2016) by EC ballot</a:t>
            </a:r>
          </a:p>
          <a:p>
            <a:pPr lvl="1"/>
            <a:r>
              <a:rPr lang="en-US" dirty="0" smtClean="0"/>
              <a:t> see Appendix 1</a:t>
            </a:r>
          </a:p>
          <a:p>
            <a:r>
              <a:rPr lang="en-US" dirty="0" smtClean="0"/>
              <a:t>Glenn Parsons served as Chair</a:t>
            </a:r>
          </a:p>
          <a:p>
            <a:r>
              <a:rPr lang="en-US" dirty="0" smtClean="0"/>
              <a:t>The Standing Committee held face-to-face and electronic meetings</a:t>
            </a:r>
          </a:p>
          <a:p>
            <a:pPr lvl="1"/>
            <a:r>
              <a:rPr lang="en-US" dirty="0" smtClean="0"/>
              <a:t> see Appendix 2</a:t>
            </a:r>
          </a:p>
          <a:p>
            <a:pPr lvl="3"/>
            <a:r>
              <a:rPr lang="en-US" dirty="0" smtClean="0"/>
              <a:t>documents:</a:t>
            </a:r>
          </a:p>
          <a:p>
            <a:pPr lvl="4"/>
            <a:r>
              <a:rPr lang="en-US" sz="1514" dirty="0" smtClean="0">
                <a:hlinkClick r:id="rId2"/>
              </a:rPr>
              <a:t>https://mentor.ieee.org/802-ec/documents?is_group=5GSG</a:t>
            </a:r>
            <a:endParaRPr lang="en-US" sz="1514" dirty="0" smtClean="0"/>
          </a:p>
          <a:p>
            <a:pPr lvl="3"/>
            <a:r>
              <a:rPr lang="en-US" dirty="0" smtClean="0"/>
              <a:t>Standing Committee web site:</a:t>
            </a:r>
          </a:p>
          <a:p>
            <a:pPr lvl="4"/>
            <a:r>
              <a:rPr lang="en-US" sz="1514" dirty="0" smtClean="0">
                <a:hlinkClick r:id="rId3"/>
              </a:rPr>
              <a:t>http://ieee802.org/Stand_Com/5G</a:t>
            </a:r>
            <a:endParaRPr lang="en-US" sz="1514" dirty="0" smtClean="0"/>
          </a:p>
          <a:p>
            <a:r>
              <a:rPr lang="en-US" dirty="0" smtClean="0"/>
              <a:t>This document provides the requested report</a:t>
            </a:r>
          </a:p>
          <a:p>
            <a:endParaRPr lang="en-US"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7"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9218"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9219"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9220"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9221"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9222"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9223" name="Rectangle 7"/>
          <p:cNvSpPr>
            <a:spLocks/>
          </p:cNvSpPr>
          <p:nvPr/>
        </p:nvSpPr>
        <p:spPr bwMode="auto">
          <a:xfrm>
            <a:off x="546100" y="1562100"/>
            <a:ext cx="65" cy="157094"/>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1000"/>
              </a:lnSpc>
              <a:tabLst>
                <a:tab pos="101600" algn="l"/>
                <a:tab pos="368300" algn="l"/>
                <a:tab pos="406400" algn="l"/>
                <a:tab pos="647700" algn="l"/>
                <a:tab pos="698500" algn="l"/>
                <a:tab pos="914400" algn="l"/>
              </a:tabLst>
            </a:pPr>
            <a:endParaRPr lang="en-US" dirty="0">
              <a:latin typeface="Calibri" pitchFamily="-92" charset="0"/>
              <a:ea typeface="Calibri" pitchFamily="-92" charset="0"/>
              <a:cs typeface="Calibri" pitchFamily="-92" charset="0"/>
              <a:sym typeface="Calibri" pitchFamily="-92" charset="0"/>
            </a:endParaRPr>
          </a:p>
        </p:txBody>
      </p:sp>
      <p:sp>
        <p:nvSpPr>
          <p:cNvPr id="9224" name="Rectangle 8"/>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C38F1A27-C0DC-BF4D-AB7E-9EE966D15E84}" type="slidenum">
              <a:rPr lang="en-US">
                <a:solidFill>
                  <a:srgbClr val="FFFFFF"/>
                </a:solidFill>
                <a:latin typeface="Arial" pitchFamily="-92" charset="0"/>
                <a:ea typeface="Arial" pitchFamily="-92" charset="0"/>
                <a:cs typeface="Arial" pitchFamily="-92" charset="0"/>
                <a:sym typeface="Arial" pitchFamily="-92" charset="0"/>
              </a:rPr>
              <a:pPr algn="r"/>
              <a:t>5</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4" name="Title 3"/>
          <p:cNvSpPr>
            <a:spLocks noGrp="1"/>
          </p:cNvSpPr>
          <p:nvPr>
            <p:ph type="title"/>
          </p:nvPr>
        </p:nvSpPr>
        <p:spPr/>
        <p:txBody>
          <a:bodyPr/>
          <a:lstStyle/>
          <a:p>
            <a:r>
              <a:rPr lang="en-US" dirty="0">
                <a:latin typeface="Trebuchet MS" pitchFamily="-92" charset="0"/>
                <a:ea typeface="Trebuchet MS" pitchFamily="-92" charset="0"/>
                <a:cs typeface="Trebuchet MS" pitchFamily="-92" charset="0"/>
              </a:rPr>
              <a:t>Authorized Scope</a:t>
            </a:r>
            <a:endParaRPr lang="en-US" dirty="0"/>
          </a:p>
        </p:txBody>
      </p:sp>
      <p:sp>
        <p:nvSpPr>
          <p:cNvPr id="3" name="Content Placeholder 2"/>
          <p:cNvSpPr>
            <a:spLocks noGrp="1"/>
          </p:cNvSpPr>
          <p:nvPr>
            <p:ph idx="1"/>
          </p:nvPr>
        </p:nvSpPr>
        <p:spPr/>
        <p:txBody>
          <a:bodyPr>
            <a:normAutofit/>
          </a:bodyPr>
          <a:lstStyle/>
          <a:p>
            <a:pPr>
              <a:lnSpc>
                <a:spcPts val="3100"/>
              </a:lnSpc>
              <a:tabLst>
                <a:tab pos="101600" algn="l"/>
                <a:tab pos="368300" algn="l"/>
                <a:tab pos="406400" algn="l"/>
                <a:tab pos="647700" algn="l"/>
                <a:tab pos="698500" algn="l"/>
                <a:tab pos="914400" algn="l"/>
              </a:tabLst>
            </a:pPr>
            <a:r>
              <a:rPr lang="en-US" dirty="0" smtClean="0">
                <a:latin typeface="Calibri" pitchFamily="-92" charset="0"/>
                <a:ea typeface="Calibri" pitchFamily="-92" charset="0"/>
                <a:cs typeface="Calibri" pitchFamily="-92" charset="0"/>
                <a:sym typeface="Calibri" pitchFamily="-92" charset="0"/>
              </a:rPr>
              <a:t>	</a:t>
            </a:r>
            <a:r>
              <a:rPr lang="en-US" dirty="0" smtClean="0"/>
              <a:t>To</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provide</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a</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report</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on</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the</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following</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items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to</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the</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EC:</a:t>
            </a:r>
          </a:p>
          <a:p>
            <a:pPr lvl="1">
              <a:lnSpc>
                <a:spcPts val="2800"/>
              </a:lnSpc>
              <a:tabLst>
                <a:tab pos="101600" algn="l"/>
                <a:tab pos="368300" algn="l"/>
                <a:tab pos="406400" algn="l"/>
                <a:tab pos="647700" algn="l"/>
                <a:tab pos="698500" algn="l"/>
                <a:tab pos="914400" algn="l"/>
              </a:tabLst>
            </a:pPr>
            <a:r>
              <a:rPr lang="en-US" dirty="0" smtClean="0">
                <a:latin typeface="Calibri" pitchFamily="-92" charset="0"/>
                <a:ea typeface="Calibri" pitchFamily="-92" charset="0"/>
                <a:cs typeface="Calibri" pitchFamily="-92" charset="0"/>
                <a:sym typeface="Calibri" pitchFamily="-92" charset="0"/>
              </a:rPr>
              <a:t>	</a:t>
            </a:r>
            <a:r>
              <a:rPr lang="en-US" dirty="0" smtClean="0">
                <a:solidFill>
                  <a:schemeClr val="accent2"/>
                </a:solidFill>
              </a:rPr>
              <a:t>Costs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and</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benefits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of</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creating</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an</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IEEE</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5G</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specification</a:t>
            </a:r>
          </a:p>
          <a:p>
            <a:pPr lvl="1">
              <a:lnSpc>
                <a:spcPts val="2800"/>
              </a:lnSpc>
              <a:tabLst>
                <a:tab pos="101600" algn="l"/>
                <a:tab pos="368300" algn="l"/>
                <a:tab pos="406400" algn="l"/>
                <a:tab pos="647700" algn="l"/>
                <a:tab pos="698500" algn="l"/>
                <a:tab pos="914400" algn="l"/>
              </a:tabLst>
            </a:pPr>
            <a:r>
              <a:rPr lang="en-US" dirty="0" smtClean="0">
                <a:solidFill>
                  <a:schemeClr val="accent2"/>
                </a:solidFill>
              </a:rPr>
              <a:t>Costs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and</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benefits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of</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providing</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a</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proposal</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for</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IMT-2020,</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considering</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possible</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models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of</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a</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proposal:</a:t>
            </a:r>
          </a:p>
          <a:p>
            <a:pPr lvl="2">
              <a:lnSpc>
                <a:spcPts val="2400"/>
              </a:lnSpc>
              <a:tabLst>
                <a:tab pos="101600" algn="l"/>
                <a:tab pos="368300" algn="l"/>
                <a:tab pos="406400" algn="l"/>
                <a:tab pos="647700" algn="l"/>
                <a:tab pos="698500" algn="l"/>
                <a:tab pos="914400" algn="l"/>
              </a:tabLst>
            </a:pPr>
            <a:r>
              <a:rPr lang="en-US" sz="2400" dirty="0" smtClean="0">
                <a:solidFill>
                  <a:schemeClr val="accent1"/>
                </a:solidFill>
              </a:rPr>
              <a:t>as</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a</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single</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technology,</a:t>
            </a:r>
          </a:p>
          <a:p>
            <a:pPr lvl="2">
              <a:lnSpc>
                <a:spcPts val="2400"/>
              </a:lnSpc>
              <a:tabLst>
                <a:tab pos="101600" algn="l"/>
                <a:tab pos="368300" algn="l"/>
                <a:tab pos="406400" algn="l"/>
                <a:tab pos="647700" algn="l"/>
                <a:tab pos="698500" algn="l"/>
                <a:tab pos="914400" algn="l"/>
              </a:tabLst>
            </a:pPr>
            <a:r>
              <a:rPr lang="en-US" sz="2400" dirty="0" smtClean="0">
                <a:solidFill>
                  <a:schemeClr val="accent1"/>
                </a:solidFill>
              </a:rPr>
              <a:t>as</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a</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set</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of</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technologies,</a:t>
            </a:r>
          </a:p>
          <a:p>
            <a:pPr lvl="2">
              <a:lnSpc>
                <a:spcPts val="2400"/>
              </a:lnSpc>
              <a:tabLst>
                <a:tab pos="101600" algn="l"/>
                <a:tab pos="368300" algn="l"/>
                <a:tab pos="406400" algn="l"/>
                <a:tab pos="647700" algn="l"/>
                <a:tab pos="698500" algn="l"/>
                <a:tab pos="914400" algn="l"/>
              </a:tabLst>
            </a:pPr>
            <a:r>
              <a:rPr lang="en-US" sz="2400" dirty="0" smtClean="0">
                <a:solidFill>
                  <a:schemeClr val="accent1"/>
                </a:solidFill>
              </a:rPr>
              <a:t>or</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as</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one</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or</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more</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technologies</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within</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a</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proposal</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from</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external bodies</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(e.g.,</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3GPP)</a:t>
            </a:r>
          </a:p>
          <a:p>
            <a:pPr>
              <a:lnSpc>
                <a:spcPts val="2900"/>
              </a:lnSpc>
              <a:tabLst>
                <a:tab pos="101600" algn="l"/>
                <a:tab pos="368300" algn="l"/>
                <a:tab pos="406400" algn="l"/>
                <a:tab pos="647700" algn="l"/>
                <a:tab pos="698500" algn="l"/>
                <a:tab pos="914400" algn="l"/>
              </a:tabLst>
            </a:pPr>
            <a:r>
              <a:rPr lang="en-US" dirty="0" smtClean="0">
                <a:latin typeface="Calibri" pitchFamily="-92" charset="0"/>
                <a:ea typeface="Calibri" pitchFamily="-92" charset="0"/>
                <a:cs typeface="Calibri" pitchFamily="-92" charset="0"/>
                <a:sym typeface="Calibri" pitchFamily="-92" charset="0"/>
              </a:rPr>
              <a:t>	</a:t>
            </a:r>
            <a:r>
              <a:rPr lang="en-US" dirty="0" smtClean="0"/>
              <a:t>During</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its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lifetime,</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to</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act</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as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the</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communication</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point with</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other</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IEEE</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organizations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on</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this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topic.</a:t>
            </a:r>
            <a:endParaRPr lang="en-US" dirty="0" smtClean="0">
              <a:latin typeface="Calibri" pitchFamily="-92" charset="0"/>
              <a:ea typeface="Calibri" pitchFamily="-92" charset="0"/>
              <a:cs typeface="Calibri" pitchFamily="-92" charset="0"/>
              <a:sym typeface="Calibri" pitchFamily="-92" charset="0"/>
            </a:endParaRPr>
          </a:p>
          <a:p>
            <a:endParaRPr lang="en-US" dirty="0"/>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2" name="Rectangle 2"/>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395AE51F-0F8A-434D-9CDF-DCDD4C3F041A}" type="slidenum">
              <a:rPr lang="en-US">
                <a:solidFill>
                  <a:srgbClr val="FFFFFF"/>
                </a:solidFill>
                <a:latin typeface="Arial" pitchFamily="-92" charset="0"/>
                <a:ea typeface="Arial" pitchFamily="-92" charset="0"/>
                <a:cs typeface="Arial" pitchFamily="-92" charset="0"/>
                <a:sym typeface="Arial" pitchFamily="-92" charset="0"/>
              </a:rPr>
              <a:pPr algn="r"/>
              <a:t>6</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p:txBody>
          <a:bodyPr/>
          <a:lstStyle/>
          <a:p>
            <a:r>
              <a:rPr lang="en-US" smtClean="0"/>
              <a:t>Views of 5G</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5G is understood many ways.</a:t>
            </a:r>
          </a:p>
          <a:p>
            <a:r>
              <a:rPr lang="en-US" dirty="0" smtClean="0"/>
              <a:t>Facets that distinguish 5G may include:</a:t>
            </a:r>
          </a:p>
          <a:p>
            <a:pPr lvl="1"/>
            <a:r>
              <a:rPr lang="en-US" dirty="0" smtClean="0"/>
              <a:t>Technology: radical new technologies or technology sets</a:t>
            </a:r>
          </a:p>
          <a:p>
            <a:pPr lvl="2"/>
            <a:r>
              <a:rPr lang="en-US" dirty="0" smtClean="0"/>
              <a:t>could include spectrum-related technology issues</a:t>
            </a:r>
          </a:p>
          <a:p>
            <a:pPr lvl="3"/>
            <a:r>
              <a:rPr lang="en-US" dirty="0" smtClean="0"/>
              <a:t>millimeter wave spectrum</a:t>
            </a:r>
          </a:p>
          <a:p>
            <a:pPr lvl="3"/>
            <a:r>
              <a:rPr lang="en-US" dirty="0" smtClean="0"/>
              <a:t>technologies designed for unlicensed use</a:t>
            </a:r>
          </a:p>
          <a:p>
            <a:pPr lvl="1"/>
            <a:r>
              <a:rPr lang="en-US" dirty="0" smtClean="0"/>
              <a:t>Service: provides new services or new service sets</a:t>
            </a:r>
          </a:p>
          <a:p>
            <a:pPr lvl="1"/>
            <a:r>
              <a:rPr lang="en-US" dirty="0" smtClean="0"/>
              <a:t>Performance: new levels of performance to users, or to operators</a:t>
            </a:r>
          </a:p>
          <a:p>
            <a:pPr lvl="1"/>
            <a:r>
              <a:rPr lang="en-US" dirty="0" smtClean="0"/>
              <a:t>Operator ecosystem, either: </a:t>
            </a:r>
          </a:p>
          <a:p>
            <a:pPr lvl="2"/>
            <a:r>
              <a:rPr lang="en-US" dirty="0" smtClean="0"/>
              <a:t>next step for the existing 2G/3G/4G incumbent mobile operators</a:t>
            </a:r>
          </a:p>
          <a:p>
            <a:pPr lvl="2"/>
            <a:r>
              <a:rPr lang="en-US" dirty="0" smtClean="0"/>
              <a:t>an opportunity for new operators</a:t>
            </a:r>
          </a:p>
          <a:p>
            <a:pPr lvl="1"/>
            <a:r>
              <a:rPr lang="en-US" dirty="0" smtClean="0"/>
              <a:t>Standards: set of interoperability standards rolled out by an ecosystem according to a roadmap</a:t>
            </a:r>
          </a:p>
          <a:p>
            <a:pPr lvl="1"/>
            <a:r>
              <a:rPr lang="en-US" dirty="0" smtClean="0"/>
              <a:t>Other Characteristic: a marketing label, a revolution, etc.</a:t>
            </a:r>
          </a:p>
          <a:p>
            <a:r>
              <a:rPr lang="en-US" dirty="0" smtClean="0"/>
              <a:t>Scope of an “IEEE 5G specification” would likely differ from scope of other 5G endeavors.</a:t>
            </a:r>
          </a:p>
          <a:p>
            <a:pPr lvl="1"/>
            <a:endParaRPr lang="en-US" dirty="0"/>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266" name="Rectangle 2"/>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CB465C57-9BA8-5D47-9FA0-9EAD3C744B2F}" type="slidenum">
              <a:rPr lang="en-US">
                <a:solidFill>
                  <a:srgbClr val="FFFFFF"/>
                </a:solidFill>
                <a:latin typeface="Arial" pitchFamily="-92" charset="0"/>
                <a:ea typeface="Arial" pitchFamily="-92" charset="0"/>
                <a:cs typeface="Arial" pitchFamily="-92" charset="0"/>
                <a:sym typeface="Arial" pitchFamily="-92" charset="0"/>
              </a:rPr>
              <a:pPr algn="r"/>
              <a:t>7</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p:txBody>
          <a:bodyPr/>
          <a:lstStyle/>
          <a:p>
            <a:r>
              <a:rPr lang="en-US" smtClean="0"/>
              <a:t>5G Context for this study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Action A: creating an IEEE 5G specification</a:t>
            </a:r>
          </a:p>
          <a:p>
            <a:pPr lvl="1"/>
            <a:r>
              <a:rPr lang="en-US" dirty="0" smtClean="0"/>
              <a:t>could support incumbent mobile operators</a:t>
            </a:r>
          </a:p>
          <a:p>
            <a:pPr lvl="2"/>
            <a:r>
              <a:rPr lang="en-US" dirty="0" smtClean="0"/>
              <a:t>via existing cellular ecosystem</a:t>
            </a:r>
          </a:p>
          <a:p>
            <a:pPr lvl="1"/>
            <a:r>
              <a:rPr lang="en-US" dirty="0" smtClean="0"/>
              <a:t>could support new operators</a:t>
            </a:r>
          </a:p>
          <a:p>
            <a:pPr lvl="2"/>
            <a:r>
              <a:rPr lang="en-US" dirty="0" smtClean="0"/>
              <a:t>creation/support of new ecosystems</a:t>
            </a:r>
          </a:p>
          <a:p>
            <a:pPr lvl="3"/>
            <a:r>
              <a:rPr lang="en-US" dirty="0" smtClean="0"/>
              <a:t>this might be a very different 5G</a:t>
            </a:r>
          </a:p>
          <a:p>
            <a:pPr lvl="3"/>
            <a:r>
              <a:rPr lang="en-US" dirty="0" smtClean="0"/>
              <a:t>would need to identify requirements</a:t>
            </a:r>
          </a:p>
          <a:p>
            <a:pPr lvl="1"/>
            <a:r>
              <a:rPr lang="en-US" dirty="0" smtClean="0"/>
              <a:t>could do both</a:t>
            </a:r>
          </a:p>
          <a:p>
            <a:r>
              <a:rPr lang="en-US" dirty="0" smtClean="0"/>
              <a:t>Action B: providing a proposal for IMT-2020</a:t>
            </a:r>
          </a:p>
          <a:p>
            <a:pPr lvl="1"/>
            <a:r>
              <a:rPr lang="en-US" dirty="0" smtClean="0"/>
              <a:t>supports the 5G of the existing cellular ecosystem</a:t>
            </a:r>
          </a:p>
          <a:p>
            <a:pPr lvl="1"/>
            <a:r>
              <a:rPr lang="en-US" dirty="0" smtClean="0"/>
              <a:t>usage scenarios and requirements specified in IMT-2020 process</a:t>
            </a:r>
          </a:p>
          <a:p>
            <a:pPr lvl="2"/>
            <a:r>
              <a:rPr lang="en-US" dirty="0" smtClean="0"/>
              <a:t>802 could help shape requirements (needs to act soon)</a:t>
            </a:r>
          </a:p>
          <a:p>
            <a:r>
              <a:rPr lang="en-US" dirty="0" smtClean="0"/>
              <a:t>Actions A and B are not contradictory or exclusive</a:t>
            </a:r>
            <a:endParaRPr lang="en-US" dirty="0" smtClean="0">
              <a:sym typeface="Calibri" pitchFamily="-92" charset="0"/>
            </a:endParaRPr>
          </a:p>
          <a:p>
            <a:endParaRPr lang="en-US" dirty="0"/>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289"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2290"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2291"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2292"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2293"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2294"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pic>
        <p:nvPicPr>
          <p:cNvPr id="12295" name="Picture 7" descr="image5.jpg"/>
          <p:cNvPicPr>
            <a:picLocks noChangeAspect="1"/>
          </p:cNvPicPr>
          <p:nvPr/>
        </p:nvPicPr>
        <p:blipFill>
          <a:blip r:embed="rId2"/>
          <a:srcRect/>
          <a:stretch>
            <a:fillRect/>
          </a:stretch>
        </p:blipFill>
        <p:spPr bwMode="auto">
          <a:xfrm>
            <a:off x="229949" y="1752600"/>
            <a:ext cx="8665195" cy="4711700"/>
          </a:xfrm>
          <a:prstGeom prst="rect">
            <a:avLst/>
          </a:prstGeom>
          <a:noFill/>
          <a:ln w="12700" cap="flat" cmpd="sng">
            <a:noFill/>
            <a:prstDash val="solid"/>
            <a:miter lim="400000"/>
            <a:headEnd type="none" w="med" len="med"/>
            <a:tailEnd type="none" w="med" len="med"/>
          </a:ln>
          <a:effectLst/>
        </p:spPr>
      </p:pic>
      <p:sp>
        <p:nvSpPr>
          <p:cNvPr id="12297" name="Rectangle 9"/>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05964878-6438-BF48-A027-2E2B1CD893FE}" type="slidenum">
              <a:rPr lang="en-US">
                <a:solidFill>
                  <a:srgbClr val="FFFFFF"/>
                </a:solidFill>
                <a:latin typeface="Arial" pitchFamily="-92" charset="0"/>
                <a:ea typeface="Arial" pitchFamily="-92" charset="0"/>
                <a:cs typeface="Arial" pitchFamily="-92" charset="0"/>
                <a:sym typeface="Arial" pitchFamily="-92" charset="0"/>
              </a:rPr>
              <a:pPr algn="r"/>
              <a:t>8</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p:txBody>
          <a:bodyPr>
            <a:noAutofit/>
          </a:bodyPr>
          <a:lstStyle/>
          <a:p>
            <a:r>
              <a:rPr lang="en-US" sz="3200" dirty="0" smtClean="0"/>
              <a:t>IMT-2020</a:t>
            </a:r>
            <a:r>
              <a:rPr lang="en-US" sz="3200" dirty="0" smtClean="0">
                <a:sym typeface="Times New Roman" pitchFamily="-92" charset="0"/>
              </a:rPr>
              <a:t> </a:t>
            </a:r>
            <a:r>
              <a:rPr lang="en-US" sz="3200" dirty="0" smtClean="0"/>
              <a:t>(per</a:t>
            </a:r>
            <a:r>
              <a:rPr lang="en-US" sz="3200" dirty="0" smtClean="0">
                <a:sym typeface="Times New Roman" pitchFamily="-92" charset="0"/>
              </a:rPr>
              <a:t> </a:t>
            </a:r>
            <a:r>
              <a:rPr lang="en-US" sz="3200" dirty="0" smtClean="0"/>
              <a:t>ITU-R</a:t>
            </a:r>
            <a:r>
              <a:rPr lang="en-US" sz="3200" dirty="0" smtClean="0">
                <a:sym typeface="Times New Roman" pitchFamily="-92" charset="0"/>
              </a:rPr>
              <a:t> </a:t>
            </a:r>
            <a:r>
              <a:rPr lang="en-US" sz="3200" dirty="0" smtClean="0"/>
              <a:t>M.2083) </a:t>
            </a:r>
            <a:endParaRPr lang="en-US" sz="3200" dirty="0"/>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65" name="Rectangle 53"/>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388BE802-BD76-1F47-A1D2-688794B55014}" type="slidenum">
              <a:rPr lang="en-US">
                <a:solidFill>
                  <a:srgbClr val="FFFFFF"/>
                </a:solidFill>
                <a:latin typeface="Arial" pitchFamily="-92" charset="0"/>
                <a:ea typeface="Arial" pitchFamily="-92" charset="0"/>
                <a:cs typeface="Arial" pitchFamily="-92" charset="0"/>
                <a:sym typeface="Arial" pitchFamily="-92" charset="0"/>
              </a:rPr>
              <a:pPr algn="r"/>
              <a:t>9</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p:txBody>
          <a:bodyPr/>
          <a:lstStyle/>
          <a:p>
            <a:r>
              <a:rPr lang="en-US" dirty="0" smtClean="0"/>
              <a:t>cost benefit analysis of options/actions</a:t>
            </a:r>
            <a:endParaRPr lang="en-US" dirty="0"/>
          </a:p>
        </p:txBody>
      </p:sp>
      <p:sp>
        <p:nvSpPr>
          <p:cNvPr id="5" name="Text Placeholder 4"/>
          <p:cNvSpPr>
            <a:spLocks noGrp="1"/>
          </p:cNvSpPr>
          <p:nvPr>
            <p:ph type="body" idx="1"/>
          </p:nvPr>
        </p:nvSpPr>
        <p:spPr/>
        <p:txBody>
          <a:bodyPr/>
          <a:lstStyle/>
          <a:p>
            <a:r>
              <a:rPr lang="en-US" dirty="0" smtClean="0"/>
              <a:t> </a:t>
            </a:r>
            <a:endParaRPr lang="en-US" dirty="0"/>
          </a:p>
        </p:txBody>
      </p:sp>
    </p:spTree>
  </p:cSld>
  <p:clrMapOvr>
    <a:masterClrMapping/>
  </p:clrMapOvr>
  <p:transition spd="med"/>
</p:sld>
</file>

<file path=ppt/theme/theme1.xml><?xml version="1.0" encoding="utf-8"?>
<a:theme xmlns:a="http://schemas.openxmlformats.org/drawingml/2006/main" name="Urban">
  <a:themeElements>
    <a:clrScheme name="">
      <a:dk1>
        <a:srgbClr val="000000"/>
      </a:dk1>
      <a:lt1>
        <a:srgbClr val="FFFFFF"/>
      </a:lt1>
      <a:dk2>
        <a:srgbClr val="A7A7A7"/>
      </a:dk2>
      <a:lt2>
        <a:srgbClr val="535353"/>
      </a:lt2>
      <a:accent1>
        <a:srgbClr val="53548A"/>
      </a:accent1>
      <a:accent2>
        <a:srgbClr val="438086"/>
      </a:accent2>
      <a:accent3>
        <a:srgbClr val="FFFFFF"/>
      </a:accent3>
      <a:accent4>
        <a:srgbClr val="000000"/>
      </a:accent4>
      <a:accent5>
        <a:srgbClr val="B3B3C4"/>
      </a:accent5>
      <a:accent6>
        <a:srgbClr val="3C7379"/>
      </a:accent6>
      <a:hlink>
        <a:srgbClr val="0000FF"/>
      </a:hlink>
      <a:folHlink>
        <a:srgbClr val="FF00FF"/>
      </a:folHlink>
    </a:clrScheme>
    <a:fontScheme name="Urban">
      <a:majorFont>
        <a:latin typeface="Trebuchet MS"/>
        <a:ea typeface="Trebuchet MS"/>
        <a:cs typeface="Trebuchet MS"/>
      </a:majorFont>
      <a:minorFont>
        <a:latin typeface="Georgia"/>
        <a:ea typeface="Georgia"/>
        <a:cs typeface="Georgi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19050" cap="flat" cmpd="sng" algn="ctr">
          <a:solidFill>
            <a:schemeClr val="accent1"/>
          </a:solidFill>
          <a:prstDash val="solid"/>
          <a:round/>
          <a:headEnd type="none" w="med" len="med"/>
          <a:tailEnd type="none" w="med" len="med"/>
        </a:ln>
        <a:effectLst>
          <a:outerShdw blurRad="50800" dist="25400" dir="5400000" algn="ctr" rotWithShape="0">
            <a:srgbClr val="000000">
              <a:alpha val="45000"/>
            </a:srgbClr>
          </a:outerShdw>
        </a:effectLst>
      </a:spPr>
      <a:bodyPr vert="horz" wrap="square" lIns="45720" tIns="45720" rIns="45720" bIns="45720" numCol="1" anchor="ctr" anchorCtr="0" compatLnSpc="1">
        <a:prstTxWarp prst="textNoShape">
          <a:avLst/>
        </a:prstTxWarp>
        <a:spAutoFit/>
      </a:bodyPr>
      <a:lstStyle>
        <a:defPPr marL="0" marR="0" indent="0" algn="l" defTabSz="914400" rtl="0" eaLnBrk="1"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defRPr>
        </a:defPPr>
      </a:lstStyle>
    </a:spDef>
    <a:lnDef>
      <a:spPr bwMode="auto">
        <a:xfrm>
          <a:off x="0" y="0"/>
          <a:ext cx="1" cy="1"/>
        </a:xfrm>
        <a:custGeom>
          <a:avLst/>
          <a:gdLst/>
          <a:ahLst/>
          <a:cxnLst/>
          <a:rect l="0" t="0" r="0" b="0"/>
          <a:pathLst/>
        </a:custGeom>
        <a:solidFill>
          <a:srgbClr val="FFFFFF"/>
        </a:solidFill>
        <a:ln w="19050" cap="flat" cmpd="sng" algn="ctr">
          <a:solidFill>
            <a:schemeClr val="accent1"/>
          </a:solidFill>
          <a:prstDash val="solid"/>
          <a:round/>
          <a:headEnd type="none" w="med" len="med"/>
          <a:tailEnd type="none" w="med" len="med"/>
        </a:ln>
        <a:effectLst>
          <a:outerShdw blurRad="50800" dist="25400" dir="5400000" algn="ctr" rotWithShape="0">
            <a:srgbClr val="000000">
              <a:alpha val="45000"/>
            </a:srgbClr>
          </a:outerShdw>
        </a:effectLst>
      </a:spPr>
      <a:bodyPr vert="horz" wrap="square" lIns="45720" tIns="45720" rIns="45720" bIns="45720" numCol="1" anchor="ctr" anchorCtr="0" compatLnSpc="1">
        <a:prstTxWarp prst="textNoShape">
          <a:avLst/>
        </a:prstTxWarp>
        <a:spAutoFit/>
      </a:bodyPr>
      <a:lstStyle>
        <a:defPPr marL="0" marR="0" indent="0" algn="l" defTabSz="914400" rtl="0" eaLnBrk="1"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defRPr>
        </a:defPPr>
      </a:lst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A7A7A7"/>
      </a:dk2>
      <a:lt2>
        <a:srgbClr val="535353"/>
      </a:lt2>
      <a:accent1>
        <a:srgbClr val="53548A"/>
      </a:accent1>
      <a:accent2>
        <a:srgbClr val="438086"/>
      </a:accent2>
      <a:accent3>
        <a:srgbClr val="FFFFFF"/>
      </a:accent3>
      <a:accent4>
        <a:srgbClr val="000000"/>
      </a:accent4>
      <a:accent5>
        <a:srgbClr val="B3B3C4"/>
      </a:accent5>
      <a:accent6>
        <a:srgbClr val="3C7379"/>
      </a:accent6>
      <a:hlink>
        <a:srgbClr val="0000FF"/>
      </a:hlink>
      <a:folHlink>
        <a:srgbClr val="FF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1785</TotalTime>
  <Words>3548</Words>
  <Application>Microsoft Macintosh PowerPoint</Application>
  <PresentationFormat>On-screen Show (4:3)</PresentationFormat>
  <Paragraphs>417</Paragraphs>
  <Slides>31</Slides>
  <Notes>1</Notes>
  <HiddenSlides>0</HiddenSlides>
  <MMClips>0</MMClips>
  <ScaleCrop>false</ScaleCrop>
  <HeadingPairs>
    <vt:vector size="4" baseType="variant">
      <vt:variant>
        <vt:lpstr>Design Template</vt:lpstr>
      </vt:variant>
      <vt:variant>
        <vt:i4>1</vt:i4>
      </vt:variant>
      <vt:variant>
        <vt:lpstr>Slide Titles</vt:lpstr>
      </vt:variant>
      <vt:variant>
        <vt:i4>31</vt:i4>
      </vt:variant>
    </vt:vector>
  </HeadingPairs>
  <TitlesOfParts>
    <vt:vector size="32" baseType="lpstr">
      <vt:lpstr>Urban</vt:lpstr>
      <vt:lpstr>Slide 1</vt:lpstr>
      <vt:lpstr>Proposed Draft Report: IEEE 802 EC 5G/IMT-2020 SC</vt:lpstr>
      <vt:lpstr>Table of Contents </vt:lpstr>
      <vt:lpstr>Introduction</vt:lpstr>
      <vt:lpstr>Authorized Scope</vt:lpstr>
      <vt:lpstr>Views of 5G</vt:lpstr>
      <vt:lpstr>5G Context for this study</vt:lpstr>
      <vt:lpstr>IMT-2020 (per ITU-R M.2083) </vt:lpstr>
      <vt:lpstr>cost benefit analysis of options/actions</vt:lpstr>
      <vt:lpstr>Slide 10</vt:lpstr>
      <vt:lpstr>Slide 11</vt:lpstr>
      <vt:lpstr>Action A: Routes to success 802 Access Network</vt:lpstr>
      <vt:lpstr>Action A: Possible partners 802 Access Network</vt:lpstr>
      <vt:lpstr>Slide 14</vt:lpstr>
      <vt:lpstr>Action B: IMT-2020 proposal Candidate Approaches</vt:lpstr>
      <vt:lpstr>Action B1: single technology Candidate Approach: more detail</vt:lpstr>
      <vt:lpstr>Action B3: external partner proposal Candidate Approach: more detail</vt:lpstr>
      <vt:lpstr>Potential 3GPP NextGen Core &amp; New RAT</vt:lpstr>
      <vt:lpstr>Integration of 802.11 in 3GPP 5G networks</vt:lpstr>
      <vt:lpstr>Slide 20</vt:lpstr>
      <vt:lpstr>Slide 21</vt:lpstr>
      <vt:lpstr>Slide 22</vt:lpstr>
      <vt:lpstr>Proposed Approach – 2 prongs:</vt:lpstr>
      <vt:lpstr>Next Steps</vt:lpstr>
      <vt:lpstr>Slide 25</vt:lpstr>
      <vt:lpstr>Slide 26</vt:lpstr>
      <vt:lpstr>Slide 27</vt:lpstr>
      <vt:lpstr>Slide 28</vt:lpstr>
      <vt:lpstr>Slide 29</vt:lpstr>
      <vt:lpstr>Slide 30</vt:lpstr>
      <vt:lpstr>Slide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 [kiwin] (Stephen) Palm</dc:creator>
  <cp:lastModifiedBy>Roger Marks</cp:lastModifiedBy>
  <cp:revision>63</cp:revision>
  <dcterms:created xsi:type="dcterms:W3CDTF">2016-07-20T15:04:40Z</dcterms:created>
  <dcterms:modified xsi:type="dcterms:W3CDTF">2016-07-20T16:44:37Z</dcterms:modified>
</cp:coreProperties>
</file>