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2" r:id="rId2"/>
    <p:sldId id="305" r:id="rId3"/>
    <p:sldId id="303" r:id="rId4"/>
    <p:sldId id="270" r:id="rId5"/>
    <p:sldId id="282" r:id="rId6"/>
    <p:sldId id="304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48" autoAdjust="0"/>
    <p:restoredTop sz="95673" autoAdjust="0"/>
  </p:normalViewPr>
  <p:slideViewPr>
    <p:cSldViewPr>
      <p:cViewPr varScale="1">
        <p:scale>
          <a:sx n="98" d="100"/>
          <a:sy n="98" d="100"/>
        </p:scale>
        <p:origin x="183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01093" y="76200"/>
            <a:ext cx="19143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ec-16-0083-00-5GSG</a:t>
            </a:r>
            <a:endParaRPr lang="en-US" sz="14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OmniRAN</a:t>
            </a:r>
            <a:r>
              <a:rPr lang="en-US" dirty="0"/>
              <a:t> TG perspective </a:t>
            </a:r>
            <a:r>
              <a:rPr lang="en-US" dirty="0" smtClean="0"/>
              <a:t>on cost and benefits of 5G SC options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Max Riegel</a:t>
            </a:r>
          </a:p>
          <a:p>
            <a:r>
              <a:rPr lang="en-US" dirty="0" smtClean="0"/>
              <a:t>802.1 </a:t>
            </a:r>
            <a:r>
              <a:rPr lang="en-US" dirty="0" err="1" smtClean="0"/>
              <a:t>OmniRAN</a:t>
            </a:r>
            <a:r>
              <a:rPr lang="en-US" dirty="0" smtClean="0"/>
              <a:t> TG chair</a:t>
            </a:r>
          </a:p>
          <a:p>
            <a:r>
              <a:rPr lang="en-US" dirty="0" smtClean="0"/>
              <a:t>2016-03-15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097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3765"/>
            <a:ext cx="8229600" cy="481239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Current </a:t>
            </a:r>
            <a:r>
              <a:rPr lang="en-US" dirty="0" smtClean="0"/>
              <a:t>topic of </a:t>
            </a:r>
            <a:r>
              <a:rPr lang="en-US" dirty="0" err="1" smtClean="0"/>
              <a:t>OmniRAN</a:t>
            </a:r>
            <a:r>
              <a:rPr lang="en-US" dirty="0" smtClean="0"/>
              <a:t> </a:t>
            </a:r>
            <a:r>
              <a:rPr lang="en-US" dirty="0" smtClean="0"/>
              <a:t>TG:</a:t>
            </a:r>
          </a:p>
          <a:p>
            <a:pPr lvl="1"/>
            <a:r>
              <a:rPr lang="en-US" dirty="0" smtClean="0"/>
              <a:t>P802.1CF</a:t>
            </a:r>
            <a:r>
              <a:rPr lang="en-US" dirty="0" smtClean="0"/>
              <a:t>: Network Reference Model and Functional Description of IEEE 802 Access Network</a:t>
            </a:r>
          </a:p>
          <a:p>
            <a:pPr lvl="2"/>
            <a:r>
              <a:rPr lang="en-US" dirty="0" smtClean="0"/>
              <a:t>More details on content on next slide</a:t>
            </a:r>
          </a:p>
          <a:p>
            <a:pPr lvl="1"/>
            <a:r>
              <a:rPr lang="en-US" dirty="0" smtClean="0"/>
              <a:t>Generic functional model of IEEE 802 access network based on Ethernet link</a:t>
            </a:r>
          </a:p>
          <a:p>
            <a:pPr lvl="2"/>
            <a:r>
              <a:rPr lang="en-US" dirty="0" smtClean="0"/>
              <a:t>Applicable to all IEEE 802 technologies supporting Ethernet</a:t>
            </a:r>
          </a:p>
          <a:p>
            <a:pPr lvl="2"/>
            <a:r>
              <a:rPr lang="en-US" dirty="0" smtClean="0"/>
              <a:t>Kind of ‘Stage 2’ specification </a:t>
            </a:r>
            <a:r>
              <a:rPr lang="en-US" dirty="0" smtClean="0"/>
              <a:t>according to</a:t>
            </a:r>
            <a:r>
              <a:rPr lang="en-US" dirty="0" smtClean="0"/>
              <a:t> </a:t>
            </a:r>
            <a:r>
              <a:rPr lang="en-US" dirty="0" smtClean="0"/>
              <a:t>ITU-T terminology</a:t>
            </a:r>
          </a:p>
          <a:p>
            <a:pPr lvl="2"/>
            <a:r>
              <a:rPr lang="en-US" dirty="0" smtClean="0"/>
              <a:t>Purely based on existing IEEE 802 standards</a:t>
            </a:r>
          </a:p>
          <a:p>
            <a:pPr lvl="2"/>
            <a:r>
              <a:rPr lang="en-US" dirty="0" smtClean="0"/>
              <a:t>Recommended practice (only ‘should’ statements)</a:t>
            </a:r>
          </a:p>
          <a:p>
            <a:r>
              <a:rPr lang="en-US" dirty="0" smtClean="0"/>
              <a:t>Intention to support broader </a:t>
            </a:r>
            <a:r>
              <a:rPr lang="en-US" dirty="0" smtClean="0"/>
              <a:t>managed deployment </a:t>
            </a:r>
            <a:r>
              <a:rPr lang="en-US" dirty="0" smtClean="0"/>
              <a:t>of </a:t>
            </a:r>
            <a:r>
              <a:rPr lang="en-US" dirty="0" smtClean="0"/>
              <a:t>IEEE </a:t>
            </a:r>
            <a:r>
              <a:rPr lang="en-US" dirty="0" smtClean="0"/>
              <a:t>802 technologies throughout </a:t>
            </a:r>
            <a:r>
              <a:rPr lang="en-US" dirty="0" smtClean="0"/>
              <a:t>various industries</a:t>
            </a:r>
            <a:endParaRPr lang="en-US" dirty="0" smtClean="0"/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intention </a:t>
            </a:r>
            <a:r>
              <a:rPr lang="en-US" dirty="0" smtClean="0"/>
              <a:t>to define future mobile network </a:t>
            </a:r>
            <a:r>
              <a:rPr lang="en-US" dirty="0" smtClean="0"/>
              <a:t>architecture</a:t>
            </a:r>
          </a:p>
          <a:p>
            <a:pPr lvl="1"/>
            <a:r>
              <a:rPr lang="en-US" dirty="0" smtClean="0"/>
              <a:t>However P802.1CF applicable to part of 5G scenarios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049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530" y="233645"/>
            <a:ext cx="8461158" cy="112124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P802.1CF: Network </a:t>
            </a:r>
            <a:r>
              <a:rPr lang="en-US" sz="2800" dirty="0"/>
              <a:t>Reference Model and Functional Description of IEEE 802 </a:t>
            </a:r>
            <a:r>
              <a:rPr lang="en-US" sz="2800"/>
              <a:t>Access </a:t>
            </a:r>
            <a:r>
              <a:rPr lang="en-US" sz="2800" smtClean="0"/>
              <a:t>Network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cxnSp>
        <p:nvCxnSpPr>
          <p:cNvPr id="87042" name="Straight Connector 12"/>
          <p:cNvCxnSpPr>
            <a:cxnSpLocks noChangeShapeType="1"/>
          </p:cNvCxnSpPr>
          <p:nvPr/>
        </p:nvCxnSpPr>
        <p:spPr bwMode="auto">
          <a:xfrm>
            <a:off x="4751388" y="3118520"/>
            <a:ext cx="4051300" cy="0"/>
          </a:xfrm>
          <a:prstGeom prst="line">
            <a:avLst/>
          </a:prstGeom>
          <a:noFill/>
          <a:ln w="6350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</p:spPr>
      </p:cxnSp>
      <p:cxnSp>
        <p:nvCxnSpPr>
          <p:cNvPr id="87043" name="Straight Connector 13"/>
          <p:cNvCxnSpPr>
            <a:cxnSpLocks noChangeShapeType="1"/>
          </p:cNvCxnSpPr>
          <p:nvPr/>
        </p:nvCxnSpPr>
        <p:spPr bwMode="auto">
          <a:xfrm>
            <a:off x="4662488" y="1968810"/>
            <a:ext cx="4049712" cy="0"/>
          </a:xfrm>
          <a:prstGeom prst="line">
            <a:avLst/>
          </a:prstGeom>
          <a:noFill/>
          <a:ln w="6350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</p:spPr>
      </p:cxnSp>
      <p:pic>
        <p:nvPicPr>
          <p:cNvPr id="87044" name="Picture 7" descr="omniran-function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1895" y="3163525"/>
            <a:ext cx="3420535" cy="2522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5" name="Content Placeholder 2"/>
          <p:cNvSpPr>
            <a:spLocks noGrp="1"/>
          </p:cNvSpPr>
          <p:nvPr>
            <p:ph idx="1"/>
          </p:nvPr>
        </p:nvSpPr>
        <p:spPr>
          <a:xfrm>
            <a:off x="457200" y="1223755"/>
            <a:ext cx="6545263" cy="5224463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Overview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References, </a:t>
            </a:r>
            <a:r>
              <a:rPr lang="en-US" sz="1900" dirty="0"/>
              <a:t>d</a:t>
            </a:r>
            <a:r>
              <a:rPr lang="en-US" sz="1900" dirty="0" smtClean="0"/>
              <a:t>efinitions, </a:t>
            </a:r>
            <a:r>
              <a:rPr lang="en-US" sz="1900" dirty="0"/>
              <a:t>a</a:t>
            </a:r>
            <a:r>
              <a:rPr lang="en-US" sz="1900" dirty="0" smtClean="0"/>
              <a:t>cronyms and abbreviations</a:t>
            </a:r>
            <a:endParaRPr lang="en-US" sz="1900" dirty="0"/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Conformance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Network Reference Model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Basic concepts and terminology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Overview of NRM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Basic, enhanced and comprehensive NRM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Deployment scenarios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Functional Design and Decomposition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Access Network Setup 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Network Discovery and Selection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Association and Disassociation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Authentication and Trust Establishment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Data path establishment, </a:t>
            </a:r>
            <a:br>
              <a:rPr lang="en-US" sz="1600" dirty="0" smtClean="0"/>
            </a:br>
            <a:r>
              <a:rPr lang="en-US" sz="1600" dirty="0" smtClean="0"/>
              <a:t>relocation and teardown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Authorization, </a:t>
            </a:r>
            <a:r>
              <a:rPr lang="en-US" sz="1600" dirty="0" err="1" smtClean="0"/>
              <a:t>QoS</a:t>
            </a:r>
            <a:r>
              <a:rPr lang="en-US" sz="1600" dirty="0" smtClean="0"/>
              <a:t> and policy control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Monitoring and statistics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Fault diagnostics and maintenance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SDN Abstraction	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Annex: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Privacy Engineering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Applicability to non-IEEE 802 PHY layer technologies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Bibliography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endParaRPr lang="en-US" sz="1600" dirty="0" smtClean="0"/>
          </a:p>
        </p:txBody>
      </p:sp>
      <p:pic>
        <p:nvPicPr>
          <p:cNvPr id="87046" name="Picture 8" descr="150507-nrm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1976526"/>
            <a:ext cx="2204755" cy="1151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916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about network integration of the various </a:t>
            </a:r>
            <a:r>
              <a:rPr lang="en-US" dirty="0" smtClean="0"/>
              <a:t>5G Radio </a:t>
            </a:r>
            <a:r>
              <a:rPr lang="en-US" dirty="0" smtClean="0"/>
              <a:t>Access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02171"/>
            <a:ext cx="8229600" cy="92218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F</a:t>
            </a:r>
            <a:r>
              <a:rPr lang="en-US" dirty="0" smtClean="0"/>
              <a:t>ully leveraging </a:t>
            </a:r>
            <a:r>
              <a:rPr lang="en-US" dirty="0" smtClean="0"/>
              <a:t>the capabilities </a:t>
            </a:r>
            <a:r>
              <a:rPr lang="en-US" dirty="0" smtClean="0"/>
              <a:t>of </a:t>
            </a:r>
            <a:r>
              <a:rPr lang="en-US" dirty="0"/>
              <a:t>IEEE 802 technologies </a:t>
            </a:r>
            <a:r>
              <a:rPr lang="en-US" dirty="0" smtClean="0"/>
              <a:t>would require </a:t>
            </a:r>
            <a:r>
              <a:rPr lang="en-US" dirty="0"/>
              <a:t>an appropriate </a:t>
            </a:r>
            <a:r>
              <a:rPr lang="en-US" dirty="0" smtClean="0"/>
              <a:t>IEEE 802 network </a:t>
            </a:r>
            <a:r>
              <a:rPr lang="en-US" dirty="0"/>
              <a:t>interface </a:t>
            </a:r>
            <a:r>
              <a:rPr lang="en-US" dirty="0" smtClean="0"/>
              <a:t>towards</a:t>
            </a:r>
            <a:r>
              <a:rPr lang="en-US" dirty="0" smtClean="0"/>
              <a:t> </a:t>
            </a:r>
            <a:r>
              <a:rPr lang="en-US" dirty="0"/>
              <a:t>the 5G </a:t>
            </a:r>
            <a:r>
              <a:rPr lang="en-US" dirty="0" smtClean="0"/>
              <a:t>NW functions (core)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711055"/>
            <a:ext cx="8162441" cy="401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72700" y="1380855"/>
            <a:ext cx="38793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From the NGMN Alliance 5G whitepaper:</a:t>
            </a:r>
          </a:p>
        </p:txBody>
      </p:sp>
    </p:spTree>
    <p:extLst>
      <p:ext uri="{BB962C8B-B14F-4D97-AF65-F5344CB8AC3E}">
        <p14:creationId xmlns:p14="http://schemas.microsoft.com/office/powerpoint/2010/main" val="102697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 bwMode="auto">
          <a:xfrm>
            <a:off x="6181866" y="1493785"/>
            <a:ext cx="0" cy="436548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P802.1CF Interface option to 5G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5911836" y="1773107"/>
            <a:ext cx="54006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924726" y="1583795"/>
            <a:ext cx="2997424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accent4"/>
                </a:solidFill>
                <a:latin typeface="+mn-lt"/>
              </a:rPr>
              <a:t>IEEE 802 Access Network</a:t>
            </a:r>
            <a:endParaRPr lang="en-US" sz="1800" b="1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1730" y="6167302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smtClean="0">
                <a:solidFill>
                  <a:schemeClr val="accent1"/>
                </a:solidFill>
                <a:latin typeface="+mn-lt"/>
              </a:rPr>
              <a:t>5G Radio</a:t>
            </a:r>
            <a:endParaRPr lang="en-US" sz="1800" b="1">
              <a:solidFill>
                <a:schemeClr val="accent1"/>
              </a:solidFill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141730" y="5617471"/>
            <a:ext cx="315803" cy="5498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 flipH="1">
            <a:off x="3062228" y="5608399"/>
            <a:ext cx="280424" cy="5797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93" name="Rounded Rectangle 92"/>
          <p:cNvSpPr/>
          <p:nvPr/>
        </p:nvSpPr>
        <p:spPr bwMode="auto">
          <a:xfrm>
            <a:off x="1106615" y="4020165"/>
            <a:ext cx="1280160" cy="1828800"/>
          </a:xfrm>
          <a:prstGeom prst="roundRect">
            <a:avLst>
              <a:gd name="adj" fmla="val 8545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94" name="Rounded Rectangle 93"/>
          <p:cNvSpPr/>
          <p:nvPr/>
        </p:nvSpPr>
        <p:spPr bwMode="auto">
          <a:xfrm>
            <a:off x="3028895" y="3821349"/>
            <a:ext cx="2910558" cy="2028629"/>
          </a:xfrm>
          <a:prstGeom prst="roundRect">
            <a:avLst>
              <a:gd name="adj" fmla="val 6497"/>
            </a:avLst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300270" y="5849978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Access Router</a:t>
            </a:r>
            <a:endParaRPr lang="en-US" sz="1800" dirty="0">
              <a:latin typeface="+mn-lt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495043" y="5842876"/>
            <a:ext cx="1852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Access Network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219808" y="5843949"/>
            <a:ext cx="1056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Terminal</a:t>
            </a:r>
          </a:p>
        </p:txBody>
      </p:sp>
      <p:sp>
        <p:nvSpPr>
          <p:cNvPr id="98" name="Rounded Rectangle 97"/>
          <p:cNvSpPr/>
          <p:nvPr/>
        </p:nvSpPr>
        <p:spPr bwMode="auto">
          <a:xfrm>
            <a:off x="6530661" y="4020165"/>
            <a:ext cx="1280402" cy="1828800"/>
          </a:xfrm>
          <a:prstGeom prst="roundRect">
            <a:avLst>
              <a:gd name="adj" fmla="val 1247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cxnSp>
        <p:nvCxnSpPr>
          <p:cNvPr id="99" name="Straight Connector 98"/>
          <p:cNvCxnSpPr/>
          <p:nvPr/>
        </p:nvCxnSpPr>
        <p:spPr bwMode="auto">
          <a:xfrm flipV="1">
            <a:off x="2269076" y="5392778"/>
            <a:ext cx="938965" cy="682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0" name="Rounded Rectangle 99"/>
          <p:cNvSpPr/>
          <p:nvPr/>
        </p:nvSpPr>
        <p:spPr bwMode="auto">
          <a:xfrm>
            <a:off x="1453785" y="4689178"/>
            <a:ext cx="822960" cy="1005840"/>
          </a:xfrm>
          <a:prstGeom prst="roundRect">
            <a:avLst>
              <a:gd name="adj" fmla="val 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Terminal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Interface</a:t>
            </a:r>
            <a:endParaRPr kumimoji="0" lang="en-US" sz="1600" b="0" i="0" u="none" strike="noStrike" cap="none" normalizeH="0" dirty="0">
              <a:ln>
                <a:noFill/>
              </a:ln>
              <a:effectLst/>
              <a:latin typeface="+mn-lt"/>
            </a:endParaRPr>
          </a:p>
        </p:txBody>
      </p:sp>
      <p:grpSp>
        <p:nvGrpSpPr>
          <p:cNvPr id="101" name="Group 6"/>
          <p:cNvGrpSpPr/>
          <p:nvPr/>
        </p:nvGrpSpPr>
        <p:grpSpPr>
          <a:xfrm>
            <a:off x="2467630" y="5316486"/>
            <a:ext cx="479618" cy="461425"/>
            <a:chOff x="2729564" y="5063075"/>
            <a:chExt cx="479618" cy="461425"/>
          </a:xfrm>
        </p:grpSpPr>
        <p:sp>
          <p:nvSpPr>
            <p:cNvPr id="102" name="TextBox 101"/>
            <p:cNvSpPr txBox="1"/>
            <p:nvPr/>
          </p:nvSpPr>
          <p:spPr>
            <a:xfrm>
              <a:off x="2729564" y="51551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104" name="Rounded Rectangle 103"/>
          <p:cNvSpPr/>
          <p:nvPr/>
        </p:nvSpPr>
        <p:spPr bwMode="auto">
          <a:xfrm>
            <a:off x="3131840" y="2315168"/>
            <a:ext cx="1289304" cy="100584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Coordination and </a:t>
            </a:r>
            <a:r>
              <a:rPr lang="en-US" sz="1600" dirty="0">
                <a:solidFill>
                  <a:srgbClr val="000000"/>
                </a:solidFill>
                <a:latin typeface="+mn-lt"/>
              </a:rPr>
              <a:t>Information</a:t>
            </a:r>
            <a:r>
              <a:rPr lang="en-US" sz="1600" dirty="0">
                <a:latin typeface="+mn-lt"/>
              </a:rPr>
              <a:t/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Service</a:t>
            </a:r>
          </a:p>
        </p:txBody>
      </p:sp>
      <p:cxnSp>
        <p:nvCxnSpPr>
          <p:cNvPr id="105" name="Elbow Connector 104"/>
          <p:cNvCxnSpPr/>
          <p:nvPr/>
        </p:nvCxnSpPr>
        <p:spPr bwMode="auto">
          <a:xfrm flipV="1">
            <a:off x="2269076" y="2213113"/>
            <a:ext cx="4306076" cy="2088368"/>
          </a:xfrm>
          <a:prstGeom prst="bentConnector3">
            <a:avLst>
              <a:gd name="adj1" fmla="val 982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106" name="Group 62"/>
          <p:cNvGrpSpPr/>
          <p:nvPr/>
        </p:nvGrpSpPr>
        <p:grpSpPr>
          <a:xfrm>
            <a:off x="5991259" y="2115497"/>
            <a:ext cx="479618" cy="472300"/>
            <a:chOff x="2713931" y="5063075"/>
            <a:chExt cx="479618" cy="472300"/>
          </a:xfrm>
        </p:grpSpPr>
        <p:sp>
          <p:nvSpPr>
            <p:cNvPr id="107" name="TextBox 106"/>
            <p:cNvSpPr txBox="1"/>
            <p:nvPr/>
          </p:nvSpPr>
          <p:spPr>
            <a:xfrm>
              <a:off x="2713931" y="5166043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grpSp>
        <p:nvGrpSpPr>
          <p:cNvPr id="109" name="Group 65"/>
          <p:cNvGrpSpPr/>
          <p:nvPr/>
        </p:nvGrpSpPr>
        <p:grpSpPr>
          <a:xfrm>
            <a:off x="3692432" y="3373083"/>
            <a:ext cx="703828" cy="369332"/>
            <a:chOff x="2837267" y="4952817"/>
            <a:chExt cx="703828" cy="369332"/>
          </a:xfrm>
        </p:grpSpPr>
        <p:sp>
          <p:nvSpPr>
            <p:cNvPr id="110" name="TextBox 109"/>
            <p:cNvSpPr txBox="1"/>
            <p:nvPr/>
          </p:nvSpPr>
          <p:spPr>
            <a:xfrm>
              <a:off x="2933236" y="4952817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R10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112" name="Straight Connector 111"/>
          <p:cNvCxnSpPr/>
          <p:nvPr/>
        </p:nvCxnSpPr>
        <p:spPr bwMode="auto">
          <a:xfrm>
            <a:off x="2269076" y="4467504"/>
            <a:ext cx="93896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113" name="Group 71"/>
          <p:cNvGrpSpPr/>
          <p:nvPr/>
        </p:nvGrpSpPr>
        <p:grpSpPr>
          <a:xfrm>
            <a:off x="2482428" y="4381824"/>
            <a:ext cx="479618" cy="478678"/>
            <a:chOff x="2731663" y="5063075"/>
            <a:chExt cx="479618" cy="478678"/>
          </a:xfrm>
        </p:grpSpPr>
        <p:sp>
          <p:nvSpPr>
            <p:cNvPr id="114" name="TextBox 113"/>
            <p:cNvSpPr txBox="1"/>
            <p:nvPr/>
          </p:nvSpPr>
          <p:spPr>
            <a:xfrm>
              <a:off x="2731663" y="5172421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R8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116" name="Rounded Rectangle 115"/>
          <p:cNvSpPr/>
          <p:nvPr/>
        </p:nvSpPr>
        <p:spPr bwMode="auto">
          <a:xfrm>
            <a:off x="3208041" y="3976779"/>
            <a:ext cx="2563364" cy="610089"/>
          </a:xfrm>
          <a:prstGeom prst="roundRect">
            <a:avLst>
              <a:gd name="adj" fmla="val 22089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AN Ctrl</a:t>
            </a:r>
          </a:p>
        </p:txBody>
      </p:sp>
      <p:sp>
        <p:nvSpPr>
          <p:cNvPr id="117" name="Rounded Rectangle 116"/>
          <p:cNvSpPr/>
          <p:nvPr/>
        </p:nvSpPr>
        <p:spPr bwMode="auto">
          <a:xfrm>
            <a:off x="1453785" y="4134488"/>
            <a:ext cx="822960" cy="54864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n-lt"/>
              </a:rPr>
              <a:t>TE </a:t>
            </a:r>
            <a:r>
              <a:rPr lang="en-US" sz="1600" dirty="0">
                <a:latin typeface="+mn-lt"/>
              </a:rPr>
              <a:t>Ctrl</a:t>
            </a:r>
          </a:p>
        </p:txBody>
      </p:sp>
      <p:cxnSp>
        <p:nvCxnSpPr>
          <p:cNvPr id="118" name="Straight Connector 117"/>
          <p:cNvCxnSpPr/>
          <p:nvPr/>
        </p:nvCxnSpPr>
        <p:spPr bwMode="auto">
          <a:xfrm flipH="1">
            <a:off x="5739691" y="3034819"/>
            <a:ext cx="841508" cy="10160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19" name="Rounded Rectangle 118"/>
          <p:cNvSpPr/>
          <p:nvPr/>
        </p:nvSpPr>
        <p:spPr bwMode="auto">
          <a:xfrm>
            <a:off x="6530903" y="2078994"/>
            <a:ext cx="1280160" cy="100584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Subscription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dirty="0">
                <a:ln>
                  <a:noFill/>
                </a:ln>
                <a:effectLst/>
                <a:latin typeface="+mn-lt"/>
              </a:rPr>
              <a:t>Service</a:t>
            </a:r>
          </a:p>
        </p:txBody>
      </p:sp>
      <p:sp>
        <p:nvSpPr>
          <p:cNvPr id="120" name="Rounded Rectangle 119"/>
          <p:cNvSpPr/>
          <p:nvPr/>
        </p:nvSpPr>
        <p:spPr bwMode="auto">
          <a:xfrm>
            <a:off x="6635635" y="4693738"/>
            <a:ext cx="822960" cy="100584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n-lt"/>
              </a:rPr>
              <a:t>Access Router</a:t>
            </a:r>
            <a:r>
              <a:rPr lang="en-US" sz="1600" dirty="0">
                <a:latin typeface="+mn-lt"/>
              </a:rPr>
              <a:t/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Interface</a:t>
            </a:r>
            <a:endParaRPr kumimoji="0" lang="en-US" sz="1600" b="0" i="0" u="none" strike="noStrike" cap="none" normalizeH="0" dirty="0">
              <a:ln>
                <a:noFill/>
              </a:ln>
              <a:effectLst/>
              <a:latin typeface="+mn-lt"/>
            </a:endParaRPr>
          </a:p>
        </p:txBody>
      </p:sp>
      <p:cxnSp>
        <p:nvCxnSpPr>
          <p:cNvPr id="121" name="Straight Connector 120"/>
          <p:cNvCxnSpPr/>
          <p:nvPr/>
        </p:nvCxnSpPr>
        <p:spPr bwMode="auto">
          <a:xfrm flipV="1">
            <a:off x="5742130" y="5389609"/>
            <a:ext cx="893505" cy="316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22" name="Group 52"/>
          <p:cNvGrpSpPr/>
          <p:nvPr/>
        </p:nvGrpSpPr>
        <p:grpSpPr>
          <a:xfrm>
            <a:off x="5967155" y="5307508"/>
            <a:ext cx="479618" cy="461425"/>
            <a:chOff x="2707957" y="5063075"/>
            <a:chExt cx="479618" cy="461425"/>
          </a:xfrm>
        </p:grpSpPr>
        <p:sp>
          <p:nvSpPr>
            <p:cNvPr id="123" name="TextBox 122"/>
            <p:cNvSpPr txBox="1"/>
            <p:nvPr/>
          </p:nvSpPr>
          <p:spPr>
            <a:xfrm>
              <a:off x="2707957" y="51551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" name="Oval 12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grpSp>
        <p:nvGrpSpPr>
          <p:cNvPr id="125" name="Group 55"/>
          <p:cNvGrpSpPr/>
          <p:nvPr/>
        </p:nvGrpSpPr>
        <p:grpSpPr>
          <a:xfrm>
            <a:off x="5991259" y="3480475"/>
            <a:ext cx="479618" cy="476685"/>
            <a:chOff x="2736886" y="5063075"/>
            <a:chExt cx="479618" cy="476685"/>
          </a:xfrm>
        </p:grpSpPr>
        <p:sp>
          <p:nvSpPr>
            <p:cNvPr id="126" name="TextBox 125"/>
            <p:cNvSpPr txBox="1"/>
            <p:nvPr/>
          </p:nvSpPr>
          <p:spPr>
            <a:xfrm>
              <a:off x="2736886" y="517042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R4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" name="Oval 126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128" name="Rounded Rectangle 127"/>
          <p:cNvSpPr/>
          <p:nvPr/>
        </p:nvSpPr>
        <p:spPr bwMode="auto">
          <a:xfrm>
            <a:off x="6628129" y="4136195"/>
            <a:ext cx="822960" cy="556138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n-lt"/>
              </a:rPr>
              <a:t>AR </a:t>
            </a:r>
            <a:r>
              <a:rPr lang="en-US" sz="1600" dirty="0">
                <a:latin typeface="+mn-lt"/>
              </a:rPr>
              <a:t>Ctrl</a:t>
            </a:r>
          </a:p>
        </p:txBody>
      </p:sp>
      <p:grpSp>
        <p:nvGrpSpPr>
          <p:cNvPr id="129" name="Group 74"/>
          <p:cNvGrpSpPr/>
          <p:nvPr/>
        </p:nvGrpSpPr>
        <p:grpSpPr>
          <a:xfrm>
            <a:off x="5967155" y="4334723"/>
            <a:ext cx="479618" cy="468622"/>
            <a:chOff x="2860357" y="5063075"/>
            <a:chExt cx="479618" cy="468622"/>
          </a:xfrm>
        </p:grpSpPr>
        <p:sp>
          <p:nvSpPr>
            <p:cNvPr id="130" name="TextBox 129"/>
            <p:cNvSpPr txBox="1"/>
            <p:nvPr/>
          </p:nvSpPr>
          <p:spPr>
            <a:xfrm>
              <a:off x="2860357" y="5162365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R9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" name="Oval 130"/>
            <p:cNvSpPr/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132" name="Straight Connector 131"/>
          <p:cNvCxnSpPr/>
          <p:nvPr/>
        </p:nvCxnSpPr>
        <p:spPr bwMode="auto">
          <a:xfrm flipV="1">
            <a:off x="5755811" y="4414264"/>
            <a:ext cx="872318" cy="125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133" name="Group 159"/>
          <p:cNvGrpSpPr/>
          <p:nvPr/>
        </p:nvGrpSpPr>
        <p:grpSpPr>
          <a:xfrm>
            <a:off x="6969318" y="3368320"/>
            <a:ext cx="700746" cy="369332"/>
            <a:chOff x="2860357" y="4955683"/>
            <a:chExt cx="700746" cy="369332"/>
          </a:xfrm>
        </p:grpSpPr>
        <p:sp>
          <p:nvSpPr>
            <p:cNvPr id="134" name="TextBox 133"/>
            <p:cNvSpPr txBox="1"/>
            <p:nvPr/>
          </p:nvSpPr>
          <p:spPr>
            <a:xfrm>
              <a:off x="2953244" y="4955683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R12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" name="Oval 134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136" name="Rounded Rectangle 135"/>
          <p:cNvSpPr/>
          <p:nvPr/>
        </p:nvSpPr>
        <p:spPr bwMode="auto">
          <a:xfrm>
            <a:off x="4522343" y="2315086"/>
            <a:ext cx="1289304" cy="100584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n-lt"/>
              </a:rPr>
              <a:t>Network</a:t>
            </a:r>
            <a:br>
              <a:rPr lang="en-US" sz="1600" dirty="0" smtClean="0">
                <a:latin typeface="+mn-lt"/>
              </a:rPr>
            </a:br>
            <a:r>
              <a:rPr lang="en-US" sz="1600" dirty="0" smtClean="0">
                <a:latin typeface="+mn-lt"/>
              </a:rPr>
              <a:t>Management</a:t>
            </a:r>
            <a:r>
              <a:rPr lang="en-US" sz="1600" dirty="0">
                <a:latin typeface="+mn-lt"/>
              </a:rPr>
              <a:t/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Service</a:t>
            </a:r>
          </a:p>
        </p:txBody>
      </p:sp>
      <p:cxnSp>
        <p:nvCxnSpPr>
          <p:cNvPr id="137" name="Straight Connector 136"/>
          <p:cNvCxnSpPr>
            <a:stCxn id="144" idx="2"/>
          </p:cNvCxnSpPr>
          <p:nvPr/>
        </p:nvCxnSpPr>
        <p:spPr bwMode="auto">
          <a:xfrm flipH="1">
            <a:off x="5151691" y="3320926"/>
            <a:ext cx="15304" cy="6394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138" name="Group 65"/>
          <p:cNvGrpSpPr/>
          <p:nvPr/>
        </p:nvGrpSpPr>
        <p:grpSpPr>
          <a:xfrm>
            <a:off x="5081723" y="3361286"/>
            <a:ext cx="691068" cy="369332"/>
            <a:chOff x="2837267" y="4952817"/>
            <a:chExt cx="691068" cy="369332"/>
          </a:xfrm>
        </p:grpSpPr>
        <p:sp>
          <p:nvSpPr>
            <p:cNvPr id="139" name="TextBox 138"/>
            <p:cNvSpPr txBox="1"/>
            <p:nvPr/>
          </p:nvSpPr>
          <p:spPr>
            <a:xfrm>
              <a:off x="2933236" y="4952817"/>
              <a:ext cx="595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Oval 139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141" name="Straight Connector 140"/>
          <p:cNvCxnSpPr>
            <a:stCxn id="135" idx="2"/>
          </p:cNvCxnSpPr>
          <p:nvPr/>
        </p:nvCxnSpPr>
        <p:spPr bwMode="auto">
          <a:xfrm flipH="1">
            <a:off x="3766574" y="3321008"/>
            <a:ext cx="9918" cy="6557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42" name="Straight Connector 141"/>
          <p:cNvCxnSpPr/>
          <p:nvPr/>
        </p:nvCxnSpPr>
        <p:spPr bwMode="auto">
          <a:xfrm>
            <a:off x="7032051" y="3084834"/>
            <a:ext cx="7558" cy="10513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43" name="Rounded Rectangle 142"/>
          <p:cNvSpPr/>
          <p:nvPr/>
        </p:nvSpPr>
        <p:spPr bwMode="auto">
          <a:xfrm>
            <a:off x="3211125" y="5087978"/>
            <a:ext cx="685800" cy="609600"/>
          </a:xfrm>
          <a:prstGeom prst="roundRect">
            <a:avLst>
              <a:gd name="adj" fmla="val 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NA</a:t>
            </a:r>
          </a:p>
        </p:txBody>
      </p:sp>
      <p:sp>
        <p:nvSpPr>
          <p:cNvPr id="144" name="Rounded Rectangle 143"/>
          <p:cNvSpPr/>
          <p:nvPr/>
        </p:nvSpPr>
        <p:spPr bwMode="auto">
          <a:xfrm>
            <a:off x="4704230" y="5087978"/>
            <a:ext cx="1037900" cy="60960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Backhaul</a:t>
            </a:r>
          </a:p>
        </p:txBody>
      </p:sp>
      <p:cxnSp>
        <p:nvCxnSpPr>
          <p:cNvPr id="145" name="Straight Connector 144"/>
          <p:cNvCxnSpPr>
            <a:stCxn id="147" idx="3"/>
          </p:cNvCxnSpPr>
          <p:nvPr/>
        </p:nvCxnSpPr>
        <p:spPr bwMode="auto">
          <a:xfrm>
            <a:off x="3896925" y="5392778"/>
            <a:ext cx="8073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46" name="Group 91"/>
          <p:cNvGrpSpPr/>
          <p:nvPr/>
        </p:nvGrpSpPr>
        <p:grpSpPr>
          <a:xfrm>
            <a:off x="4047377" y="5312353"/>
            <a:ext cx="479618" cy="461425"/>
            <a:chOff x="2691882" y="5063075"/>
            <a:chExt cx="479618" cy="461425"/>
          </a:xfrm>
        </p:grpSpPr>
        <p:sp>
          <p:nvSpPr>
            <p:cNvPr id="147" name="TextBox 146"/>
            <p:cNvSpPr txBox="1"/>
            <p:nvPr/>
          </p:nvSpPr>
          <p:spPr>
            <a:xfrm>
              <a:off x="2691882" y="51551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R6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" name="Oval 147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149" name="Straight Connector 148"/>
          <p:cNvCxnSpPr>
            <a:stCxn id="147" idx="0"/>
          </p:cNvCxnSpPr>
          <p:nvPr/>
        </p:nvCxnSpPr>
        <p:spPr bwMode="auto">
          <a:xfrm flipH="1" flipV="1">
            <a:off x="3544583" y="4586868"/>
            <a:ext cx="9442" cy="5011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150" name="Group 103"/>
          <p:cNvGrpSpPr/>
          <p:nvPr/>
        </p:nvGrpSpPr>
        <p:grpSpPr>
          <a:xfrm>
            <a:off x="3477581" y="4660043"/>
            <a:ext cx="608928" cy="369332"/>
            <a:chOff x="2837267" y="4956915"/>
            <a:chExt cx="608928" cy="369332"/>
          </a:xfrm>
        </p:grpSpPr>
        <p:sp>
          <p:nvSpPr>
            <p:cNvPr id="151" name="TextBox 150"/>
            <p:cNvSpPr txBox="1"/>
            <p:nvPr/>
          </p:nvSpPr>
          <p:spPr>
            <a:xfrm>
              <a:off x="2966577" y="4956915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R5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2" name="Oval 151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153" name="Straight Connector 152"/>
          <p:cNvCxnSpPr/>
          <p:nvPr/>
        </p:nvCxnSpPr>
        <p:spPr bwMode="auto">
          <a:xfrm flipV="1">
            <a:off x="5223180" y="4586868"/>
            <a:ext cx="0" cy="5011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154" name="Group 108"/>
          <p:cNvGrpSpPr/>
          <p:nvPr/>
        </p:nvGrpSpPr>
        <p:grpSpPr>
          <a:xfrm>
            <a:off x="5157065" y="4651854"/>
            <a:ext cx="608928" cy="369332"/>
            <a:chOff x="2837267" y="4956915"/>
            <a:chExt cx="608928" cy="369332"/>
          </a:xfrm>
        </p:grpSpPr>
        <p:sp>
          <p:nvSpPr>
            <p:cNvPr id="155" name="TextBox 154"/>
            <p:cNvSpPr txBox="1"/>
            <p:nvPr/>
          </p:nvSpPr>
          <p:spPr>
            <a:xfrm>
              <a:off x="2966577" y="4956915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R7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" name="Oval 155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481244" y="1583795"/>
            <a:ext cx="2108269" cy="4725525"/>
            <a:chOff x="6481244" y="1583795"/>
            <a:chExt cx="2108269" cy="4725525"/>
          </a:xfrm>
        </p:grpSpPr>
        <p:sp>
          <p:nvSpPr>
            <p:cNvPr id="91" name="TextBox 90"/>
            <p:cNvSpPr txBox="1"/>
            <p:nvPr/>
          </p:nvSpPr>
          <p:spPr>
            <a:xfrm>
              <a:off x="6481244" y="1583795"/>
              <a:ext cx="2108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chemeClr val="accent3">
                      <a:lumMod val="50000"/>
                    </a:schemeClr>
                  </a:solidFill>
                  <a:latin typeface="+mn-lt"/>
                </a:rPr>
                <a:t>5G NW Functions</a:t>
              </a:r>
              <a:endParaRPr lang="en-US" sz="1800" b="1" dirty="0">
                <a:solidFill>
                  <a:schemeClr val="accent3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4" name="Cloud 3"/>
            <p:cNvSpPr/>
            <p:nvPr/>
          </p:nvSpPr>
          <p:spPr bwMode="auto">
            <a:xfrm>
              <a:off x="6530661" y="1874838"/>
              <a:ext cx="1956562" cy="4434482"/>
            </a:xfrm>
            <a:prstGeom prst="cloud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???</a:t>
              </a:r>
              <a:endParaRPr kumimoji="0" 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181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04111"/>
          </a:xfrm>
        </p:spPr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P802.1CF evaluation of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78749"/>
            <a:ext cx="8390275" cy="5130572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IEEE 5G </a:t>
            </a:r>
            <a:endParaRPr lang="en-US" dirty="0" smtClean="0">
              <a:solidFill>
                <a:schemeClr val="accent1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tabLst>
                <a:tab pos="1997075" algn="l"/>
              </a:tabLst>
            </a:pPr>
            <a:r>
              <a:rPr lang="en-US" dirty="0" smtClean="0">
                <a:solidFill>
                  <a:schemeClr val="accent1"/>
                </a:solidFill>
              </a:rPr>
              <a:t>Benefits:	</a:t>
            </a:r>
            <a:r>
              <a:rPr lang="en-US" dirty="0" smtClean="0"/>
              <a:t>full deployment support of </a:t>
            </a:r>
            <a:r>
              <a:rPr lang="en-US" dirty="0" smtClean="0"/>
              <a:t>IEEE 802 technologies 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future mobile </a:t>
            </a:r>
            <a:r>
              <a:rPr lang="en-US" dirty="0" smtClean="0"/>
              <a:t>networks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tabLst>
                <a:tab pos="1997075" algn="l"/>
              </a:tabLst>
            </a:pPr>
            <a:r>
              <a:rPr lang="en-US" dirty="0" smtClean="0">
                <a:solidFill>
                  <a:schemeClr val="accent1"/>
                </a:solidFill>
              </a:rPr>
              <a:t>Costs:	</a:t>
            </a:r>
            <a:r>
              <a:rPr lang="en-US" dirty="0" smtClean="0"/>
              <a:t>full </a:t>
            </a:r>
            <a:r>
              <a:rPr lang="en-US" dirty="0" smtClean="0"/>
              <a:t>set of network standards to address all </a:t>
            </a:r>
            <a:r>
              <a:rPr lang="en-US" dirty="0" smtClean="0"/>
              <a:t>the</a:t>
            </a:r>
            <a:br>
              <a:rPr lang="en-US" dirty="0" smtClean="0"/>
            </a:br>
            <a:r>
              <a:rPr lang="en-US" dirty="0" smtClean="0"/>
              <a:t>	various </a:t>
            </a:r>
            <a:r>
              <a:rPr lang="en-US" dirty="0" smtClean="0"/>
              <a:t>5G requirements 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accent1"/>
                </a:solidFill>
              </a:rPr>
              <a:t>IMT-2020 – single technology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tabLst>
                <a:tab pos="1947863" algn="l"/>
              </a:tabLst>
            </a:pPr>
            <a:r>
              <a:rPr lang="en-US" dirty="0" smtClean="0">
                <a:solidFill>
                  <a:schemeClr val="accent1"/>
                </a:solidFill>
              </a:rPr>
              <a:t>Benefits: </a:t>
            </a:r>
            <a:r>
              <a:rPr lang="en-US" dirty="0" smtClean="0">
                <a:solidFill>
                  <a:schemeClr val="accent1"/>
                </a:solidFill>
              </a:rPr>
              <a:t>	</a:t>
            </a:r>
            <a:r>
              <a:rPr lang="en-US" dirty="0" smtClean="0"/>
              <a:t>(</a:t>
            </a:r>
            <a:r>
              <a:rPr lang="en-US" dirty="0" smtClean="0"/>
              <a:t>single radio technology gets IMT-2020 stamp)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tabLst>
                <a:tab pos="1947863" algn="l"/>
              </a:tabLst>
            </a:pPr>
            <a:r>
              <a:rPr lang="en-US" dirty="0" smtClean="0">
                <a:solidFill>
                  <a:schemeClr val="accent1"/>
                </a:solidFill>
              </a:rPr>
              <a:t>Costs:	</a:t>
            </a:r>
            <a:r>
              <a:rPr lang="en-US" dirty="0" smtClean="0"/>
              <a:t>potentially </a:t>
            </a:r>
            <a:r>
              <a:rPr lang="en-US" dirty="0" smtClean="0"/>
              <a:t>an </a:t>
            </a:r>
            <a:r>
              <a:rPr lang="en-US" dirty="0" smtClean="0"/>
              <a:t>amendment to P802.1CF </a:t>
            </a:r>
            <a:r>
              <a:rPr lang="en-US" dirty="0" smtClean="0"/>
              <a:t>for</a:t>
            </a:r>
            <a:br>
              <a:rPr lang="en-US" dirty="0" smtClean="0"/>
            </a:br>
            <a:r>
              <a:rPr lang="en-US" dirty="0" smtClean="0"/>
              <a:t>	addressing </a:t>
            </a:r>
            <a:r>
              <a:rPr lang="en-US" dirty="0" smtClean="0"/>
              <a:t>generic 5G architecture (</a:t>
            </a:r>
            <a:r>
              <a:rPr lang="en-US" dirty="0" err="1" smtClean="0"/>
              <a:t>t.b.d</a:t>
            </a:r>
            <a:r>
              <a:rPr lang="en-US" dirty="0" smtClean="0"/>
              <a:t>.)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accent1"/>
                </a:solidFill>
              </a:rPr>
              <a:t>IMT-2020 – set of technologies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tabLst>
                <a:tab pos="1947863" algn="l"/>
              </a:tabLst>
            </a:pPr>
            <a:r>
              <a:rPr lang="en-US" dirty="0" smtClean="0">
                <a:solidFill>
                  <a:schemeClr val="accent1"/>
                </a:solidFill>
              </a:rPr>
              <a:t>Benefits: </a:t>
            </a:r>
            <a:r>
              <a:rPr lang="en-US" dirty="0" smtClean="0">
                <a:solidFill>
                  <a:schemeClr val="accent1"/>
                </a:solidFill>
              </a:rPr>
              <a:t>	</a:t>
            </a:r>
            <a:r>
              <a:rPr lang="en-US" dirty="0" smtClean="0"/>
              <a:t>(</a:t>
            </a:r>
            <a:r>
              <a:rPr lang="en-US" dirty="0" smtClean="0"/>
              <a:t>a few radio technologies get IMT-2020 stamp)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tabLst>
                <a:tab pos="1947863" algn="l"/>
              </a:tabLst>
            </a:pPr>
            <a:r>
              <a:rPr lang="en-US" dirty="0" smtClean="0">
                <a:solidFill>
                  <a:schemeClr val="accent1"/>
                </a:solidFill>
              </a:rPr>
              <a:t>Costs: </a:t>
            </a:r>
            <a:r>
              <a:rPr lang="en-US" dirty="0" smtClean="0">
                <a:solidFill>
                  <a:schemeClr val="accent1"/>
                </a:solidFill>
              </a:rPr>
              <a:t>	</a:t>
            </a:r>
            <a:r>
              <a:rPr lang="en-US" dirty="0" smtClean="0"/>
              <a:t>potentially a bigger amendment </a:t>
            </a:r>
            <a:r>
              <a:rPr lang="en-US" dirty="0" smtClean="0"/>
              <a:t>to P802.1CF </a:t>
            </a:r>
            <a:r>
              <a:rPr lang="en-US" dirty="0" smtClean="0"/>
              <a:t>for</a:t>
            </a:r>
            <a:br>
              <a:rPr lang="en-US" dirty="0" smtClean="0"/>
            </a:br>
            <a:r>
              <a:rPr lang="en-US" dirty="0" smtClean="0"/>
              <a:t>	addressing </a:t>
            </a:r>
            <a:r>
              <a:rPr lang="en-US" dirty="0" smtClean="0"/>
              <a:t>generic 5G architecture (</a:t>
            </a:r>
            <a:r>
              <a:rPr lang="en-US" dirty="0" err="1" smtClean="0"/>
              <a:t>t.b.d</a:t>
            </a:r>
            <a:r>
              <a:rPr lang="en-US" dirty="0" smtClean="0"/>
              <a:t>.) 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accent1"/>
                </a:solidFill>
              </a:rPr>
              <a:t>IMT-2020 – external proposal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tabLst>
                <a:tab pos="1997075" algn="l"/>
              </a:tabLst>
            </a:pPr>
            <a:r>
              <a:rPr lang="en-US" dirty="0" smtClean="0">
                <a:solidFill>
                  <a:schemeClr val="accent1"/>
                </a:solidFill>
              </a:rPr>
              <a:t>Benefits: </a:t>
            </a:r>
            <a:r>
              <a:rPr lang="en-US" dirty="0" smtClean="0">
                <a:solidFill>
                  <a:schemeClr val="accent1"/>
                </a:solidFill>
              </a:rPr>
              <a:t>	</a:t>
            </a:r>
            <a:r>
              <a:rPr lang="en-US" dirty="0" smtClean="0"/>
              <a:t>(</a:t>
            </a:r>
            <a:r>
              <a:rPr lang="en-US" dirty="0" smtClean="0"/>
              <a:t>IMT-2020 stamp for IEEE 802.11)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tabLst>
                <a:tab pos="1997075" algn="l"/>
              </a:tabLst>
            </a:pPr>
            <a:r>
              <a:rPr lang="en-US" dirty="0" smtClean="0">
                <a:solidFill>
                  <a:schemeClr val="accent1"/>
                </a:solidFill>
              </a:rPr>
              <a:t>Costs: </a:t>
            </a:r>
            <a:r>
              <a:rPr lang="en-US" dirty="0" smtClean="0">
                <a:solidFill>
                  <a:schemeClr val="accent1"/>
                </a:solidFill>
              </a:rPr>
              <a:t>	</a:t>
            </a:r>
            <a:r>
              <a:rPr lang="en-US" dirty="0" smtClean="0"/>
              <a:t>likely </a:t>
            </a:r>
            <a:r>
              <a:rPr lang="en-US" dirty="0" smtClean="0"/>
              <a:t>none, as no IEEE 802 network has to </a:t>
            </a:r>
            <a:r>
              <a:rPr lang="en-US" dirty="0" smtClean="0"/>
              <a:t>be</a:t>
            </a:r>
            <a:br>
              <a:rPr lang="en-US" dirty="0" smtClean="0"/>
            </a:br>
            <a:r>
              <a:rPr lang="en-US" dirty="0" smtClean="0"/>
              <a:t>	exposed in IMT-2020 application</a:t>
            </a:r>
            <a:endParaRPr lang="en-US" dirty="0" smtClean="0"/>
          </a:p>
          <a:p>
            <a:pPr marL="742950" indent="-285750">
              <a:tabLst>
                <a:tab pos="199707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37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omniran-template.potx</Template>
  <TotalTime>784</TotalTime>
  <Words>270</Words>
  <Application>Microsoft Macintosh PowerPoint</Application>
  <PresentationFormat>On-screen Show (4:3)</PresentationFormat>
  <Paragraphs>86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Times</vt:lpstr>
      <vt:lpstr>Times New Roman</vt:lpstr>
      <vt:lpstr>Arial</vt:lpstr>
      <vt:lpstr>omniran-template</vt:lpstr>
      <vt:lpstr>OmniRAN TG perspective on cost and benefits of 5G SC options</vt:lpstr>
      <vt:lpstr>Introduction</vt:lpstr>
      <vt:lpstr> P802.1CF: Network Reference Model and Functional Description of IEEE 802 Access Network </vt:lpstr>
      <vt:lpstr>Assumptions about network integration of the various 5G Radio Access Technologies</vt:lpstr>
      <vt:lpstr>P802.1CF Interface option to 5G</vt:lpstr>
      <vt:lpstr>OmniRAN P802.1CF evaluation of options</vt:lpstr>
    </vt:vector>
  </TitlesOfParts>
  <Company>Nokia Siemens Networks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84</cp:revision>
  <cp:lastPrinted>1998-02-10T13:28:06Z</cp:lastPrinted>
  <dcterms:created xsi:type="dcterms:W3CDTF">2013-03-11T14:14:17Z</dcterms:created>
  <dcterms:modified xsi:type="dcterms:W3CDTF">2016-05-24T21:21:24Z</dcterms:modified>
</cp:coreProperties>
</file>