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8" r:id="rId3"/>
    <p:sldId id="363" r:id="rId4"/>
    <p:sldId id="369" r:id="rId5"/>
    <p:sldId id="261" r:id="rId6"/>
    <p:sldId id="257" r:id="rId7"/>
    <p:sldId id="338" r:id="rId8"/>
    <p:sldId id="267" r:id="rId9"/>
    <p:sldId id="371" r:id="rId10"/>
    <p:sldId id="366" r:id="rId11"/>
    <p:sldId id="365" r:id="rId12"/>
    <p:sldId id="370" r:id="rId13"/>
    <p:sldId id="367" r:id="rId14"/>
    <p:sldId id="297" r:id="rId15"/>
    <p:sldId id="260" r:id="rId16"/>
    <p:sldId id="29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32" autoAdjust="0"/>
  </p:normalViewPr>
  <p:slideViewPr>
    <p:cSldViewPr>
      <p:cViewPr varScale="1">
        <p:scale>
          <a:sx n="62" d="100"/>
          <a:sy n="62" d="100"/>
        </p:scale>
        <p:origin x="-6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C27B52-A505-4A9B-93AE-38EDB93FAB59}" type="datetimeFigureOut">
              <a:rPr lang="en-US"/>
              <a:pPr>
                <a:defRPr/>
              </a:pPr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2F0FC3-6558-4AEC-9995-7ED8C086A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2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571596-41BE-4ED1-A6F6-73D89B059982}" type="datetimeFigureOut">
              <a:rPr lang="en-CA"/>
              <a:pPr>
                <a:defRPr/>
              </a:pPr>
              <a:t>30/03/2016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9BDEDD-B6EF-45D4-98E0-E8B192F2AF1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2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C82B17-DB6A-45DC-A75A-BB08F61B4CDD}" type="slidenum">
              <a:rPr lang="en-CA" altLang="en-US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CA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01675" indent="-2698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0810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128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446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018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590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162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734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803165-C525-4A2C-ABD4-7BED4B1FCE44}" type="slidenum">
              <a:rPr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7427913" y="4206875"/>
            <a:ext cx="9604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49586-190B-444A-9D6B-BD13F07037FC}" type="datetime1">
              <a:rPr lang="en-US" smtClean="0"/>
              <a:t>3/30/2016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9653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0BCB71A-A99E-421A-9755-AB6D84FA7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0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76B2-4455-4D63-9F99-C7538E27DF44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DA836-46AD-4B37-A577-9DDD946BF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F379-0D55-47FF-9F08-A7D475B3FB36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525A-9134-4502-8528-D6AE89DA6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1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F14FD-54A5-4336-8B59-92D28E86D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3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4388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1FFF9-CA94-41D8-923C-39371B50AEB7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0343B-8DFE-4F66-BCE4-F4330C611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9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13DCA-C727-4930-9750-69486660336A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9780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C67E8-6DB6-474A-A2DA-87BF6DD3C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3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33B72-E3EB-44B7-970E-65CE14DDE2EA}" type="datetime1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D6E05-4B9E-46A5-8D0B-F449511EA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8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4DAD-8922-4A6A-AB48-165BBB029129}" type="datetime1">
              <a:rPr lang="en-US" smtClean="0"/>
              <a:t>3/30/2016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C20E-B74C-41B5-B9C1-7C8A3D87F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0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D6288-8044-4C51-ACD3-8A7F4B8663B4}" type="datetime1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7A0F0-ADDA-4357-BFAC-6A3E68417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8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7C4D6-B86E-459B-BC1D-80F5DDDA9CDF}" type="datetime1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804C-F02C-49DC-8F47-EF1A27CC7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1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0B0B-6E19-4B18-91A6-AD7CF6F85EFE}" type="datetime1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2DA8-F6E5-4EC8-B698-A8C3E05B7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4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B2CB4-E18E-4AC7-A169-ACAC219BB1E0}" type="datetime1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C6E57-7A84-46F5-8DAE-C088E0A61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143750" y="612775"/>
            <a:ext cx="9572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6228757-7BF2-4385-8DD1-58C8A971A43B}" type="datetime1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83515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Mentor DCN:  EC-16-0061-01-5GSG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D7AC17-A487-4E17-A60A-38EF928DA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46" r:id="rId4"/>
    <p:sldLayoutId id="2147484055" r:id="rId5"/>
    <p:sldLayoutId id="2147484056" r:id="rId6"/>
    <p:sldLayoutId id="2147484047" r:id="rId7"/>
    <p:sldLayoutId id="2147484048" r:id="rId8"/>
    <p:sldLayoutId id="2147484049" r:id="rId9"/>
    <p:sldLayoutId id="2147484050" r:id="rId10"/>
    <p:sldLayoutId id="2147484051" r:id="rId11"/>
    <p:sldLayoutId id="2147484057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me/app" TargetMode="External"/><Relationship Id="rId2" Type="http://schemas.openxmlformats.org/officeDocument/2006/relationships/hyperlink" Target="https://join.me/ieee802.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join.me/intphone/684645640/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audcom/pnp/LMSC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erv.ieee.org/cgi-bin/wa?A0=stds-802-5g" TargetMode="External"/><Relationship Id="rId2" Type="http://schemas.openxmlformats.org/officeDocument/2006/relationships/hyperlink" Target="mailto:Stds-802-5g@listserv.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stserv@iee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46313"/>
            <a:ext cx="8686800" cy="1470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IEEE 802 EC </a:t>
            </a:r>
            <a:br>
              <a:rPr lang="en-US" altLang="en-US" dirty="0" smtClean="0"/>
            </a:br>
            <a:r>
              <a:rPr lang="en-US" altLang="en-US" dirty="0" smtClean="0"/>
              <a:t>5G/IMT-2020 standing committee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933825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smtClean="0"/>
              <a:t>Glenn Parsons - Ericsson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smtClean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smtClean="0">
                <a:hlinkClick r:id="rId3"/>
              </a:rPr>
              <a:t>glenn.parsons</a:t>
            </a:r>
            <a:r>
              <a:rPr lang="en-CA" altLang="en-US" sz="1800" smtClean="0">
                <a:hlinkClick r:id="rId3"/>
              </a:rPr>
              <a:t>@</a:t>
            </a:r>
            <a:r>
              <a:rPr lang="en-US" altLang="en-US" sz="1800" smtClean="0">
                <a:hlinkClick r:id="rId3"/>
              </a:rPr>
              <a:t>ericsson.com</a:t>
            </a:r>
            <a:r>
              <a:rPr lang="en-US" altLang="en-US" sz="1800" smtClean="0"/>
              <a:t/>
            </a:r>
            <a:br>
              <a:rPr lang="en-US" altLang="en-US" sz="1800" smtClean="0"/>
            </a:br>
            <a:r>
              <a:rPr lang="en-US" altLang="en-US" sz="1600" smtClean="0"/>
              <a:t>+1 613 963 8141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smtClean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mtClean="0"/>
              <a:t>March 2016</a:t>
            </a:r>
          </a:p>
        </p:txBody>
      </p:sp>
      <p:pic>
        <p:nvPicPr>
          <p:cNvPr id="8196" name="Picture 6" descr="https://encrypted-tbn3.gstatic.com/images?q=tbn:ANd9GcS2OeDDz4S3NME0m7I9GDAhNV1zLpK7XjFi-44fBUJ55qOqrht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17513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E2DED1B-D703-49A4-BC23-A95EC36AE742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81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FC425E7-D57D-45E6-B333-5533924089DA}" type="slidenum">
              <a:rPr lang="en-US" altLang="en-US" sz="1800" smtClean="0">
                <a:solidFill>
                  <a:schemeClr val="bg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Meetings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593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Face-to-Face Meetings </a:t>
            </a:r>
            <a:r>
              <a:rPr lang="en-US" altLang="en-US" i="1" dirty="0" smtClean="0"/>
              <a:t>proposal</a:t>
            </a:r>
          </a:p>
          <a:p>
            <a:pPr lvl="1" eaLnBrk="1" hangingPunct="1"/>
            <a:r>
              <a:rPr lang="en-US" altLang="en-US" sz="2400" dirty="0" smtClean="0"/>
              <a:t>March 14 &amp; 15 – IEEE 802 plenary, Macau, CN</a:t>
            </a:r>
          </a:p>
          <a:p>
            <a:pPr lvl="1" eaLnBrk="1" hangingPunct="1"/>
            <a:r>
              <a:rPr lang="en-US" altLang="en-US" sz="2400" strike="sngStrike" dirty="0" smtClean="0"/>
              <a:t>April 22 – IEEE-SA CAG, 5G workshop, Tokyo, JP</a:t>
            </a:r>
          </a:p>
          <a:p>
            <a:pPr lvl="1" eaLnBrk="1" hangingPunct="1"/>
            <a:r>
              <a:rPr lang="en-US" altLang="en-US" sz="2400" dirty="0" smtClean="0"/>
              <a:t>May 20 – IEEE 802 wireless interim, Waikoloa, HI</a:t>
            </a:r>
          </a:p>
          <a:p>
            <a:pPr lvl="1" eaLnBrk="1" hangingPunct="1"/>
            <a:r>
              <a:rPr lang="en-US" altLang="en-US" sz="2400" dirty="0" smtClean="0"/>
              <a:t>May 25 – IEEE 802.1 interim, Budapest, HU</a:t>
            </a:r>
          </a:p>
          <a:p>
            <a:pPr lvl="1" eaLnBrk="1" hangingPunct="1"/>
            <a:r>
              <a:rPr lang="en-US" altLang="en-US" sz="2400" dirty="0" smtClean="0"/>
              <a:t>June 24 – Ottawa, CA</a:t>
            </a:r>
          </a:p>
          <a:p>
            <a:pPr lvl="1" eaLnBrk="1" hangingPunct="1"/>
            <a:r>
              <a:rPr lang="en-US" altLang="en-US" sz="2400" dirty="0" smtClean="0"/>
              <a:t>July 25 &amp; 26 – IEEE 802 plenary, San Diego, US</a:t>
            </a:r>
          </a:p>
          <a:p>
            <a:pPr eaLnBrk="1" hangingPunct="1"/>
            <a:r>
              <a:rPr lang="en-US" altLang="en-US" sz="2400" dirty="0" smtClean="0"/>
              <a:t>Details</a:t>
            </a:r>
          </a:p>
          <a:p>
            <a:pPr lvl="1" eaLnBrk="1" hangingPunct="1"/>
            <a:r>
              <a:rPr lang="en-US" altLang="en-US" sz="2200" dirty="0" smtClean="0"/>
              <a:t>To be announced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Conference </a:t>
            </a:r>
            <a:r>
              <a:rPr lang="en-US" altLang="en-US" sz="2400" dirty="0" smtClean="0"/>
              <a:t>calls</a:t>
            </a:r>
          </a:p>
          <a:p>
            <a:pPr lvl="1" eaLnBrk="1" hangingPunct="1"/>
            <a:r>
              <a:rPr lang="en-US" altLang="en-US" sz="2400" dirty="0" smtClean="0"/>
              <a:t>Scheduled </a:t>
            </a:r>
            <a:r>
              <a:rPr lang="en-US" altLang="en-US" sz="2400" dirty="0" smtClean="0"/>
              <a:t>weekly</a:t>
            </a:r>
          </a:p>
          <a:p>
            <a:pPr lvl="2" eaLnBrk="1" hangingPunct="1"/>
            <a:r>
              <a:rPr lang="en-US" altLang="en-US" sz="2000" dirty="0" smtClean="0"/>
              <a:t>Will be cancelled 24 hours prior if </a:t>
            </a:r>
            <a:r>
              <a:rPr lang="en-US" altLang="en-US" sz="2000" dirty="0" smtClean="0"/>
              <a:t>no agenda </a:t>
            </a:r>
            <a:r>
              <a:rPr lang="en-US" altLang="en-US" sz="2000" dirty="0" smtClean="0"/>
              <a:t>items</a:t>
            </a:r>
            <a:endParaRPr lang="en-US" altLang="en-US" sz="2000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EB040D0-02AE-4B2C-AF39-819E473AC3DF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Mentor DCN:  EC-16-0061-01-5GSG</a:t>
            </a:r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09F3A4E-29C5-4387-8A65-C4B420AE5F60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Conference call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8986"/>
            <a:ext cx="8229600" cy="4324350"/>
          </a:xfrm>
        </p:spPr>
        <p:txBody>
          <a:bodyPr/>
          <a:lstStyle/>
          <a:p>
            <a:r>
              <a:rPr lang="en-US" sz="1800" dirty="0" smtClean="0"/>
              <a:t>Starting March 30</a:t>
            </a:r>
            <a:r>
              <a:rPr lang="en-US" sz="1800" baseline="30000" dirty="0" smtClean="0"/>
              <a:t>th</a:t>
            </a:r>
            <a:r>
              <a:rPr lang="en-US" sz="1800" dirty="0"/>
              <a:t> </a:t>
            </a:r>
            <a:r>
              <a:rPr lang="en-US" sz="1800" dirty="0" smtClean="0"/>
              <a:t>for 1 hour</a:t>
            </a:r>
          </a:p>
          <a:p>
            <a:pPr lvl="1"/>
            <a:r>
              <a:rPr lang="en-US" sz="1600" dirty="0" smtClean="0"/>
              <a:t>Alternating  between 10am and 6pm each week</a:t>
            </a:r>
          </a:p>
          <a:p>
            <a:r>
              <a:rPr lang="en-US" sz="1800" dirty="0" smtClean="0"/>
              <a:t>Wednesday  10am Ottawa (ET)</a:t>
            </a:r>
          </a:p>
          <a:p>
            <a:pPr lvl="1"/>
            <a:r>
              <a:rPr lang="en-US" sz="1800" dirty="0" smtClean="0"/>
              <a:t>9am Dallas (CT)</a:t>
            </a:r>
          </a:p>
          <a:p>
            <a:pPr lvl="1"/>
            <a:r>
              <a:rPr lang="en-US" sz="1800" dirty="0" smtClean="0"/>
              <a:t>7am San Jose (PT)</a:t>
            </a:r>
          </a:p>
          <a:p>
            <a:pPr lvl="1"/>
            <a:r>
              <a:rPr lang="en-US" sz="1800" dirty="0"/>
              <a:t>5</a:t>
            </a:r>
            <a:r>
              <a:rPr lang="en-US" sz="1800" dirty="0" smtClean="0"/>
              <a:t>pm Helsinki </a:t>
            </a:r>
          </a:p>
          <a:p>
            <a:pPr lvl="1"/>
            <a:r>
              <a:rPr lang="en-US" sz="1800" dirty="0" smtClean="0"/>
              <a:t>11pm Tokyo 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1am Wednesday, Sydney</a:t>
            </a:r>
          </a:p>
          <a:p>
            <a:r>
              <a:rPr lang="en-US" sz="1800" dirty="0"/>
              <a:t>Wednesday 6pm </a:t>
            </a:r>
            <a:r>
              <a:rPr lang="en-US" sz="1800" dirty="0" smtClean="0"/>
              <a:t>Ottawa (ET)</a:t>
            </a:r>
          </a:p>
          <a:p>
            <a:pPr lvl="1"/>
            <a:r>
              <a:rPr lang="en-US" sz="1800" dirty="0" smtClean="0"/>
              <a:t>5pm Dallas (CT)</a:t>
            </a:r>
          </a:p>
          <a:p>
            <a:pPr lvl="1"/>
            <a:r>
              <a:rPr lang="en-US" sz="1800" dirty="0" smtClean="0"/>
              <a:t>3pm San Jose (PT)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1am Helsinki </a:t>
            </a:r>
          </a:p>
          <a:p>
            <a:pPr lvl="1"/>
            <a:r>
              <a:rPr lang="en-US" sz="1800" dirty="0" smtClean="0"/>
              <a:t>7am Wednesday, Tokyo </a:t>
            </a:r>
          </a:p>
          <a:p>
            <a:pPr lvl="1"/>
            <a:r>
              <a:rPr lang="en-US" sz="1800" dirty="0"/>
              <a:t>9</a:t>
            </a:r>
            <a:r>
              <a:rPr lang="en-US" sz="1800" dirty="0" smtClean="0"/>
              <a:t>am Wednesday, Sydney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CDEFD5-F9FE-4068-ABD5-EE54659E6100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0343B-8DFE-4F66-BCE4-F4330C61162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4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Join.me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sz="1800" b="1" dirty="0"/>
              <a:t>Join the meeting: </a:t>
            </a:r>
            <a:r>
              <a:rPr lang="en-US" sz="1800" u="sng" dirty="0">
                <a:hlinkClick r:id="rId2"/>
              </a:rPr>
              <a:t>https://join.me/ieee802.1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On a computer, use any browser. Nothing to download. </a:t>
            </a:r>
            <a:br>
              <a:rPr lang="en-US" sz="1800" dirty="0"/>
            </a:br>
            <a:r>
              <a:rPr lang="en-US" sz="1800" dirty="0"/>
              <a:t>On a phone or tablet, launch the </a:t>
            </a:r>
            <a:r>
              <a:rPr lang="en-US" sz="1800" u="sng" dirty="0">
                <a:hlinkClick r:id="rId3"/>
              </a:rPr>
              <a:t>join.me app</a:t>
            </a:r>
            <a:r>
              <a:rPr lang="en-US" sz="1800" dirty="0"/>
              <a:t> and enter meeting code: </a:t>
            </a:r>
            <a:r>
              <a:rPr lang="en-US" sz="1800" b="1" dirty="0"/>
              <a:t>ieee802.1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dirty="0"/>
              <a:t>By phone: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Canada – Ottawa    </a:t>
            </a:r>
            <a:r>
              <a:rPr lang="en-US" sz="1800" b="1" dirty="0"/>
              <a:t>+1.613.699.9318</a:t>
            </a:r>
            <a:endParaRPr lang="en-US" sz="1800" dirty="0"/>
          </a:p>
          <a:p>
            <a:pPr marL="109537" indent="0">
              <a:buNone/>
            </a:pPr>
            <a:r>
              <a:rPr lang="en-US" sz="1800" dirty="0"/>
              <a:t>Germany - Frankfurt   </a:t>
            </a:r>
            <a:r>
              <a:rPr lang="en-US" sz="1800" b="1" dirty="0"/>
              <a:t>+49.69.9753.3131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United States - New York, NY   </a:t>
            </a:r>
            <a:r>
              <a:rPr lang="en-US" sz="1800" b="1" dirty="0"/>
              <a:t>+1.646.307.1990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United States - San Francisco, CA   </a:t>
            </a:r>
            <a:r>
              <a:rPr lang="en-US" sz="1800" b="1" dirty="0"/>
              <a:t>+1.415.655.0381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Access Code   </a:t>
            </a:r>
            <a:r>
              <a:rPr lang="en-US" sz="1800" b="1" dirty="0"/>
              <a:t>684-645-640#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>
                <a:hlinkClick r:id="rId4"/>
              </a:rPr>
              <a:t>Other international numbers available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496424-7D73-416B-AE8B-32BF0E6D9B32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0343B-8DFE-4F66-BCE4-F4330C61162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AutoShape 4" descr="Image result for join 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40768"/>
            <a:ext cx="12714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0766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Calls &amp; Meetings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 smtClean="0"/>
              <a:t>March 30 – 10am ET</a:t>
            </a:r>
          </a:p>
          <a:p>
            <a:r>
              <a:rPr lang="en-US" sz="2800" dirty="0" smtClean="0"/>
              <a:t>April 6 – 6pm ET</a:t>
            </a:r>
          </a:p>
          <a:p>
            <a:r>
              <a:rPr lang="en-US" sz="2800" dirty="0" smtClean="0"/>
              <a:t>April 13 - 10am ET</a:t>
            </a:r>
          </a:p>
          <a:p>
            <a:r>
              <a:rPr lang="en-US" sz="2800" dirty="0" smtClean="0"/>
              <a:t>April 20 – 6pm ET</a:t>
            </a:r>
          </a:p>
          <a:p>
            <a:r>
              <a:rPr lang="en-US" sz="2800" dirty="0" smtClean="0"/>
              <a:t>April 27 – 10am ET</a:t>
            </a:r>
          </a:p>
          <a:p>
            <a:r>
              <a:rPr lang="en-US" sz="2800" dirty="0" smtClean="0"/>
              <a:t>May 4 </a:t>
            </a:r>
            <a:r>
              <a:rPr lang="en-US" sz="2800" dirty="0"/>
              <a:t> – 6pm ET</a:t>
            </a:r>
          </a:p>
          <a:p>
            <a:r>
              <a:rPr lang="en-US" sz="2800" dirty="0" smtClean="0"/>
              <a:t>May 11 </a:t>
            </a:r>
            <a:r>
              <a:rPr lang="en-US" sz="2800" dirty="0"/>
              <a:t>– 10am ET</a:t>
            </a:r>
          </a:p>
          <a:p>
            <a:r>
              <a:rPr lang="en-US" sz="2800" dirty="0">
                <a:solidFill>
                  <a:srgbClr val="00B050"/>
                </a:solidFill>
              </a:rPr>
              <a:t>May </a:t>
            </a:r>
            <a:r>
              <a:rPr lang="en-US" sz="2800" dirty="0" smtClean="0">
                <a:solidFill>
                  <a:srgbClr val="00B050"/>
                </a:solidFill>
              </a:rPr>
              <a:t>20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May 25</a:t>
            </a:r>
            <a:endParaRPr lang="en-US" sz="2800" dirty="0">
              <a:solidFill>
                <a:srgbClr val="00B050"/>
              </a:solidFill>
            </a:endParaRPr>
          </a:p>
          <a:p>
            <a:endParaRPr lang="en-US" sz="2800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/>
              <a:t>June 1 – 10am ET</a:t>
            </a:r>
          </a:p>
          <a:p>
            <a:r>
              <a:rPr lang="en-US" sz="2800" dirty="0"/>
              <a:t>June 8  – 6pm ET</a:t>
            </a:r>
          </a:p>
          <a:p>
            <a:r>
              <a:rPr lang="en-US" sz="2800" dirty="0"/>
              <a:t>June </a:t>
            </a:r>
            <a:r>
              <a:rPr lang="en-US" sz="2800" dirty="0" smtClean="0"/>
              <a:t>15 – </a:t>
            </a:r>
            <a:r>
              <a:rPr lang="en-US" sz="2800" dirty="0"/>
              <a:t>10am ET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June 24</a:t>
            </a:r>
          </a:p>
          <a:p>
            <a:r>
              <a:rPr lang="en-US" sz="2800" dirty="0" smtClean="0"/>
              <a:t>June 29  </a:t>
            </a:r>
            <a:r>
              <a:rPr lang="en-US" sz="2800" dirty="0"/>
              <a:t>– 6pm ET</a:t>
            </a:r>
          </a:p>
          <a:p>
            <a:r>
              <a:rPr lang="en-US" sz="2800" dirty="0" smtClean="0"/>
              <a:t>July 6 </a:t>
            </a:r>
            <a:r>
              <a:rPr lang="en-US" sz="2800" dirty="0"/>
              <a:t>– 10am ET</a:t>
            </a:r>
          </a:p>
          <a:p>
            <a:r>
              <a:rPr lang="en-US" sz="2800" dirty="0" smtClean="0"/>
              <a:t>July 13  </a:t>
            </a:r>
            <a:r>
              <a:rPr lang="en-US" sz="2800" dirty="0"/>
              <a:t>– 6pm ET</a:t>
            </a:r>
          </a:p>
          <a:p>
            <a:r>
              <a:rPr lang="en-US" sz="2800" dirty="0"/>
              <a:t>July </a:t>
            </a:r>
            <a:r>
              <a:rPr lang="en-US" sz="2800" dirty="0" smtClean="0"/>
              <a:t>20 </a:t>
            </a:r>
            <a:r>
              <a:rPr lang="en-US" sz="2800" dirty="0"/>
              <a:t>– 10am </a:t>
            </a:r>
            <a:r>
              <a:rPr lang="en-US" sz="2800" dirty="0" smtClean="0"/>
              <a:t>ET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July 25 &amp; 26</a:t>
            </a:r>
            <a:endParaRPr lang="en-US" sz="2800" dirty="0">
              <a:solidFill>
                <a:srgbClr val="00B050"/>
              </a:solidFill>
            </a:endParaRP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75177" y="595536"/>
            <a:ext cx="957263" cy="457200"/>
          </a:xfrm>
        </p:spPr>
        <p:txBody>
          <a:bodyPr/>
          <a:lstStyle/>
          <a:p>
            <a:pPr>
              <a:defRPr/>
            </a:pPr>
            <a:fld id="{0FD49686-6B66-4021-A956-83E52CEB9F2F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19452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0343B-8DFE-4F66-BCE4-F4330C61162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6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March Plenary </a:t>
            </a:r>
            <a:br>
              <a:rPr lang="en-CA" dirty="0" smtClean="0"/>
            </a:br>
            <a:r>
              <a:rPr lang="en-CA" dirty="0" smtClean="0"/>
              <a:t>Meeting Summary</a:t>
            </a:r>
            <a:endParaRPr lang="en-CA" dirty="0"/>
          </a:p>
        </p:txBody>
      </p:sp>
      <p:sp>
        <p:nvSpPr>
          <p:cNvPr id="32771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CA" altLang="en-US" smtClean="0"/>
          </a:p>
        </p:txBody>
      </p:sp>
      <p:sp>
        <p:nvSpPr>
          <p:cNvPr id="3277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D2B2B44-FD3A-43AD-B473-A20E1A5AE7F0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2774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31D4AE-1381-4B72-8530-1771F9B8EB1C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Agenda for March 2016 meeting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4906888" cy="4324350"/>
          </a:xfrm>
        </p:spPr>
        <p:txBody>
          <a:bodyPr/>
          <a:lstStyle/>
          <a:p>
            <a:pPr eaLnBrk="1" hangingPunct="1"/>
            <a:r>
              <a:rPr lang="en-CA" altLang="en-US" sz="1400" dirty="0" smtClean="0"/>
              <a:t>Monday</a:t>
            </a:r>
          </a:p>
          <a:p>
            <a:pPr lvl="1" eaLnBrk="1" hangingPunct="1"/>
            <a:r>
              <a:rPr lang="en-CA" altLang="en-US" sz="1400" dirty="0" smtClean="0"/>
              <a:t>Introduction (17-02) – Glenn Parsons</a:t>
            </a:r>
          </a:p>
          <a:p>
            <a:pPr lvl="2" eaLnBrk="1" hangingPunct="1"/>
            <a:r>
              <a:rPr lang="en-CA" altLang="en-US" sz="1200" dirty="0" smtClean="0"/>
              <a:t>Role of this standing committee</a:t>
            </a:r>
          </a:p>
          <a:p>
            <a:pPr lvl="1" eaLnBrk="1" hangingPunct="1"/>
            <a:r>
              <a:rPr lang="en-CA" altLang="en-US" sz="1400" dirty="0" smtClean="0"/>
              <a:t>802 5G Project analysis (36)</a:t>
            </a:r>
          </a:p>
          <a:p>
            <a:pPr lvl="1" eaLnBrk="1" hangingPunct="1"/>
            <a:r>
              <a:rPr lang="en-CA" altLang="en-US" sz="1400" dirty="0" smtClean="0"/>
              <a:t>ITU-R IMT-2020 (10, 34) – Roger Marks</a:t>
            </a:r>
          </a:p>
          <a:p>
            <a:pPr lvl="1" eaLnBrk="1" hangingPunct="1"/>
            <a:r>
              <a:rPr lang="en-CA" altLang="en-US" sz="1400" dirty="0" smtClean="0"/>
              <a:t>ITU-T IMT-2020  (37) – Glenn Parsons </a:t>
            </a:r>
          </a:p>
          <a:p>
            <a:pPr lvl="1" eaLnBrk="1" hangingPunct="1"/>
            <a:r>
              <a:rPr lang="en-CA" altLang="en-US" sz="1400" dirty="0" smtClean="0"/>
              <a:t>IEEE 5G (35-01)– Patrik </a:t>
            </a:r>
            <a:r>
              <a:rPr lang="en-CA" altLang="en-US" sz="1400" dirty="0" err="1" smtClean="0"/>
              <a:t>Slaats</a:t>
            </a:r>
            <a:endParaRPr lang="en-CA" altLang="en-US" sz="1400" dirty="0" smtClean="0"/>
          </a:p>
          <a:p>
            <a:pPr eaLnBrk="1" hangingPunct="1"/>
            <a:r>
              <a:rPr lang="en-CA" altLang="en-US" sz="1400" dirty="0" smtClean="0"/>
              <a:t>Tuesday</a:t>
            </a:r>
          </a:p>
          <a:p>
            <a:pPr lvl="1" eaLnBrk="1" hangingPunct="1"/>
            <a:r>
              <a:rPr lang="en-CA" altLang="en-US" sz="1400" dirty="0" smtClean="0"/>
              <a:t>Contributions</a:t>
            </a:r>
          </a:p>
          <a:p>
            <a:pPr lvl="2" eaLnBrk="1" hangingPunct="1"/>
            <a:r>
              <a:rPr lang="en-CA" altLang="en-US" sz="1200" dirty="0" smtClean="0"/>
              <a:t>802.1CM (38-01) – Janos </a:t>
            </a:r>
            <a:r>
              <a:rPr lang="en-CA" altLang="en-US" sz="1200" dirty="0" err="1" smtClean="0"/>
              <a:t>Farkas</a:t>
            </a:r>
            <a:endParaRPr lang="en-CA" altLang="en-US" sz="1200" dirty="0" smtClean="0"/>
          </a:p>
          <a:p>
            <a:pPr lvl="2" eaLnBrk="1" hangingPunct="1"/>
            <a:r>
              <a:rPr lang="en-CA" altLang="en-US" sz="1200" dirty="0" smtClean="0"/>
              <a:t>802.1CF (39) – Max </a:t>
            </a:r>
            <a:r>
              <a:rPr lang="en-CA" altLang="en-US" sz="1200" dirty="0" err="1" smtClean="0"/>
              <a:t>Riegel</a:t>
            </a:r>
            <a:endParaRPr lang="en-CA" altLang="en-US" sz="1200" dirty="0" smtClean="0"/>
          </a:p>
          <a:p>
            <a:pPr lvl="2" eaLnBrk="1" hangingPunct="1"/>
            <a:r>
              <a:rPr lang="en-CA" altLang="en-US" sz="1200" dirty="0" smtClean="0"/>
              <a:t>802.3  (40-01) - Marek Hajduczenia </a:t>
            </a:r>
          </a:p>
          <a:p>
            <a:pPr lvl="2" eaLnBrk="1" hangingPunct="1"/>
            <a:r>
              <a:rPr lang="en-CA" altLang="en-US" sz="1200" dirty="0" smtClean="0"/>
              <a:t>802.11  (41)– Joseph Levy </a:t>
            </a:r>
          </a:p>
          <a:p>
            <a:pPr lvl="2" eaLnBrk="1" hangingPunct="1"/>
            <a:r>
              <a:rPr lang="en-CA" altLang="en-US" sz="1200" dirty="0" smtClean="0"/>
              <a:t>802.15 (42) – Bob </a:t>
            </a:r>
            <a:r>
              <a:rPr lang="en-CA" altLang="en-US" sz="1200" dirty="0" err="1" smtClean="0"/>
              <a:t>Heile</a:t>
            </a:r>
            <a:endParaRPr lang="en-CA" altLang="en-US" sz="1200" dirty="0" smtClean="0"/>
          </a:p>
          <a:p>
            <a:pPr lvl="2" eaLnBrk="1" hangingPunct="1"/>
            <a:r>
              <a:rPr lang="en-CA" altLang="en-US" sz="1200" dirty="0" smtClean="0"/>
              <a:t>3GPP RAN 2  (43) – Richard Burbidge</a:t>
            </a:r>
          </a:p>
          <a:p>
            <a:pPr lvl="1" eaLnBrk="1" hangingPunct="1"/>
            <a:r>
              <a:rPr lang="en-CA" altLang="en-US" sz="1600" dirty="0" smtClean="0"/>
              <a:t>Next Steps</a:t>
            </a:r>
          </a:p>
          <a:p>
            <a:pPr eaLnBrk="1" hangingPunct="1"/>
            <a:r>
              <a:rPr lang="en-CA" altLang="en-US" sz="1800" dirty="0" smtClean="0"/>
              <a:t>Wednesday</a:t>
            </a:r>
          </a:p>
          <a:p>
            <a:pPr lvl="1" eaLnBrk="1" hangingPunct="1"/>
            <a:r>
              <a:rPr lang="en-CA" altLang="en-US" sz="1600" dirty="0" smtClean="0"/>
              <a:t>Scope revision</a:t>
            </a:r>
          </a:p>
          <a:p>
            <a:pPr lvl="1" eaLnBrk="1" hangingPunct="1">
              <a:buFont typeface="Georgia" pitchFamily="18" charset="0"/>
              <a:buNone/>
            </a:pPr>
            <a:endParaRPr lang="en-CA" altLang="en-US" sz="1400" dirty="0" smtClean="0"/>
          </a:p>
        </p:txBody>
      </p:sp>
      <p:sp>
        <p:nvSpPr>
          <p:cNvPr id="10244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EC4EDE7-864D-4FDC-9FC3-3515A056D22E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024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C157BEC-E281-4FC3-B150-26E8D974B0A9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24128" y="6165304"/>
            <a:ext cx="2456122" cy="6232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57225" lvl="1" indent="-246063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CA" altLang="en-US" sz="1600" dirty="0" smtClean="0">
                <a:solidFill>
                  <a:srgbClr val="438086"/>
                </a:solidFill>
                <a:latin typeface="Georgia"/>
                <a:cs typeface="+mn-cs"/>
              </a:rPr>
              <a:t>Minutes (46)</a:t>
            </a:r>
          </a:p>
          <a:p>
            <a:pPr marL="657225" lvl="1" indent="-246063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CA" altLang="en-US" sz="1600" dirty="0" smtClean="0">
                <a:solidFill>
                  <a:srgbClr val="438086"/>
                </a:solidFill>
                <a:latin typeface="Georgia"/>
                <a:cs typeface="+mn-cs"/>
              </a:rPr>
              <a:t>EC summary (49)</a:t>
            </a:r>
            <a:endParaRPr lang="en-CA" altLang="en-US" sz="1600" dirty="0">
              <a:solidFill>
                <a:srgbClr val="438086"/>
              </a:solidFill>
              <a:latin typeface="Georgi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/>
          <p:cNvSpPr>
            <a:spLocks noGrp="1"/>
          </p:cNvSpPr>
          <p:nvPr>
            <p:ph type="title"/>
          </p:nvPr>
        </p:nvSpPr>
        <p:spPr>
          <a:xfrm>
            <a:off x="457200" y="735013"/>
            <a:ext cx="8229600" cy="1066800"/>
          </a:xfrm>
        </p:spPr>
        <p:txBody>
          <a:bodyPr/>
          <a:lstStyle/>
          <a:p>
            <a:pPr eaLnBrk="1" hangingPunct="1"/>
            <a:r>
              <a:rPr lang="en-CA" altLang="en-US" smtClean="0"/>
              <a:t>Summary</a:t>
            </a:r>
          </a:p>
        </p:txBody>
      </p:sp>
      <p:sp>
        <p:nvSpPr>
          <p:cNvPr id="33795" name="Content Placeholder 1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08090"/>
          </a:xfrm>
        </p:spPr>
        <p:txBody>
          <a:bodyPr/>
          <a:lstStyle/>
          <a:p>
            <a:pPr lvl="1" eaLnBrk="1" hangingPunct="1"/>
            <a:r>
              <a:rPr lang="en-US" altLang="en-US" sz="2400" dirty="0" smtClean="0"/>
              <a:t>Vibrant discussion </a:t>
            </a:r>
          </a:p>
          <a:p>
            <a:pPr lvl="2" eaLnBrk="1" hangingPunct="1"/>
            <a:r>
              <a:rPr lang="en-US" altLang="en-US" sz="2200" dirty="0" smtClean="0"/>
              <a:t>level set on ITU IMT-2020, IEEE 5G and 3GPP 5G</a:t>
            </a:r>
          </a:p>
          <a:p>
            <a:pPr lvl="2" eaLnBrk="1" hangingPunct="1"/>
            <a:r>
              <a:rPr lang="en-US" altLang="en-US" sz="2200" dirty="0" smtClean="0"/>
              <a:t>assessment of 802 projects</a:t>
            </a:r>
            <a:br>
              <a:rPr lang="en-US" altLang="en-US" sz="2200" dirty="0" smtClean="0"/>
            </a:br>
            <a:r>
              <a:rPr lang="en-US" altLang="en-US" sz="2200" dirty="0" smtClean="0"/>
              <a:t>there are multiple projects that are related to 5G</a:t>
            </a:r>
          </a:p>
          <a:p>
            <a:pPr lvl="2" eaLnBrk="1" hangingPunct="1"/>
            <a:r>
              <a:rPr lang="en-US" altLang="en-US" sz="2200" dirty="0" smtClean="0"/>
              <a:t>~130 attendees but only 6 want to contribute</a:t>
            </a:r>
          </a:p>
          <a:p>
            <a:pPr lvl="1" eaLnBrk="1" hangingPunct="1"/>
            <a:r>
              <a:rPr lang="en-US" altLang="en-US" sz="2400" dirty="0" smtClean="0"/>
              <a:t>Consensus on </a:t>
            </a:r>
          </a:p>
          <a:p>
            <a:pPr lvl="2" eaLnBrk="1" hangingPunct="1"/>
            <a:r>
              <a:rPr lang="en-US" altLang="en-US" sz="2200" dirty="0" smtClean="0"/>
              <a:t>Report framework</a:t>
            </a:r>
          </a:p>
          <a:p>
            <a:pPr lvl="2" eaLnBrk="1" hangingPunct="1"/>
            <a:r>
              <a:rPr lang="en-US" altLang="en-US" sz="2200" dirty="0" smtClean="0"/>
              <a:t>Meeting schedule and conference calls</a:t>
            </a:r>
            <a:br>
              <a:rPr lang="en-US" altLang="en-US" sz="2200" dirty="0" smtClean="0"/>
            </a:br>
            <a:endParaRPr lang="en-US" altLang="en-US" sz="2200" dirty="0" smtClean="0"/>
          </a:p>
          <a:p>
            <a:pPr lvl="1" eaLnBrk="1" hangingPunct="1"/>
            <a:r>
              <a:rPr lang="en-US" altLang="en-US" sz="2400" dirty="0" smtClean="0"/>
              <a:t>Additional meeting - scope revision</a:t>
            </a:r>
          </a:p>
          <a:p>
            <a:pPr lvl="2" eaLnBrk="1" hangingPunct="1"/>
            <a:r>
              <a:rPr lang="en-US" altLang="en-US" sz="2200" dirty="0" smtClean="0"/>
              <a:t>Initiated based on view that some points were missing</a:t>
            </a:r>
          </a:p>
          <a:p>
            <a:pPr lvl="3" eaLnBrk="1" hangingPunct="1"/>
            <a:r>
              <a:rPr lang="en-US" altLang="en-US" sz="2000" dirty="0" smtClean="0"/>
              <a:t>Spectrum and IMT-Advanced</a:t>
            </a:r>
          </a:p>
          <a:p>
            <a:pPr lvl="2" eaLnBrk="1" hangingPunct="1"/>
            <a:r>
              <a:rPr lang="en-US" altLang="en-US" sz="2200" dirty="0" smtClean="0"/>
              <a:t>No consensus on revised scope…</a:t>
            </a:r>
            <a:endParaRPr lang="en-CA" altLang="en-US" sz="2000" dirty="0" smtClean="0"/>
          </a:p>
          <a:p>
            <a:pPr lvl="1" eaLnBrk="1" hangingPunct="1"/>
            <a:endParaRPr lang="en-CA" altLang="en-US" sz="2400" dirty="0" smtClean="0"/>
          </a:p>
        </p:txBody>
      </p:sp>
      <p:sp>
        <p:nvSpPr>
          <p:cNvPr id="33796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0632020-36DC-46CE-BAED-BAE6A0542720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379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EA57208-23FB-44DB-B330-71B13F2839E8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17538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33400" y="54133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GB" altLang="en-US" sz="2400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33400" y="1379538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630238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</a:pPr>
            <a:endParaRPr lang="en-US" altLang="en-US" sz="700" u="sng">
              <a:solidFill>
                <a:srgbClr val="FF0000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Don’t discuss the interpretation, validity, or essentiality of patents/patent claims.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Don’t discuss specific license rates, terms, or conditions.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Don’t discuss or engage in the fixing of product prices, allocation of customers, or division of sales markets.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Don’t discuss the status or substance of ongoing or threatened litigation.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itchFamily="34" charset="0"/>
              </a:rPr>
              <a:t>Don’t be silent if inappropriate topics are discussed… do formally object.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itchFamily="34" charset="0"/>
              </a:rPr>
              <a:t>---------------------------------------------------------------  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 for more details.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None/>
            </a:pPr>
            <a:endParaRPr lang="en-US" altLang="en-US" sz="1200" b="1">
              <a:solidFill>
                <a:srgbClr val="000099"/>
              </a:solidFill>
              <a:latin typeface="Arial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itchFamily="34" charset="0"/>
              </a:rPr>
              <a:t>at https://development.standards.ieee.org/myproject/Public/mytools/mob/preparslides.ppt</a:t>
            </a:r>
          </a:p>
        </p:txBody>
      </p:sp>
      <p:sp>
        <p:nvSpPr>
          <p:cNvPr id="9221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838200" y="6180138"/>
            <a:ext cx="7848600" cy="920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 smtClean="0">
                <a:solidFill>
                  <a:srgbClr val="2D2DB9"/>
                </a:solidFill>
                <a:latin typeface="Times New Roman" pitchFamily="18" charset="0"/>
              </a:rPr>
              <a:t>Mentor DCN:  EC-16-0061-01-5GSG</a:t>
            </a:r>
            <a:endParaRPr lang="en-US" altLang="en-US" sz="1200" b="1" smtClean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9222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A19B8CA-0EBE-4347-8FA2-81E369C15A78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80BDA8E-E02B-4BD5-B6D1-ACD7BBF701DE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42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Agendas</a:t>
            </a:r>
            <a:endParaRPr lang="en-CA" dirty="0"/>
          </a:p>
        </p:txBody>
      </p:sp>
      <p:sp>
        <p:nvSpPr>
          <p:cNvPr id="17411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CA" altLang="en-US" smtClean="0"/>
          </a:p>
        </p:txBody>
      </p:sp>
      <p:sp>
        <p:nvSpPr>
          <p:cNvPr id="1741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7364382-9925-4659-ABAF-C6BA90C6B963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7414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40C53C6-5B3E-4201-8158-8DD5DF002C37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9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Agenda for March 30th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sz="2000" dirty="0" smtClean="0"/>
              <a:t>Logistics</a:t>
            </a:r>
          </a:p>
          <a:p>
            <a:pPr eaLnBrk="1" hangingPunct="1"/>
            <a:r>
              <a:rPr lang="en-CA" altLang="en-US" sz="2000" dirty="0" smtClean="0"/>
              <a:t>Reminder of Scope</a:t>
            </a:r>
          </a:p>
          <a:p>
            <a:pPr lvl="0"/>
            <a:r>
              <a:rPr lang="en-US" sz="2000" dirty="0"/>
              <a:t>Review of future meeting schedule</a:t>
            </a:r>
          </a:p>
          <a:p>
            <a:pPr lvl="0"/>
            <a:r>
              <a:rPr lang="en-US" sz="2000" dirty="0"/>
              <a:t>Plan for </a:t>
            </a:r>
            <a:r>
              <a:rPr lang="en-US" sz="2000" dirty="0" smtClean="0"/>
              <a:t>report (17)</a:t>
            </a:r>
            <a:endParaRPr lang="en-US" sz="2000" dirty="0"/>
          </a:p>
          <a:p>
            <a:pPr lvl="0"/>
            <a:r>
              <a:rPr lang="en-US" sz="2000" dirty="0" smtClean="0"/>
              <a:t>Contributions</a:t>
            </a:r>
          </a:p>
          <a:p>
            <a:pPr lvl="1"/>
            <a:r>
              <a:rPr lang="en-US" altLang="en-US" sz="1800" dirty="0" smtClean="0"/>
              <a:t>What’s in scope? – Roger (62)</a:t>
            </a:r>
          </a:p>
          <a:p>
            <a:pPr lvl="1"/>
            <a:r>
              <a:rPr lang="en-CA" altLang="en-US" sz="1800" dirty="0" smtClean="0"/>
              <a:t>Enumeration of candidate 802 technologies - Paul</a:t>
            </a:r>
          </a:p>
        </p:txBody>
      </p:sp>
      <p:sp>
        <p:nvSpPr>
          <p:cNvPr id="10244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3ACB46B-AFE8-4A4F-AEDE-17EBCD618240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0245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Mentor DCN:  EC-16-0061-01-5GSG</a:t>
            </a:r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024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C157BEC-E281-4FC3-B150-26E8D974B0A9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Scope of the </a:t>
            </a:r>
            <a:br>
              <a:rPr lang="en-CA" dirty="0" smtClean="0"/>
            </a:br>
            <a:r>
              <a:rPr lang="en-CA" dirty="0" smtClean="0"/>
              <a:t>5G standing committee</a:t>
            </a:r>
            <a:endParaRPr lang="en-CA" dirty="0"/>
          </a:p>
        </p:txBody>
      </p:sp>
      <p:sp>
        <p:nvSpPr>
          <p:cNvPr id="1126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CA" altLang="en-US" smtClean="0"/>
          </a:p>
        </p:txBody>
      </p:sp>
      <p:sp>
        <p:nvSpPr>
          <p:cNvPr id="1126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681D8F9-CEEE-4938-B6EC-3CCA4A83C478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127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81A5525-EE3B-4DFB-A4E9-31AD1AA0EB59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Approved Scope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provide a report on the following items to the EC: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Costs and benefits of creating an IEEE 5G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Costs and benefits of providing a proposal for IMT-2020, considering possible models of a proposal: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as a single technology,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as a set of technologies,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or as one or more technologies within a proposal from external bodies (e.g., 3GPP)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During its lifetime,  to act as the communication point with other IEEE organizations on this topic.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3786DCE-0D2B-43E3-9A3A-B9F7A81B90C6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C34ABE0-915C-41B1-B676-769E9B7FD05A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Organization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4350"/>
          </a:xfrm>
        </p:spPr>
        <p:txBody>
          <a:bodyPr/>
          <a:lstStyle/>
          <a:p>
            <a:r>
              <a:rPr lang="en-US" altLang="en-US" smtClean="0"/>
              <a:t>The committee is chartered for 6 months (i.e.,  due July 2016 at the 802 plenary) as an EC SC (type 2).  </a:t>
            </a:r>
          </a:p>
          <a:p>
            <a:pPr lvl="1"/>
            <a:r>
              <a:rPr lang="en-US" altLang="en-US" smtClean="0">
                <a:hlinkClick r:id="rId2"/>
              </a:rPr>
              <a:t>LMSC P&amp;P </a:t>
            </a:r>
            <a:r>
              <a:rPr lang="en-US" altLang="en-US" smtClean="0"/>
              <a:t>section 5.6, item #2</a:t>
            </a:r>
          </a:p>
          <a:p>
            <a:pPr lvl="2"/>
            <a:r>
              <a:rPr lang="en-US" altLang="en-US" smtClean="0"/>
              <a:t>The subgroup is responsible for assisting the Sponsor (e.g., drafting all or a portion of a  document, drafting responses to comments, drafting public statements on standards, or other purely advisory functions). </a:t>
            </a:r>
          </a:p>
          <a:p>
            <a:r>
              <a:rPr lang="en-US" altLang="en-US" smtClean="0"/>
              <a:t>Any 802 WG voting member may participate as a voting member of the committee.</a:t>
            </a:r>
          </a:p>
          <a:p>
            <a:endParaRPr lang="en-US" altLang="en-US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1ACDBEE-6FF9-48B3-9D4F-019D3DF02861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5142751-6532-4D19-912B-2424C2B606D6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Meeting &amp; Conference Call Schedule</a:t>
            </a:r>
            <a:endParaRPr lang="en-CA" dirty="0"/>
          </a:p>
        </p:txBody>
      </p:sp>
      <p:sp>
        <p:nvSpPr>
          <p:cNvPr id="17411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CA" altLang="en-US" smtClean="0"/>
          </a:p>
        </p:txBody>
      </p:sp>
      <p:sp>
        <p:nvSpPr>
          <p:cNvPr id="1741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4433B0B-F397-4E70-B4AD-ECAEF6E41A4E}" type="datetime1">
              <a:rPr lang="en-US" altLang="en-US" sz="800" smtClean="0">
                <a:solidFill>
                  <a:schemeClr val="accent2"/>
                </a:solidFill>
                <a:latin typeface="Arial" pitchFamily="34" charset="0"/>
              </a:rPr>
              <a:t>3/30/2016</a:t>
            </a:fld>
            <a:endParaRPr lang="en-US" altLang="en-US" sz="800" smtClean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7414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40C53C6-5B3E-4201-8158-8DD5DF002C37}" type="slidenum">
              <a:rPr lang="en-US" altLang="en-US" sz="1800" smtClean="0">
                <a:solidFill>
                  <a:srgbClr val="FFFFFF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4350"/>
          </a:xfrm>
        </p:spPr>
        <p:txBody>
          <a:bodyPr/>
          <a:lstStyle/>
          <a:p>
            <a:r>
              <a:rPr lang="en-US" sz="2400" dirty="0" smtClean="0"/>
              <a:t>For meeting announcements and discussion</a:t>
            </a:r>
          </a:p>
          <a:p>
            <a:pPr lvl="1"/>
            <a:r>
              <a:rPr lang="en-US" sz="2400" dirty="0">
                <a:hlinkClick r:id="rId2"/>
              </a:rPr>
              <a:t>s</a:t>
            </a:r>
            <a:r>
              <a:rPr lang="en-US" sz="2400" dirty="0" smtClean="0">
                <a:hlinkClick r:id="rId2"/>
              </a:rPr>
              <a:t>tds-802-5g@listserv.ieee.org</a:t>
            </a:r>
            <a:endParaRPr lang="en-US" sz="2400" dirty="0" smtClean="0"/>
          </a:p>
          <a:p>
            <a:r>
              <a:rPr lang="en-US" sz="2400" dirty="0" smtClean="0"/>
              <a:t>To subscribe</a:t>
            </a:r>
          </a:p>
          <a:p>
            <a:pPr lvl="1"/>
            <a:r>
              <a:rPr lang="en-US" sz="2400" dirty="0" smtClean="0"/>
              <a:t>Use web interface (preferred</a:t>
            </a:r>
            <a:r>
              <a:rPr lang="en-US" sz="2400" dirty="0"/>
              <a:t>)</a:t>
            </a:r>
            <a:r>
              <a:rPr lang="en-US" sz="2400" dirty="0" smtClean="0"/>
              <a:t>:</a:t>
            </a:r>
          </a:p>
          <a:p>
            <a:pPr lvl="2"/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listserv.ieee.org/cgi-bin/wa?A0=stds-802-5g</a:t>
            </a:r>
            <a:r>
              <a:rPr lang="en-US" sz="2000" dirty="0" smtClean="0"/>
              <a:t> </a:t>
            </a:r>
            <a:endParaRPr lang="en-US" sz="2000" dirty="0"/>
          </a:p>
          <a:p>
            <a:pPr lvl="2"/>
            <a:r>
              <a:rPr lang="en-US" sz="2200" dirty="0" smtClean="0"/>
              <a:t>Login with your IEEE account email/password</a:t>
            </a:r>
          </a:p>
          <a:p>
            <a:pPr lvl="1"/>
            <a:r>
              <a:rPr lang="en-US" sz="2400" dirty="0" smtClean="0"/>
              <a:t>Send email to:</a:t>
            </a:r>
          </a:p>
          <a:p>
            <a:pPr lvl="2"/>
            <a:r>
              <a:rPr lang="en-US" sz="2200" dirty="0" smtClean="0">
                <a:hlinkClick r:id="rId4"/>
              </a:rPr>
              <a:t>listserv@ieee.org</a:t>
            </a:r>
            <a:r>
              <a:rPr lang="en-US" sz="2200" dirty="0" smtClean="0"/>
              <a:t>  with content:</a:t>
            </a:r>
          </a:p>
          <a:p>
            <a:pPr lvl="2"/>
            <a:r>
              <a:rPr lang="en-US" sz="2000" dirty="0"/>
              <a:t>SUBSCRIBE </a:t>
            </a:r>
            <a:r>
              <a:rPr lang="en-US" sz="2000" dirty="0" smtClean="0"/>
              <a:t>STDS-802-5G </a:t>
            </a:r>
            <a:r>
              <a:rPr lang="en-US" sz="2000" dirty="0" err="1" smtClean="0"/>
              <a:t>yourname</a:t>
            </a:r>
            <a:endParaRPr lang="en-US" dirty="0" smtClean="0"/>
          </a:p>
          <a:p>
            <a:pPr lvl="1"/>
            <a:r>
              <a:rPr lang="en-US" sz="2400" dirty="0" smtClean="0"/>
              <a:t>All subscriptions require manual approval by the chair</a:t>
            </a:r>
          </a:p>
          <a:p>
            <a:r>
              <a:rPr lang="en-US" sz="2400" dirty="0" smtClean="0"/>
              <a:t>Archive</a:t>
            </a:r>
          </a:p>
          <a:p>
            <a:pPr lvl="1"/>
            <a:r>
              <a:rPr lang="en-US" sz="2400" dirty="0" smtClean="0"/>
              <a:t>There is currently no archive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D032F-C63C-4652-8F55-96D3241796E2}" type="datetime1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Mentor DCN:  EC-16-0061-01-5GSG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0343B-8DFE-4F66-BCE4-F4330C61162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41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12078</TotalTime>
  <Words>895</Words>
  <Application>Microsoft Office PowerPoint</Application>
  <PresentationFormat>On-screen Show (4:3)</PresentationFormat>
  <Paragraphs>192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IEEE 802 EC  5G/IMT-2020 standing committee</vt:lpstr>
      <vt:lpstr>Guidelines for IEEE-SA Meetings</vt:lpstr>
      <vt:lpstr>Agendas</vt:lpstr>
      <vt:lpstr>Agenda for March 30th</vt:lpstr>
      <vt:lpstr>Scope of the  5G standing committee</vt:lpstr>
      <vt:lpstr>Approved Scope</vt:lpstr>
      <vt:lpstr>Organization</vt:lpstr>
      <vt:lpstr>Meeting &amp; Conference Call Schedule</vt:lpstr>
      <vt:lpstr>Reflector</vt:lpstr>
      <vt:lpstr>Meetings </vt:lpstr>
      <vt:lpstr>Weekly Conference call times</vt:lpstr>
      <vt:lpstr>Join.me logistics</vt:lpstr>
      <vt:lpstr>Conference Calls &amp; Meetings</vt:lpstr>
      <vt:lpstr>March Plenary  Meeting Summary</vt:lpstr>
      <vt:lpstr>Agenda for March 2016 meeting</vt:lpstr>
      <vt:lpstr>Summary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Glenn Parsons</cp:lastModifiedBy>
  <cp:revision>210</cp:revision>
  <dcterms:created xsi:type="dcterms:W3CDTF">2013-11-15T16:17:16Z</dcterms:created>
  <dcterms:modified xsi:type="dcterms:W3CDTF">2016-03-30T16:59:37Z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