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8" r:id="rId4"/>
    <p:sldId id="269" r:id="rId5"/>
    <p:sldId id="265" r:id="rId6"/>
    <p:sldId id="267" r:id="rId7"/>
    <p:sldId id="270" r:id="rId8"/>
    <p:sldId id="273" r:id="rId9"/>
    <p:sldId id="285" r:id="rId10"/>
    <p:sldId id="284" r:id="rId11"/>
    <p:sldId id="282" r:id="rId12"/>
    <p:sldId id="272" r:id="rId13"/>
    <p:sldId id="274" r:id="rId14"/>
    <p:sldId id="279" r:id="rId15"/>
    <p:sldId id="275" r:id="rId16"/>
    <p:sldId id="281" r:id="rId17"/>
    <p:sldId id="278" r:id="rId18"/>
    <p:sldId id="286" r:id="rId19"/>
    <p:sldId id="287" r:id="rId20"/>
    <p:sldId id="277" r:id="rId21"/>
    <p:sldId id="276" r:id="rId22"/>
    <p:sldId id="264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4" autoAdjust="0"/>
    <p:restoredTop sz="79084" autoAdjust="0"/>
  </p:normalViewPr>
  <p:slideViewPr>
    <p:cSldViewPr>
      <p:cViewPr varScale="1">
        <p:scale>
          <a:sx n="51" d="100"/>
          <a:sy n="51" d="100"/>
        </p:scale>
        <p:origin x="-288" y="-8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14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8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13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802-EC-14/0080r3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802-EC-14/0080r2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8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ExSec</a:t>
            </a:r>
            <a:r>
              <a:rPr lang="en-US" dirty="0"/>
              <a:t> Agenda Items November 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/>
              <a:t>2015 March Plenary - March 8-13,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expected to open first week of December 2014.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62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2015 Berlin Meeting Fee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 smtClean="0">
                <a:latin typeface="Calibri" panose="020F0502020204030204" pitchFamily="34" charset="0"/>
              </a:rPr>
              <a:t>Move </a:t>
            </a:r>
            <a:r>
              <a:rPr lang="en-US" sz="2800" b="0" dirty="0">
                <a:latin typeface="Calibri" panose="020F0502020204030204" pitchFamily="34" charset="0"/>
              </a:rPr>
              <a:t>to eliminate the Early registration step in the registration process for </a:t>
            </a:r>
            <a:r>
              <a:rPr lang="en-US" sz="2800" b="0" dirty="0" smtClean="0">
                <a:latin typeface="Calibri" panose="020F0502020204030204" pitchFamily="34" charset="0"/>
              </a:rPr>
              <a:t>2015 March Plenary in Berlin.</a:t>
            </a:r>
          </a:p>
          <a:p>
            <a:endParaRPr lang="en-US" sz="2800" b="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	</a:t>
            </a: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Clint Chaplin</a:t>
            </a:r>
          </a:p>
          <a:p>
            <a:r>
              <a:rPr lang="en-US" sz="2800" b="0" dirty="0">
                <a:latin typeface="Calibri" panose="020F0502020204030204" pitchFamily="34" charset="0"/>
              </a:rPr>
              <a:t>Result: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6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Venue Meeting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r>
              <a:rPr lang="en-US" dirty="0" smtClean="0"/>
              <a:t>March 2017</a:t>
            </a:r>
          </a:p>
          <a:p>
            <a:r>
              <a:rPr lang="en-US" dirty="0"/>
              <a:t>	</a:t>
            </a:r>
            <a:r>
              <a:rPr lang="en-US" dirty="0" smtClean="0"/>
              <a:t>Looked at corporate contacts for any Hyatt, or Hilton</a:t>
            </a:r>
          </a:p>
          <a:p>
            <a:r>
              <a:rPr lang="en-US" dirty="0"/>
              <a:t> </a:t>
            </a:r>
            <a:r>
              <a:rPr lang="en-US" dirty="0" smtClean="0"/>
              <a:t>    Hyatt/Fairmont Vancouver – is also a possibility</a:t>
            </a:r>
          </a:p>
          <a:p>
            <a:r>
              <a:rPr lang="en-US" dirty="0" smtClean="0"/>
              <a:t>	Bids from Atlanta/Dallas/Orlando/Vancouver</a:t>
            </a:r>
          </a:p>
          <a:p>
            <a:endParaRPr lang="en-US" dirty="0"/>
          </a:p>
          <a:p>
            <a:r>
              <a:rPr lang="en-US" dirty="0" smtClean="0"/>
              <a:t>Nov 2017</a:t>
            </a:r>
          </a:p>
          <a:p>
            <a:r>
              <a:rPr lang="en-US" dirty="0"/>
              <a:t>	</a:t>
            </a:r>
            <a:r>
              <a:rPr lang="en-US" dirty="0" smtClean="0"/>
              <a:t>Caribe – Very good deal</a:t>
            </a:r>
          </a:p>
          <a:p>
            <a:r>
              <a:rPr lang="en-US" dirty="0"/>
              <a:t>	</a:t>
            </a:r>
            <a:r>
              <a:rPr lang="en-US" dirty="0" smtClean="0"/>
              <a:t>Atlanta/Dallas/New </a:t>
            </a:r>
            <a:r>
              <a:rPr lang="en-US" dirty="0" smtClean="0"/>
              <a:t>Orleans/Seattle </a:t>
            </a:r>
            <a:r>
              <a:rPr lang="en-US" dirty="0" smtClean="0"/>
              <a:t>– </a:t>
            </a:r>
          </a:p>
          <a:p>
            <a:pPr marL="1543050" lvl="3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not </a:t>
            </a:r>
            <a:r>
              <a:rPr lang="en-US" sz="2800" dirty="0" smtClean="0"/>
              <a:t>available/too costly</a:t>
            </a:r>
            <a:r>
              <a:rPr lang="en-US" sz="2800" dirty="0" smtClean="0"/>
              <a:t>..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432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0772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March 12-17, 2017  - Vancouver, </a:t>
            </a:r>
            <a:r>
              <a:rPr lang="en-US" altLang="zh-CN" sz="1800" dirty="0" err="1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Bc</a:t>
            </a: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, Canada</a:t>
            </a:r>
            <a:b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Meeting Venue: Hyatt Regency Vancouver/ Fairmont Hotel Vancouver</a:t>
            </a:r>
            <a:b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</a:br>
            <a:r>
              <a:rPr lang="en-US" altLang="zh-CN" sz="1800" dirty="0" smtClean="0">
                <a:solidFill>
                  <a:srgbClr val="0000FF"/>
                </a:solidFill>
                <a:latin typeface="Calibri" panose="020F0502020204030204" pitchFamily="34" charset="0"/>
                <a:ea typeface="ＭＳ Ｐゴシック" pitchFamily="34" charset="-128"/>
              </a:rPr>
              <a:t>MEETING VENUE TYPE: 4-5-star Hotels</a:t>
            </a: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</a:br>
            <a:endParaRPr lang="en-US" altLang="zh-CN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228600" y="1905000"/>
            <a:ext cx="8610600" cy="449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Number Of Meeting Rooms: 40 (Hyatt And Fairmont)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Estimated Function Space Cost: Complimentary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F&amp;B Minimum: $75,000++CAD Per Hotel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Network Available: Out-source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Guest Room Block Recommended: 500-600 – 50% Each Hotel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Recommended Hotel(s): Hyatt Regency Vancouver / Fairmont Hotel Vancouver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Estimated Room Rates: $195++ CAD/</a:t>
            </a:r>
            <a:r>
              <a:rPr lang="en-US" altLang="zh-CN" sz="1800" dirty="0" err="1" smtClean="0">
                <a:ea typeface="ＭＳ Ｐゴシック" pitchFamily="34" charset="-128"/>
              </a:rPr>
              <a:t>nt</a:t>
            </a:r>
            <a:r>
              <a:rPr lang="en-US" altLang="zh-CN" sz="1800" dirty="0" smtClean="0">
                <a:ea typeface="ＭＳ Ｐゴシック" pitchFamily="34" charset="-128"/>
              </a:rPr>
              <a:t>  Single  (est. $170++ US/</a:t>
            </a:r>
            <a:r>
              <a:rPr lang="en-US" altLang="zh-CN" sz="1800" dirty="0" err="1" smtClean="0">
                <a:ea typeface="ＭＳ Ｐゴシック" pitchFamily="34" charset="-128"/>
              </a:rPr>
              <a:t>nt</a:t>
            </a:r>
            <a:r>
              <a:rPr lang="en-US" altLang="zh-CN" sz="1800" dirty="0" smtClean="0">
                <a:ea typeface="ＭＳ Ｐゴシック" pitchFamily="34" charset="-128"/>
              </a:rPr>
              <a:t>)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Closest International Airport: Vancouver International Airport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Secondary Transportation Required: Taxi or Canada Line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Business Currency &amp; Estimated Exchange Rate: 1 CAD $$Dollar  = USD$1.14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Incentives (Government, Trade, Tourism etc.): not available.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277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802 Plenary Session March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Approve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34" charset="-128"/>
              </a:rPr>
              <a:t>Hyatt Regency Vancouver/ Fairmont Hotel Vancouver, Vancouver, BC, Canada,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site for the IEEE 802 Plenary Session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March 12-17, 2017.</a:t>
            </a:r>
            <a:endParaRPr lang="en-US" sz="2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</a:t>
            </a:r>
            <a:r>
              <a:rPr lang="en-US" sz="2800" b="0" dirty="0" smtClean="0">
                <a:latin typeface="Calibri" panose="020F0502020204030204" pitchFamily="34" charset="0"/>
              </a:rPr>
              <a:t>Clint Chaplin</a:t>
            </a:r>
            <a:endParaRPr lang="en-US" sz="2800" b="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170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0772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  <a:t>November </a:t>
            </a:r>
            <a:r>
              <a:rPr lang="en-US" altLang="zh-CN" sz="2000" dirty="0">
                <a:solidFill>
                  <a:srgbClr val="0000FF"/>
                </a:solidFill>
                <a:ea typeface="ＭＳ Ｐゴシック" pitchFamily="34" charset="-128"/>
              </a:rPr>
              <a:t>5-10, 2017 - </a:t>
            </a:r>
            <a: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  <a:t>Orlando, Florida</a:t>
            </a:r>
            <a:b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>Meeting</a:t>
            </a:r>
            <a: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  <a:t> Venue: Caribe Hotel and Convention Center</a:t>
            </a:r>
            <a:r>
              <a:rPr lang="en-US" altLang="zh-CN" sz="2000" dirty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zh-CN" sz="2000" dirty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  <a:t>Meeting Venue Type: </a:t>
            </a:r>
            <a:r>
              <a:rPr lang="en-US" altLang="zh-CN" sz="2000" dirty="0">
                <a:solidFill>
                  <a:srgbClr val="0000FF"/>
                </a:solidFill>
                <a:ea typeface="ＭＳ Ｐゴシック" pitchFamily="34" charset="-128"/>
              </a:rPr>
              <a:t>3-Star Hotel</a:t>
            </a:r>
            <a:br>
              <a:rPr lang="en-US" altLang="zh-CN" sz="2000" dirty="0">
                <a:solidFill>
                  <a:srgbClr val="0000FF"/>
                </a:solidFill>
                <a:ea typeface="ＭＳ Ｐゴシック" pitchFamily="34" charset="-128"/>
              </a:rPr>
            </a:br>
            <a:endParaRPr lang="en-US" altLang="zh-CN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228600" y="1676400"/>
            <a:ext cx="8686800" cy="464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Number Of Meeting Rooms: 40 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Estimated Function Space Cost: complimentary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F&amp;B Minimum: none required , Food Trucks available for lunch services</a:t>
            </a:r>
          </a:p>
          <a:p>
            <a:pPr marL="0" indent="0"/>
            <a:r>
              <a:rPr lang="en-US" altLang="zh-CN" sz="1800" dirty="0">
                <a:ea typeface="ＭＳ Ｐゴシック" pitchFamily="34" charset="-128"/>
              </a:rPr>
              <a:t>AV </a:t>
            </a:r>
            <a:r>
              <a:rPr lang="en-US" altLang="zh-CN" sz="1800" dirty="0" smtClean="0">
                <a:solidFill>
                  <a:schemeClr val="tx1"/>
                </a:solidFill>
                <a:ea typeface="ＭＳ Ｐゴシック" pitchFamily="34" charset="-128"/>
              </a:rPr>
              <a:t>Availabl</a:t>
            </a:r>
            <a:r>
              <a:rPr lang="en-US" altLang="zh-CN" sz="1800" dirty="0">
                <a:ea typeface="ＭＳ Ｐゴシック" pitchFamily="34" charset="-128"/>
              </a:rPr>
              <a:t>e</a:t>
            </a:r>
            <a:r>
              <a:rPr lang="en-US" altLang="zh-CN" sz="1800" dirty="0" smtClean="0">
                <a:ea typeface="ＭＳ Ｐゴシック" pitchFamily="34" charset="-128"/>
              </a:rPr>
              <a:t>: </a:t>
            </a:r>
            <a:r>
              <a:rPr lang="en-US" altLang="zh-CN" sz="1800" dirty="0">
                <a:ea typeface="ＭＳ Ｐゴシック" pitchFamily="34" charset="-128"/>
              </a:rPr>
              <a:t>Out-source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Network Available: Out-source, 100 Mbps - $7500 US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Guest Room Block Recommended: 600 (all at the Caribe)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Recommended Hotel(s): Caribe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Estimated Room Rates: $139++ /</a:t>
            </a:r>
            <a:r>
              <a:rPr lang="en-US" altLang="zh-CN" sz="1800" dirty="0" err="1" smtClean="0">
                <a:ea typeface="ＭＳ Ｐゴシック" pitchFamily="34" charset="-128"/>
              </a:rPr>
              <a:t>nt</a:t>
            </a:r>
            <a:r>
              <a:rPr lang="en-US" altLang="zh-CN" sz="1800" dirty="0" smtClean="0">
                <a:ea typeface="ＭＳ Ｐゴシック" pitchFamily="34" charset="-128"/>
              </a:rPr>
              <a:t>  Single 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Closest International Airport: Orlando International Airport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Secondary Transportation Required: Taxi or Car Rental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Business Currency &amp; Estimated Exchange Rate: US Dollar</a:t>
            </a:r>
          </a:p>
          <a:p>
            <a:pPr marL="0" indent="0"/>
            <a:r>
              <a:rPr lang="en-US" altLang="zh-CN" sz="1800" dirty="0" smtClean="0">
                <a:ea typeface="ＭＳ Ｐゴシック" pitchFamily="34" charset="-128"/>
              </a:rPr>
              <a:t>Other:  Complimentary hotel transportation is available in the evening hours to local attractions/restaurants/other entertainment.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2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Venue for 802 Plenary Session November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Approve </a:t>
            </a:r>
            <a:r>
              <a:rPr lang="en-US" altLang="zh-CN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Caribe Hotel and Convention, Orlando, Florida,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as </a:t>
            </a:r>
            <a:r>
              <a:rPr lang="en-US" sz="2800" b="0" dirty="0">
                <a:solidFill>
                  <a:schemeClr val="tx1"/>
                </a:solidFill>
                <a:latin typeface="Calibri" panose="020F0502020204030204" pitchFamily="34" charset="0"/>
              </a:rPr>
              <a:t>site for the IEEE 802 Plenary Session </a:t>
            </a:r>
            <a:r>
              <a:rPr lang="en-US" sz="28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March 12-17, 2017.</a:t>
            </a:r>
            <a:endParaRPr lang="en-US" sz="2800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Moved: Jon Rosdahl     2</a:t>
            </a:r>
            <a:r>
              <a:rPr lang="en-US" sz="2800" b="0" baseline="30000" dirty="0">
                <a:latin typeface="Calibri" panose="020F0502020204030204" pitchFamily="34" charset="0"/>
              </a:rPr>
              <a:t>nd</a:t>
            </a:r>
            <a:r>
              <a:rPr lang="en-US" sz="2800" b="0" dirty="0">
                <a:latin typeface="Calibri" panose="020F0502020204030204" pitchFamily="34" charset="0"/>
              </a:rPr>
              <a:t>: </a:t>
            </a:r>
            <a:r>
              <a:rPr lang="en-US" sz="2800" b="0" dirty="0" smtClean="0">
                <a:latin typeface="Calibri" panose="020F0502020204030204" pitchFamily="34" charset="0"/>
              </a:rPr>
              <a:t>Clint Chaplin</a:t>
            </a:r>
            <a:endParaRPr lang="en-US" sz="2800" b="0" dirty="0">
              <a:latin typeface="Calibri" panose="020F0502020204030204" pitchFamily="34" charset="0"/>
            </a:endParaRPr>
          </a:p>
          <a:p>
            <a:r>
              <a:rPr lang="en-US" sz="2800" b="0" dirty="0">
                <a:latin typeface="Calibri" panose="020F0502020204030204" pitchFamily="34" charset="0"/>
              </a:rPr>
              <a:t>Result: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46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 *F8.034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1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912813"/>
          </a:xfrm>
        </p:spPr>
        <p:txBody>
          <a:bodyPr/>
          <a:lstStyle/>
          <a:p>
            <a:r>
              <a:rPr lang="en-US" dirty="0"/>
              <a:t>F4.03 Future Leadership Conferences (Workshops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Future Workshop Dates:</a:t>
            </a:r>
          </a:p>
          <a:p>
            <a:r>
              <a:rPr lang="en-US" dirty="0"/>
              <a:t>	</a:t>
            </a:r>
            <a:r>
              <a:rPr lang="en-US" dirty="0" smtClean="0"/>
              <a:t>Atlanta – One of January 2015 or 2016</a:t>
            </a:r>
          </a:p>
          <a:p>
            <a:r>
              <a:rPr lang="en-US" dirty="0" smtClean="0"/>
              <a:t>	San Diego </a:t>
            </a:r>
            <a:r>
              <a:rPr lang="en-US" dirty="0"/>
              <a:t>- </a:t>
            </a:r>
            <a:r>
              <a:rPr lang="en-US" dirty="0" smtClean="0"/>
              <a:t>one </a:t>
            </a:r>
            <a:r>
              <a:rPr lang="en-US" dirty="0"/>
              <a:t>of 2014 or 2016 or </a:t>
            </a:r>
            <a:r>
              <a:rPr lang="en-US" dirty="0" smtClean="0"/>
              <a:t>2018</a:t>
            </a:r>
          </a:p>
          <a:p>
            <a:r>
              <a:rPr lang="en-US" dirty="0"/>
              <a:t> </a:t>
            </a:r>
            <a:r>
              <a:rPr lang="en-US" dirty="0" smtClean="0"/>
              <a:t>   San Antonio -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565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Workshop Leadership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648200"/>
          </a:xfrm>
        </p:spPr>
        <p:txBody>
          <a:bodyPr/>
          <a:lstStyle/>
          <a:p>
            <a:r>
              <a:rPr lang="en-US" dirty="0" smtClean="0"/>
              <a:t>2009 - 1</a:t>
            </a:r>
            <a:r>
              <a:rPr lang="en-US" baseline="30000" dirty="0" smtClean="0"/>
              <a:t>st</a:t>
            </a:r>
            <a:r>
              <a:rPr lang="en-US" dirty="0" smtClean="0"/>
              <a:t> Workshop: Geoff and </a:t>
            </a:r>
            <a:r>
              <a:rPr lang="en-US" b="0" dirty="0" smtClean="0"/>
              <a:t>James</a:t>
            </a:r>
            <a:endParaRPr lang="en-US" dirty="0" smtClean="0"/>
          </a:p>
          <a:p>
            <a:r>
              <a:rPr lang="en-US" dirty="0" smtClean="0"/>
              <a:t>2011 - 2</a:t>
            </a:r>
            <a:r>
              <a:rPr lang="en-US" baseline="30000" dirty="0" smtClean="0"/>
              <a:t>nd</a:t>
            </a:r>
            <a:r>
              <a:rPr lang="en-US" dirty="0" smtClean="0"/>
              <a:t> Workshop: Bruce and Jon</a:t>
            </a:r>
          </a:p>
          <a:p>
            <a:r>
              <a:rPr lang="en-US" dirty="0" smtClean="0"/>
              <a:t>2012 - 3</a:t>
            </a:r>
            <a:r>
              <a:rPr lang="en-US" baseline="30000" dirty="0" smtClean="0"/>
              <a:t>rd</a:t>
            </a:r>
            <a:r>
              <a:rPr lang="en-US" dirty="0" smtClean="0"/>
              <a:t> Workshop: Roger and Steve</a:t>
            </a:r>
          </a:p>
          <a:p>
            <a:r>
              <a:rPr lang="en-US" dirty="0" smtClean="0"/>
              <a:t>2013 - 4</a:t>
            </a:r>
            <a:r>
              <a:rPr lang="en-US" baseline="30000" dirty="0" smtClean="0"/>
              <a:t>th</a:t>
            </a:r>
            <a:r>
              <a:rPr lang="en-US" dirty="0" smtClean="0"/>
              <a:t> Workshop: Adrian and Adrian</a:t>
            </a:r>
          </a:p>
          <a:p>
            <a:r>
              <a:rPr lang="en-US" sz="3200" dirty="0" smtClean="0"/>
              <a:t>2014 - 5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Workshop: </a:t>
            </a:r>
            <a:r>
              <a:rPr lang="en-US" sz="3200" dirty="0" err="1" smtClean="0"/>
              <a:t>Subir</a:t>
            </a:r>
            <a:r>
              <a:rPr lang="en-US" sz="3200" dirty="0" smtClean="0"/>
              <a:t> and </a:t>
            </a:r>
            <a:r>
              <a:rPr lang="en-US" sz="3200" dirty="0" err="1" smtClean="0"/>
              <a:t>Apurva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Future </a:t>
            </a:r>
            <a:r>
              <a:rPr lang="en-US" sz="3200" dirty="0" smtClean="0"/>
              <a:t>Candidates:</a:t>
            </a:r>
          </a:p>
          <a:p>
            <a:pPr lvl="3"/>
            <a:r>
              <a:rPr lang="en-US" sz="2800" dirty="0"/>
              <a:t>Glenn, </a:t>
            </a:r>
            <a:r>
              <a:rPr lang="en-US" sz="2800" dirty="0" smtClean="0"/>
              <a:t>David, Mike</a:t>
            </a:r>
            <a:r>
              <a:rPr lang="en-US" sz="2800" dirty="0" smtClean="0"/>
              <a:t>, Bob</a:t>
            </a:r>
            <a:r>
              <a:rPr lang="en-US" sz="2800" dirty="0" smtClean="0"/>
              <a:t>,</a:t>
            </a:r>
            <a:endParaRPr lang="en-US" sz="2800" dirty="0" smtClean="0"/>
          </a:p>
          <a:p>
            <a:pPr lvl="3"/>
            <a:r>
              <a:rPr lang="en-US" sz="2800" dirty="0" smtClean="0"/>
              <a:t>Pat, John D., Clint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 Opening EC </a:t>
            </a:r>
            <a:r>
              <a:rPr lang="en-GB" dirty="0" smtClean="0"/>
              <a:t>Items: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5.13 </a:t>
            </a:r>
            <a:r>
              <a:rPr lang="en-GB" sz="2400" dirty="0" smtClean="0"/>
              <a:t>– Future Venue Contract </a:t>
            </a:r>
            <a:r>
              <a:rPr lang="en-GB" sz="2400" dirty="0" smtClean="0"/>
              <a:t>Status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1" dirty="0">
                <a:cs typeface="+mn-cs"/>
              </a:rPr>
              <a:t>Friday Closing EC Items:</a:t>
            </a:r>
          </a:p>
          <a:p>
            <a:pPr lvl="1"/>
            <a:r>
              <a:rPr lang="en-US" sz="2400" dirty="0"/>
              <a:t>F4.01 Future Venues Report</a:t>
            </a:r>
          </a:p>
          <a:p>
            <a:pPr lvl="1"/>
            <a:r>
              <a:rPr lang="en-US" sz="2400" dirty="0"/>
              <a:t>F4.02 March Meeting Fee</a:t>
            </a:r>
          </a:p>
          <a:p>
            <a:pPr lvl="1"/>
            <a:r>
              <a:rPr lang="en-US" sz="2400" dirty="0"/>
              <a:t>F4.03 Future Leadership Conferences (Workshops)</a:t>
            </a:r>
          </a:p>
          <a:p>
            <a:pPr lvl="1"/>
            <a:r>
              <a:rPr lang="en-US" sz="2400" dirty="0"/>
              <a:t>*F8.044 Executive Secretary Report</a:t>
            </a:r>
          </a:p>
          <a:p>
            <a:pPr lvl="1"/>
            <a:r>
              <a:rPr lang="en-US" sz="2400" dirty="0"/>
              <a:t>*F8.06 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(Tuesday 3 Feb 2015, 1-3pm ET)</a:t>
            </a:r>
          </a:p>
          <a:p>
            <a:pPr lvl="1"/>
            <a:r>
              <a:rPr lang="en-US" sz="2400" dirty="0"/>
              <a:t>*F8.07 – Call for Tutorials for Mar 2015 Plenary </a:t>
            </a:r>
          </a:p>
          <a:p>
            <a:pPr lvl="1"/>
            <a:r>
              <a:rPr lang="en-US" sz="2400" dirty="0"/>
              <a:t>	(Monday, 9 March 2015)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 smtClean="0"/>
              <a:t>*F8.06 </a:t>
            </a:r>
            <a:r>
              <a:rPr lang="en-US" sz="2800" dirty="0"/>
              <a:t>– Announcement of 802 EC Interim </a:t>
            </a:r>
            <a:r>
              <a:rPr lang="en-US" sz="2800" dirty="0" err="1"/>
              <a:t>Telecon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/>
              <a:t>Tuesday 3 Feb </a:t>
            </a:r>
            <a:r>
              <a:rPr lang="en-US" sz="2800" dirty="0" smtClean="0"/>
              <a:t>2015, </a:t>
            </a:r>
            <a:r>
              <a:rPr lang="en-US" sz="28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3 Feb 2015 1-3PM ET</a:t>
            </a:r>
          </a:p>
          <a:p>
            <a:r>
              <a:rPr lang="en-US" dirty="0" smtClean="0"/>
              <a:t>Initial Proposed Draft Agenda</a:t>
            </a:r>
          </a:p>
          <a:p>
            <a:pPr lvl="1"/>
            <a:r>
              <a:rPr lang="en-US" sz="1800" dirty="0" smtClean="0"/>
              <a:t>–  1. Welcome/Intro/Approve Agenda           		</a:t>
            </a:r>
            <a:r>
              <a:rPr lang="en-US" sz="1800" dirty="0"/>
              <a:t> </a:t>
            </a:r>
            <a:r>
              <a:rPr lang="en-US" sz="1800" dirty="0" smtClean="0"/>
              <a:t>    - Nikolich 	5 min </a:t>
            </a:r>
          </a:p>
          <a:p>
            <a:pPr lvl="1"/>
            <a:r>
              <a:rPr lang="en-US" sz="1800" dirty="0" smtClean="0"/>
              <a:t>–  2. Report: Nov EC Action Item Summary               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5 min</a:t>
            </a:r>
          </a:p>
          <a:p>
            <a:pPr lvl="1"/>
            <a:r>
              <a:rPr lang="en-US" sz="1800" dirty="0" smtClean="0"/>
              <a:t>–  3. Report: July 2015 Waikoloa Plenary Status  	     - Rosdahl 	3 min</a:t>
            </a:r>
          </a:p>
          <a:p>
            <a:pPr lvl="1"/>
            <a:r>
              <a:rPr lang="en-US" sz="1800" dirty="0" smtClean="0"/>
              <a:t>-- 4. Report: Mar 2015 Berlin Plenary Session Status	    - Rosdahl	3 min</a:t>
            </a:r>
          </a:p>
          <a:p>
            <a:pPr lvl="1"/>
            <a:r>
              <a:rPr lang="en-US" sz="1800" dirty="0" smtClean="0"/>
              <a:t>--5. Network RFP/contract progress report		             -Rosdahl	5 min</a:t>
            </a:r>
          </a:p>
          <a:p>
            <a:endParaRPr lang="en-US" sz="2000" dirty="0" smtClean="0"/>
          </a:p>
          <a:p>
            <a:r>
              <a:rPr lang="en-US" sz="20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696200" cy="762000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Mar 2015 </a:t>
            </a:r>
            <a:r>
              <a:rPr lang="en-US" sz="2800" dirty="0" smtClean="0"/>
              <a:t>Plenary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724400"/>
          </a:xfrm>
        </p:spPr>
        <p:txBody>
          <a:bodyPr/>
          <a:lstStyle/>
          <a:p>
            <a:r>
              <a:rPr lang="en-US" dirty="0"/>
              <a:t>Tutorials to be held Monday, Nov 3, 2014</a:t>
            </a:r>
          </a:p>
          <a:p>
            <a:endParaRPr lang="en-US" dirty="0"/>
          </a:p>
          <a:p>
            <a:r>
              <a:rPr lang="en-US" dirty="0"/>
              <a:t>Tutorial Request form: </a:t>
            </a:r>
            <a:r>
              <a:rPr lang="en-US" dirty="0">
                <a:hlinkClick r:id="rId2"/>
              </a:rPr>
              <a:t>http://www.ieee802.org/802_tutorials/802_Tutorial_Request_Form.doc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As a reminder please refer to Chair's Guidelines section 2.5 Tutorials for the logistics for participating in sponsoring/presenting a Tutorial.</a:t>
            </a:r>
          </a:p>
          <a:p>
            <a:endParaRPr lang="en-US" dirty="0"/>
          </a:p>
          <a:p>
            <a:r>
              <a:rPr lang="en-US" dirty="0"/>
              <a:t>All requests for Tutorials must be made by </a:t>
            </a:r>
            <a:r>
              <a:rPr lang="en-US" dirty="0" smtClean="0"/>
              <a:t>23 Jan 2015.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638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mentor.ieee.org/802-ec/dcn/12/ec-12-0040-08-00EC-802-plenary-future-venue-contract-status.xlsx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/>
          <a:lstStyle/>
          <a:p>
            <a:r>
              <a:rPr lang="en-US" dirty="0" smtClean="0"/>
              <a:t>Monday Opening EC </a:t>
            </a:r>
            <a:r>
              <a:rPr lang="en-US" dirty="0" err="1" smtClean="0"/>
              <a:t>Mtg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3" y="3429000"/>
            <a:ext cx="7772400" cy="977900"/>
          </a:xfrm>
        </p:spPr>
        <p:txBody>
          <a:bodyPr/>
          <a:lstStyle/>
          <a:p>
            <a:r>
              <a:rPr lang="en-US" sz="2800" dirty="0" smtClean="0"/>
              <a:t>5.13 Future </a:t>
            </a:r>
            <a:r>
              <a:rPr lang="en-US" sz="2800" dirty="0"/>
              <a:t>venue contract status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0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7"/>
          </a:xfrm>
        </p:spPr>
        <p:txBody>
          <a:bodyPr/>
          <a:lstStyle/>
          <a:p>
            <a:r>
              <a:rPr lang="en-US" dirty="0" smtClean="0"/>
              <a:t>M5.13 </a:t>
            </a:r>
            <a:r>
              <a:rPr lang="en-US" dirty="0"/>
              <a:t>Future venue contract 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5085928"/>
          </a:xfrm>
        </p:spPr>
        <p:txBody>
          <a:bodyPr/>
          <a:lstStyle/>
          <a:p>
            <a:r>
              <a:rPr lang="en-US" dirty="0" smtClean="0"/>
              <a:t>Future Venue Contract Status Document:</a:t>
            </a:r>
          </a:p>
          <a:p>
            <a:r>
              <a:rPr lang="en-US" dirty="0" smtClean="0"/>
              <a:t>802-EC-12/40r8</a:t>
            </a:r>
          </a:p>
          <a:p>
            <a:pPr lvl="1"/>
            <a:r>
              <a:rPr lang="en-US" dirty="0" smtClean="0"/>
              <a:t>More details to be added to spreadsheet</a:t>
            </a:r>
          </a:p>
          <a:p>
            <a:r>
              <a:rPr lang="en-US" dirty="0" smtClean="0"/>
              <a:t>Contracts completed since July:</a:t>
            </a:r>
          </a:p>
          <a:p>
            <a:pPr lvl="1"/>
            <a:r>
              <a:rPr lang="en-US" dirty="0" smtClean="0"/>
              <a:t>2015 March – </a:t>
            </a:r>
            <a:r>
              <a:rPr lang="en-US" dirty="0" err="1" smtClean="0"/>
              <a:t>Estrel</a:t>
            </a:r>
            <a:r>
              <a:rPr lang="en-US" dirty="0" smtClean="0"/>
              <a:t> - Berlin</a:t>
            </a:r>
            <a:endParaRPr lang="en-US" dirty="0"/>
          </a:p>
          <a:p>
            <a:pPr lvl="1"/>
            <a:r>
              <a:rPr lang="en-US" dirty="0" smtClean="0"/>
              <a:t>2016 March – The Venetian Macao</a:t>
            </a:r>
          </a:p>
          <a:p>
            <a:pPr lvl="1"/>
            <a:r>
              <a:rPr lang="en-US" dirty="0" smtClean="0"/>
              <a:t>2017 July – </a:t>
            </a:r>
            <a:r>
              <a:rPr lang="en-US" dirty="0" err="1" smtClean="0"/>
              <a:t>Estrel</a:t>
            </a:r>
            <a:r>
              <a:rPr lang="en-US" dirty="0" smtClean="0"/>
              <a:t> - Berlin</a:t>
            </a:r>
          </a:p>
          <a:p>
            <a:r>
              <a:rPr lang="en-US" dirty="0" smtClean="0"/>
              <a:t>Targets for Consideration this week:</a:t>
            </a:r>
          </a:p>
          <a:p>
            <a:r>
              <a:rPr lang="en-US" dirty="0"/>
              <a:t>	</a:t>
            </a:r>
            <a:r>
              <a:rPr lang="en-US" sz="2000" dirty="0"/>
              <a:t>2017 March: Dallas – Atlanta - Orlando</a:t>
            </a:r>
          </a:p>
          <a:p>
            <a:r>
              <a:rPr lang="en-US" sz="2000" dirty="0"/>
              <a:t>	2017 November:  </a:t>
            </a:r>
            <a:r>
              <a:rPr lang="en-US" sz="2000" dirty="0" smtClean="0"/>
              <a:t>Orlando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2018 November: Singapore</a:t>
            </a:r>
            <a:endParaRPr lang="en-US" sz="1400" dirty="0" smtClean="0"/>
          </a:p>
          <a:p>
            <a:r>
              <a:rPr lang="en-US" dirty="0" smtClean="0"/>
              <a:t>Tuesday 6:05 – 7:15 – Crocket A - discussion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8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36904" cy="648072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95499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 MARCH, 2017</a:t>
            </a:r>
          </a:p>
          <a:p>
            <a:r>
              <a:rPr lang="en-US" sz="1600" u="sng" dirty="0" smtClean="0"/>
              <a:t>HOTEL:			   GRM$:	 	MR$:                 F&amp;B-MIN$:                      WIFI:</a:t>
            </a:r>
            <a:endParaRPr lang="en-US" sz="1600" dirty="0" smtClean="0"/>
          </a:p>
          <a:p>
            <a:r>
              <a:rPr lang="en-US" sz="1600" dirty="0"/>
              <a:t>HR DALLAS		</a:t>
            </a:r>
            <a:r>
              <a:rPr lang="en-US" sz="1600" dirty="0" smtClean="0"/>
              <a:t>$</a:t>
            </a:r>
            <a:r>
              <a:rPr lang="en-US" sz="1600" dirty="0"/>
              <a:t>239/NT		COMP		NO F&amp;B MIN*		</a:t>
            </a:r>
            <a:r>
              <a:rPr lang="en-US" sz="1600" dirty="0" smtClean="0"/>
              <a:t>TBC</a:t>
            </a:r>
            <a:endParaRPr lang="en-US" sz="1600" dirty="0"/>
          </a:p>
          <a:p>
            <a:pPr marL="0" lvl="1" indent="0">
              <a:buNone/>
            </a:pPr>
            <a:r>
              <a:rPr lang="en-US" sz="1200" dirty="0"/>
              <a:t>	-   </a:t>
            </a:r>
            <a:r>
              <a:rPr lang="en-US" sz="1400" dirty="0"/>
              <a:t>ROOM RATE INCLUDES INTERNET ACCESS</a:t>
            </a:r>
          </a:p>
          <a:p>
            <a:pPr marL="0" lvl="1" indent="0">
              <a:buNone/>
            </a:pPr>
            <a:r>
              <a:rPr lang="en-US" sz="1400" dirty="0"/>
              <a:t>	-  * TO BE CONFIRMED</a:t>
            </a:r>
            <a:endParaRPr lang="en-US" sz="1800" dirty="0"/>
          </a:p>
          <a:p>
            <a:r>
              <a:rPr lang="en-US" sz="1600" dirty="0" smtClean="0"/>
              <a:t>HR ATLANTA		$199/NT	</a:t>
            </a:r>
            <a:r>
              <a:rPr lang="en-US" sz="1600" dirty="0"/>
              <a:t>	</a:t>
            </a:r>
            <a:r>
              <a:rPr lang="en-US" sz="1600" dirty="0" smtClean="0"/>
              <a:t>S/D	COMP		$100,00O++		TBC</a:t>
            </a:r>
          </a:p>
          <a:p>
            <a:pPr lvl="1"/>
            <a:r>
              <a:rPr lang="en-US" sz="1400" dirty="0" smtClean="0"/>
              <a:t>ROOM RATE INCLUDES INTERNET ACCESS</a:t>
            </a:r>
          </a:p>
          <a:p>
            <a:pPr lvl="1"/>
            <a:r>
              <a:rPr lang="en-US" sz="1400" dirty="0" smtClean="0"/>
              <a:t>200 GUEST ROOMS AT EARLY BIRD OF $189/NT S/D</a:t>
            </a:r>
          </a:p>
          <a:p>
            <a:r>
              <a:rPr lang="en-US" sz="1600" dirty="0" smtClean="0"/>
              <a:t>CARIBE –ORLANDO</a:t>
            </a:r>
            <a:r>
              <a:rPr lang="en-US" sz="1600" dirty="0"/>
              <a:t>	</a:t>
            </a:r>
            <a:r>
              <a:rPr lang="en-US" sz="1600" dirty="0" smtClean="0"/>
              <a:t>$170/</a:t>
            </a:r>
            <a:r>
              <a:rPr lang="en-US" sz="1600" dirty="0"/>
              <a:t>NT		COMP		</a:t>
            </a:r>
            <a:r>
              <a:rPr lang="en-US" sz="1600" dirty="0" smtClean="0"/>
              <a:t>TBC		</a:t>
            </a:r>
            <a:r>
              <a:rPr lang="en-US" sz="1600" dirty="0"/>
              <a:t>	</a:t>
            </a:r>
            <a:r>
              <a:rPr lang="en-US" sz="1600" dirty="0" smtClean="0"/>
              <a:t>	TBC</a:t>
            </a:r>
            <a:endParaRPr lang="en-US" sz="1600" dirty="0"/>
          </a:p>
          <a:p>
            <a:pPr marL="0" lvl="1" indent="0">
              <a:buNone/>
            </a:pPr>
            <a:r>
              <a:rPr lang="en-US" sz="1400" dirty="0" smtClean="0"/>
              <a:t>	</a:t>
            </a:r>
            <a:r>
              <a:rPr lang="en-US" sz="1400" dirty="0"/>
              <a:t>-  ROOM RATE INCLUDES INTERNET ACCESS</a:t>
            </a:r>
          </a:p>
          <a:p>
            <a:pPr marL="0" lvl="1" indent="0">
              <a:buNone/>
            </a:pPr>
            <a:r>
              <a:rPr lang="en-US" sz="1400" dirty="0"/>
              <a:t>	-   MAX GUEST ROOMS – 500 +  OVERFLOW AT BUENA VISTA – 200 AT $150/NT</a:t>
            </a:r>
          </a:p>
          <a:p>
            <a:pPr marL="0" lvl="1" indent="0">
              <a:buNone/>
            </a:pPr>
            <a:r>
              <a:rPr lang="en-US" sz="1400" dirty="0"/>
              <a:t>	-  FOOD TRUCKS CAN BE BROUGHT ONTO THE HOTEL PROPERTY FOR LUNCH SERVICES.</a:t>
            </a:r>
          </a:p>
          <a:p>
            <a:pPr marL="400050" lvl="2" indent="0"/>
            <a:r>
              <a:rPr lang="en-US" sz="1400" dirty="0" smtClean="0"/>
              <a:t>-  </a:t>
            </a:r>
            <a:r>
              <a:rPr lang="en-US" sz="1400" dirty="0"/>
              <a:t>COMPLIMENTARY HOTEL TRANSPORTATION IS AVAILABLE IN THE EVENING HOURS – TO LOCAL  </a:t>
            </a:r>
            <a:r>
              <a:rPr lang="en-US" sz="1400" dirty="0" smtClean="0"/>
              <a:t>ATTRACTIONS </a:t>
            </a:r>
            <a:r>
              <a:rPr lang="en-US" sz="1400" dirty="0"/>
              <a:t>AND RESTAURANTS.</a:t>
            </a:r>
          </a:p>
          <a:p>
            <a:r>
              <a:rPr lang="en-US" sz="1600" dirty="0" smtClean="0"/>
              <a:t>	</a:t>
            </a:r>
            <a:r>
              <a:rPr lang="en-US" sz="1800" dirty="0" smtClean="0"/>
              <a:t>At the present, Face to Face Events is waiting for additional meeting specifications and pricing from the venues listed above.  Please consider these destinations for March 2017.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4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72008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40769"/>
            <a:ext cx="8064896" cy="504056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NOVEMBER 2017</a:t>
            </a: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smtClean="0"/>
              <a:t>CARIBE –ORLANDO</a:t>
            </a:r>
            <a:r>
              <a:rPr lang="en-US" sz="1600" dirty="0"/>
              <a:t>	</a:t>
            </a:r>
            <a:r>
              <a:rPr lang="en-US" sz="1600" dirty="0" smtClean="0"/>
              <a:t>$139/</a:t>
            </a:r>
            <a:r>
              <a:rPr lang="en-US" sz="1600" dirty="0"/>
              <a:t>NT		COMP		</a:t>
            </a:r>
            <a:r>
              <a:rPr lang="en-US" sz="1600" dirty="0" smtClean="0"/>
              <a:t>    non		</a:t>
            </a:r>
            <a:r>
              <a:rPr lang="en-US" sz="1600" dirty="0"/>
              <a:t>	</a:t>
            </a:r>
            <a:r>
              <a:rPr lang="en-US" sz="1600" dirty="0" err="1" smtClean="0"/>
              <a:t>est</a:t>
            </a:r>
            <a:r>
              <a:rPr lang="en-US" sz="1600" dirty="0" smtClean="0"/>
              <a:t>  $7500</a:t>
            </a:r>
            <a:endParaRPr lang="en-US" sz="1600" dirty="0"/>
          </a:p>
          <a:p>
            <a:pPr marL="0" lvl="1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-  </a:t>
            </a:r>
            <a:r>
              <a:rPr lang="en-US" dirty="0" smtClean="0"/>
              <a:t>Room rate includes internet access</a:t>
            </a:r>
          </a:p>
          <a:p>
            <a:pPr marL="0" lvl="1" indent="0">
              <a:buNone/>
            </a:pPr>
            <a:r>
              <a:rPr lang="en-US" dirty="0" smtClean="0"/>
              <a:t>	-  Food trucks can be brought onto the hotel property for lunch services</a:t>
            </a:r>
          </a:p>
          <a:p>
            <a:pPr marL="400050" lvl="1" indent="-400050"/>
            <a:r>
              <a:rPr lang="en-US" dirty="0" smtClean="0"/>
              <a:t>	-  Complimentary hotel transportation is available in the evening hours to local attractions and restaurants.</a:t>
            </a:r>
          </a:p>
          <a:p>
            <a:pPr marL="0" lvl="1" indent="0">
              <a:buNone/>
            </a:pPr>
            <a:r>
              <a:rPr lang="en-US" dirty="0"/>
              <a:t>	- 600 Group Block</a:t>
            </a:r>
          </a:p>
          <a:p>
            <a:pPr marL="0" lvl="1" indent="0">
              <a:buNone/>
            </a:pPr>
            <a:r>
              <a:rPr lang="en-US" sz="1200" dirty="0"/>
              <a:t>	</a:t>
            </a:r>
            <a:r>
              <a:rPr lang="en-US" sz="1800" b="1" dirty="0">
                <a:solidFill>
                  <a:srgbClr val="FF0000"/>
                </a:solidFill>
              </a:rPr>
              <a:t>NOTE</a:t>
            </a:r>
            <a:r>
              <a:rPr lang="en-US" dirty="0"/>
              <a:t>:</a:t>
            </a:r>
          </a:p>
          <a:p>
            <a:pPr marL="400050" lvl="2" indent="0"/>
            <a:r>
              <a:rPr lang="en-US" sz="2000" dirty="0"/>
              <a:t>	</a:t>
            </a:r>
            <a:r>
              <a:rPr lang="en-US" dirty="0" smtClean="0"/>
              <a:t>Hilton New </a:t>
            </a:r>
            <a:r>
              <a:rPr lang="en-US" dirty="0"/>
              <a:t>O</a:t>
            </a:r>
            <a:r>
              <a:rPr lang="en-US" dirty="0" smtClean="0"/>
              <a:t>rleans /</a:t>
            </a:r>
            <a:r>
              <a:rPr lang="en-US" dirty="0"/>
              <a:t>H</a:t>
            </a:r>
            <a:r>
              <a:rPr lang="en-US" dirty="0" smtClean="0"/>
              <a:t>yatt </a:t>
            </a:r>
            <a:r>
              <a:rPr lang="en-US" dirty="0"/>
              <a:t>N</a:t>
            </a:r>
            <a:r>
              <a:rPr lang="en-US" dirty="0" smtClean="0"/>
              <a:t>ew Orleans and Hyatt Regency Orlando are not available for the </a:t>
            </a:r>
            <a:r>
              <a:rPr lang="en-US" dirty="0"/>
              <a:t>N</a:t>
            </a:r>
            <a:r>
              <a:rPr lang="en-US" dirty="0" smtClean="0"/>
              <a:t>ovember 2017 meeting dates.</a:t>
            </a:r>
          </a:p>
          <a:p>
            <a:r>
              <a:rPr lang="en-US" sz="1800" dirty="0" smtClean="0"/>
              <a:t>	At the present, face to face events is waiting for additional meeting specifications and pricing from the venue listed above.  Please consider this destinations for November 2017.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6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08912" cy="720080"/>
          </a:xfrm>
        </p:spPr>
        <p:txBody>
          <a:bodyPr/>
          <a:lstStyle/>
          <a:p>
            <a:r>
              <a:rPr lang="en-US" sz="2000" dirty="0" smtClean="0"/>
              <a:t>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Grand Hyatt San </a:t>
            </a:r>
            <a:r>
              <a:rPr lang="en-US" sz="2000" dirty="0" smtClean="0"/>
              <a:t>Antonio, </a:t>
            </a:r>
            <a:r>
              <a:rPr lang="en-US" sz="2000" b="0" dirty="0" smtClean="0"/>
              <a:t>November 2014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340769"/>
            <a:ext cx="8064896" cy="504056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MEETING VENUE OPTIONS: November 2018</a:t>
            </a:r>
          </a:p>
          <a:p>
            <a:r>
              <a:rPr lang="en-US" sz="1600" u="sng" dirty="0" smtClean="0"/>
              <a:t>HOTEL:			         GRM$:	 	MR$:                 F&amp;B-MIN$:                 WI-FI:</a:t>
            </a:r>
          </a:p>
          <a:p>
            <a:r>
              <a:rPr lang="en-US" sz="1600" dirty="0" err="1" smtClean="0"/>
              <a:t>Suntec</a:t>
            </a:r>
            <a:r>
              <a:rPr lang="en-US" sz="1600" dirty="0" smtClean="0"/>
              <a:t> Convention 		Varies		TBC				TBC		              TBC</a:t>
            </a:r>
          </a:p>
          <a:p>
            <a:r>
              <a:rPr lang="en-US" sz="1600" dirty="0" smtClean="0"/>
              <a:t>Center</a:t>
            </a:r>
            <a:r>
              <a:rPr lang="en-US" sz="1600" dirty="0"/>
              <a:t>	</a:t>
            </a:r>
          </a:p>
          <a:p>
            <a:pPr marL="0" lvl="1" indent="0">
              <a:buNone/>
            </a:pPr>
            <a:r>
              <a:rPr lang="en-US" sz="1600" dirty="0" smtClean="0"/>
              <a:t>	</a:t>
            </a:r>
            <a:r>
              <a:rPr lang="en-US" sz="1800" dirty="0" smtClean="0"/>
              <a:t>-Bob has nearly got this deal done</a:t>
            </a:r>
          </a:p>
          <a:p>
            <a:pPr marL="0" lvl="1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Verbal report given by Bob during the Opening EC meeting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2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Closing Plenary Agenda Items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F4.01 </a:t>
            </a:r>
            <a:r>
              <a:rPr lang="en-US" dirty="0" smtClean="0"/>
              <a:t>Future Venues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F4.02 March Meeting Fee</a:t>
            </a:r>
          </a:p>
          <a:p>
            <a:r>
              <a:rPr lang="en-US" dirty="0" smtClean="0"/>
              <a:t>F4.03 Future Leadership Conferences (Workshops)</a:t>
            </a:r>
            <a:endParaRPr lang="en-US" dirty="0" smtClean="0"/>
          </a:p>
          <a:p>
            <a:r>
              <a:rPr lang="en-US" dirty="0" smtClean="0"/>
              <a:t>*F8.044 </a:t>
            </a:r>
            <a:r>
              <a:rPr lang="en-US" dirty="0" smtClean="0"/>
              <a:t>Executive Secretary Report</a:t>
            </a:r>
          </a:p>
          <a:p>
            <a:r>
              <a:rPr lang="en-US" dirty="0" smtClean="0"/>
              <a:t>*F8.06 </a:t>
            </a:r>
            <a:r>
              <a:rPr lang="en-US" dirty="0" smtClean="0"/>
              <a:t>– Announcement of 802 EC Interim </a:t>
            </a:r>
            <a:r>
              <a:rPr lang="en-US" dirty="0" err="1" smtClean="0"/>
              <a:t>Telecon</a:t>
            </a:r>
            <a:r>
              <a:rPr lang="en-US" dirty="0" smtClean="0"/>
              <a:t> (Tuesday 3 Feb 2015, 1-3pm ET)</a:t>
            </a:r>
          </a:p>
          <a:p>
            <a:r>
              <a:rPr lang="en-US" dirty="0" smtClean="0"/>
              <a:t>*F8.07 </a:t>
            </a:r>
            <a:r>
              <a:rPr lang="en-US" dirty="0" smtClean="0"/>
              <a:t>– Call for Tutorials for Mar 2015 Plenary </a:t>
            </a:r>
          </a:p>
          <a:p>
            <a:r>
              <a:rPr lang="en-US" dirty="0"/>
              <a:t>	</a:t>
            </a:r>
            <a:r>
              <a:rPr lang="en-US" dirty="0" smtClean="0"/>
              <a:t>(Monday, 9 March 2015)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39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3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24744"/>
            <a:ext cx="7702624" cy="5256584"/>
          </a:xfrm>
        </p:spPr>
        <p:txBody>
          <a:bodyPr/>
          <a:lstStyle/>
          <a:p>
            <a:pPr rtl="0" eaLnBrk="1" fontAlgn="base" hangingPunct="1"/>
            <a:r>
              <a:rPr lang="en-US" sz="3200" dirty="0" smtClean="0">
                <a:solidFill>
                  <a:srgbClr val="92D050"/>
                </a:solidFill>
                <a:effectLst/>
              </a:rPr>
              <a:t>January 2015 – Atlanta – Deadlines </a:t>
            </a:r>
            <a:r>
              <a:rPr lang="en-US" dirty="0" smtClean="0">
                <a:effectLst/>
              </a:rPr>
              <a:t>– </a:t>
            </a:r>
          </a:p>
          <a:p>
            <a:r>
              <a:rPr lang="en-US" sz="1800" dirty="0" smtClean="0"/>
              <a:t>Hotel EARLY </a:t>
            </a:r>
            <a:r>
              <a:rPr lang="en-US" sz="1800" dirty="0"/>
              <a:t>BIRD RATE (November 21, </a:t>
            </a:r>
            <a:r>
              <a:rPr lang="en-US" sz="1800" dirty="0" smtClean="0"/>
              <a:t>2014): </a:t>
            </a:r>
            <a:r>
              <a:rPr lang="en-US" sz="1800" dirty="0"/>
              <a:t> $US 169/Night (plus </a:t>
            </a:r>
            <a:r>
              <a:rPr lang="en-US" sz="1800" dirty="0" smtClean="0"/>
              <a:t>applicable taxes)  subject </a:t>
            </a:r>
            <a:r>
              <a:rPr lang="en-US" sz="1800" dirty="0"/>
              <a:t>to availability and will only be available until 50% </a:t>
            </a:r>
            <a:r>
              <a:rPr lang="en-US" sz="1800" dirty="0" smtClean="0"/>
              <a:t>(1500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of </a:t>
            </a:r>
            <a:r>
              <a:rPr lang="en-US" sz="1800" dirty="0"/>
              <a:t>the IEEE 802 Group Block has been filled or November 21, 2014 which ever comes first</a:t>
            </a:r>
            <a:r>
              <a:rPr lang="en-US" sz="1800" dirty="0" smtClean="0"/>
              <a:t>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 smtClean="0"/>
              <a:t>Hotel IEEE 802 </a:t>
            </a:r>
            <a:r>
              <a:rPr lang="en-US" sz="1800" dirty="0"/>
              <a:t>GROUP </a:t>
            </a:r>
            <a:r>
              <a:rPr lang="en-US" sz="1800" dirty="0" smtClean="0"/>
              <a:t>RATE (</a:t>
            </a:r>
            <a:r>
              <a:rPr lang="en-US" sz="1800" dirty="0"/>
              <a:t>Friday December 19, </a:t>
            </a:r>
            <a:r>
              <a:rPr lang="en-US" sz="1800" dirty="0" smtClean="0"/>
              <a:t>2014): </a:t>
            </a:r>
            <a:r>
              <a:rPr lang="en-US" sz="1800" dirty="0"/>
              <a:t> $US 179/Night (plus applicable </a:t>
            </a:r>
            <a:r>
              <a:rPr lang="en-US" sz="1800" dirty="0" smtClean="0"/>
              <a:t>taxes)subject to availability and will  be </a:t>
            </a:r>
            <a:r>
              <a:rPr lang="en-US" sz="1800" dirty="0"/>
              <a:t>available until Friday December 19th or the Group </a:t>
            </a:r>
            <a:r>
              <a:rPr lang="en-US" sz="1800" dirty="0" smtClean="0"/>
              <a:t>Block (3000 </a:t>
            </a:r>
            <a:r>
              <a:rPr lang="en-US" sz="1800" dirty="0" err="1" smtClean="0"/>
              <a:t>rm</a:t>
            </a:r>
            <a:r>
              <a:rPr lang="en-US" sz="1800" dirty="0" smtClean="0"/>
              <a:t> nights)  </a:t>
            </a:r>
            <a:r>
              <a:rPr lang="en-US" sz="1800" dirty="0"/>
              <a:t>has been filled which ever comes first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smtClean="0"/>
              <a:t>Meeting Registration deadlines:</a:t>
            </a:r>
          </a:p>
          <a:p>
            <a:r>
              <a:rPr lang="en-US" sz="1800" dirty="0" smtClean="0"/>
              <a:t>Early</a:t>
            </a:r>
            <a:r>
              <a:rPr lang="en-US" sz="1800" dirty="0"/>
              <a:t>:  Before 6 PM Pacific Time, Friday, December 5, 2014 </a:t>
            </a:r>
            <a:endParaRPr lang="en-US" sz="1800" dirty="0" smtClean="0"/>
          </a:p>
          <a:p>
            <a:r>
              <a:rPr lang="en-US" sz="1800" dirty="0"/>
              <a:t>Standard:  After Early </a:t>
            </a:r>
            <a:r>
              <a:rPr lang="en-US" sz="1800" dirty="0" smtClean="0"/>
              <a:t>and </a:t>
            </a:r>
            <a:r>
              <a:rPr lang="en-US" sz="1800" dirty="0"/>
              <a:t>before 6 PM Pacific Time, Wednesday January 7, </a:t>
            </a:r>
            <a:r>
              <a:rPr lang="en-US" sz="1800" dirty="0" smtClean="0"/>
              <a:t>2015</a:t>
            </a:r>
          </a:p>
          <a:p>
            <a:r>
              <a:rPr lang="en-US" sz="1800" dirty="0"/>
              <a:t> Late/On-site:  After 6 PM Pacific Time, Wednesday January 7, </a:t>
            </a:r>
            <a:r>
              <a:rPr lang="en-US" sz="1800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8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-14-0080-01-00EC-ExSec Agenda Items November 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ec-14-0080-01-00EC-ExSec Agenda Items November 2014</Template>
  <TotalTime>5575</TotalTime>
  <Words>1010</Words>
  <Application>Microsoft Office PowerPoint</Application>
  <PresentationFormat>On-screen Show (4:3)</PresentationFormat>
  <Paragraphs>260</Paragraphs>
  <Slides>22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ec-14-0080-01-00EC-ExSec Agenda Items November 2014</vt:lpstr>
      <vt:lpstr>Document</vt:lpstr>
      <vt:lpstr>ExSec Agenda Items November 2014</vt:lpstr>
      <vt:lpstr>Abstract</vt:lpstr>
      <vt:lpstr>Monday Opening EC Mtg</vt:lpstr>
      <vt:lpstr>M5.13 Future venue contract status</vt:lpstr>
      <vt:lpstr>Future Venues IEEE 802 Plenary Sessions  Presented at Grand Hyatt San Antonio, November 2014</vt:lpstr>
      <vt:lpstr>Future Venues IEEE 802 Plenary Sessions  Presented at Grand Hyatt San Antonio, November 2014</vt:lpstr>
      <vt:lpstr>Future Venues IEEE 802 Plenary Sessions  Presented at Grand Hyatt San Antonio, November 2014</vt:lpstr>
      <vt:lpstr>EC Closing Plenary Agenda Items</vt:lpstr>
      <vt:lpstr>Next meeting reminder</vt:lpstr>
      <vt:lpstr>2015 March Plenary - March 8-13, 2015</vt:lpstr>
      <vt:lpstr>Motion to Approve 2015 Berlin Meeting Fee steps</vt:lpstr>
      <vt:lpstr>Future Venue Meeting discussion</vt:lpstr>
      <vt:lpstr>March 12-17, 2017  - Vancouver, Bc, Canada Meeting Venue: Hyatt Regency Vancouver/ Fairmont Hotel Vancouver MEETING VENUE TYPE: 4-5-star Hotels </vt:lpstr>
      <vt:lpstr>Motion to Approve Venue for 802 Plenary Session March 2017</vt:lpstr>
      <vt:lpstr>November 5-10, 2017 - Orlando, Florida Meeting Venue: Caribe Hotel and Convention Center Meeting Venue Type: 3-Star Hotel </vt:lpstr>
      <vt:lpstr>Motion to Approve Venue for 802 Plenary Session November 2017</vt:lpstr>
      <vt:lpstr> *F8.034 Executive secretary report </vt:lpstr>
      <vt:lpstr>F4.03 Future Leadership Conferences (Workshops)</vt:lpstr>
      <vt:lpstr>Workshop Leadership History</vt:lpstr>
      <vt:lpstr>*F8.06 – Announcement of 802 EC Interim Telecon (Tuesday 3 Feb 2015, 1-3pm ET)</vt:lpstr>
      <vt:lpstr>*F8.07 – Call for Tutorials for Mar 2015 Plenary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November 2014</dc:title>
  <dc:subject>November 2014</dc:subject>
  <dc:creator>Jon Rosdahl</dc:creator>
  <dc:description>Jon Rosdahl (CSR Technologies)</dc:description>
  <cp:lastModifiedBy>Jon Rosdahl</cp:lastModifiedBy>
  <cp:revision>26</cp:revision>
  <cp:lastPrinted>1601-01-01T00:00:00Z</cp:lastPrinted>
  <dcterms:created xsi:type="dcterms:W3CDTF">2014-11-03T15:15:48Z</dcterms:created>
  <dcterms:modified xsi:type="dcterms:W3CDTF">2014-11-07T17:32:54Z</dcterms:modified>
</cp:coreProperties>
</file>