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8" r:id="rId4"/>
    <p:sldId id="269" r:id="rId5"/>
    <p:sldId id="265" r:id="rId6"/>
    <p:sldId id="267" r:id="rId7"/>
    <p:sldId id="270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5" d="100"/>
          <a:sy n="65" d="100"/>
        </p:scale>
        <p:origin x="-324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802-EC-14/0080r2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802-EC-14/0080r2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802-EC-14/0080r2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802-EC-14/0080r2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802-EC-14/0080r2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8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802-EC-14/0080r2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802-EC-14/0080r2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8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ExSec</a:t>
            </a:r>
            <a:r>
              <a:rPr lang="en-US" dirty="0"/>
              <a:t> Agenda Items November 2014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429729"/>
              </p:ext>
            </p:extLst>
          </p:nvPr>
        </p:nvGraphicFramePr>
        <p:xfrm>
          <a:off x="522288" y="228600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600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 Opening EC Items: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</a:t>
            </a:r>
            <a:r>
              <a:rPr lang="en-GB" dirty="0" smtClean="0"/>
              <a:t>5.13 – Future Venue Contract Status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772400" cy="1362075"/>
          </a:xfrm>
        </p:spPr>
        <p:txBody>
          <a:bodyPr/>
          <a:lstStyle/>
          <a:p>
            <a:r>
              <a:rPr lang="en-US" dirty="0" smtClean="0"/>
              <a:t>Monday Opening EC </a:t>
            </a:r>
            <a:r>
              <a:rPr lang="en-US" dirty="0" err="1" smtClean="0"/>
              <a:t>Mtg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22313" y="3429000"/>
            <a:ext cx="7772400" cy="977900"/>
          </a:xfrm>
        </p:spPr>
        <p:txBody>
          <a:bodyPr/>
          <a:lstStyle/>
          <a:p>
            <a:r>
              <a:rPr lang="en-US" sz="2800" dirty="0" smtClean="0"/>
              <a:t>5.13 Future </a:t>
            </a:r>
            <a:r>
              <a:rPr lang="en-US" sz="2800" dirty="0"/>
              <a:t>venue contract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03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7"/>
          </a:xfrm>
        </p:spPr>
        <p:txBody>
          <a:bodyPr/>
          <a:lstStyle/>
          <a:p>
            <a:r>
              <a:rPr lang="en-US" dirty="0"/>
              <a:t>5.13 Future venue contract 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5085928"/>
          </a:xfrm>
        </p:spPr>
        <p:txBody>
          <a:bodyPr/>
          <a:lstStyle/>
          <a:p>
            <a:r>
              <a:rPr lang="en-US" dirty="0" smtClean="0"/>
              <a:t>Future Venue Contract Status Document:</a:t>
            </a:r>
          </a:p>
          <a:p>
            <a:r>
              <a:rPr lang="en-US" dirty="0" smtClean="0"/>
              <a:t>802-EC-12/40r8</a:t>
            </a:r>
          </a:p>
          <a:p>
            <a:pPr lvl="1"/>
            <a:r>
              <a:rPr lang="en-US" dirty="0" smtClean="0"/>
              <a:t>More details to be added to spreadsheet</a:t>
            </a:r>
          </a:p>
          <a:p>
            <a:r>
              <a:rPr lang="en-US" dirty="0" smtClean="0"/>
              <a:t>Contracts completed since July:</a:t>
            </a:r>
          </a:p>
          <a:p>
            <a:pPr lvl="1"/>
            <a:r>
              <a:rPr lang="en-US" dirty="0" smtClean="0"/>
              <a:t>2015 March – </a:t>
            </a:r>
            <a:r>
              <a:rPr lang="en-US" dirty="0" err="1" smtClean="0"/>
              <a:t>Estrel</a:t>
            </a:r>
            <a:r>
              <a:rPr lang="en-US" dirty="0" smtClean="0"/>
              <a:t> - Berlin</a:t>
            </a:r>
            <a:endParaRPr lang="en-US" dirty="0"/>
          </a:p>
          <a:p>
            <a:pPr lvl="1"/>
            <a:r>
              <a:rPr lang="en-US" dirty="0" smtClean="0"/>
              <a:t>2016 March – The Venetian Macao</a:t>
            </a:r>
          </a:p>
          <a:p>
            <a:pPr lvl="1"/>
            <a:r>
              <a:rPr lang="en-US" dirty="0" smtClean="0"/>
              <a:t>2017 July – </a:t>
            </a:r>
            <a:r>
              <a:rPr lang="en-US" dirty="0" err="1" smtClean="0"/>
              <a:t>Estrel</a:t>
            </a:r>
            <a:r>
              <a:rPr lang="en-US" dirty="0" smtClean="0"/>
              <a:t> - Berlin</a:t>
            </a:r>
          </a:p>
          <a:p>
            <a:r>
              <a:rPr lang="en-US" dirty="0" smtClean="0"/>
              <a:t>Targets for Consideration this week:</a:t>
            </a:r>
          </a:p>
          <a:p>
            <a:r>
              <a:rPr lang="en-US" dirty="0"/>
              <a:t>	</a:t>
            </a:r>
            <a:r>
              <a:rPr lang="en-US" sz="2000" dirty="0"/>
              <a:t>2017 March: Dallas – Atlanta - Orlando</a:t>
            </a:r>
          </a:p>
          <a:p>
            <a:r>
              <a:rPr lang="en-US" sz="2000" dirty="0"/>
              <a:t>	2017 November:  </a:t>
            </a:r>
            <a:r>
              <a:rPr lang="en-US" sz="2000" dirty="0" smtClean="0"/>
              <a:t>Orlando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2018 November: Singapore</a:t>
            </a:r>
            <a:endParaRPr lang="en-US" sz="1400" dirty="0" smtClean="0"/>
          </a:p>
          <a:p>
            <a:r>
              <a:rPr lang="en-US" dirty="0" smtClean="0"/>
              <a:t>Tuesday 6:05 – 7:15 – Crocket A - discussion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8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36904" cy="648072"/>
          </a:xfrm>
        </p:spPr>
        <p:txBody>
          <a:bodyPr/>
          <a:lstStyle/>
          <a:p>
            <a:r>
              <a:rPr lang="en-US" sz="2000" dirty="0" smtClean="0"/>
              <a:t>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Grand Hyatt San </a:t>
            </a:r>
            <a:r>
              <a:rPr lang="en-US" sz="2000" dirty="0" smtClean="0"/>
              <a:t>Antonio, </a:t>
            </a:r>
            <a:r>
              <a:rPr lang="en-US" sz="2000" b="0" dirty="0" smtClean="0"/>
              <a:t>November 2014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195499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MEETING VENUE OPTIONS:  MARCH, 2017</a:t>
            </a:r>
          </a:p>
          <a:p>
            <a:r>
              <a:rPr lang="en-US" sz="1600" u="sng" dirty="0" smtClean="0"/>
              <a:t>HOTEL:			   GRM$:	 	MR$:                 F&amp;B-MIN$:                      WIFI:</a:t>
            </a:r>
            <a:endParaRPr lang="en-US" sz="1600" dirty="0" smtClean="0"/>
          </a:p>
          <a:p>
            <a:r>
              <a:rPr lang="en-US" sz="1600" dirty="0"/>
              <a:t>HR DALLAS		</a:t>
            </a:r>
            <a:r>
              <a:rPr lang="en-US" sz="1600" dirty="0" smtClean="0"/>
              <a:t>$</a:t>
            </a:r>
            <a:r>
              <a:rPr lang="en-US" sz="1600" dirty="0"/>
              <a:t>239/NT		COMP		NO F&amp;B MIN*		</a:t>
            </a:r>
            <a:r>
              <a:rPr lang="en-US" sz="1600" dirty="0" smtClean="0"/>
              <a:t>TBC</a:t>
            </a:r>
            <a:endParaRPr lang="en-US" sz="1600" dirty="0"/>
          </a:p>
          <a:p>
            <a:pPr marL="0" lvl="1" indent="0">
              <a:buNone/>
            </a:pPr>
            <a:r>
              <a:rPr lang="en-US" sz="1200" dirty="0"/>
              <a:t>	-   </a:t>
            </a:r>
            <a:r>
              <a:rPr lang="en-US" sz="1400" dirty="0"/>
              <a:t>ROOM RATE INCLUDES INTERNET ACCESS</a:t>
            </a:r>
          </a:p>
          <a:p>
            <a:pPr marL="0" lvl="1" indent="0">
              <a:buNone/>
            </a:pPr>
            <a:r>
              <a:rPr lang="en-US" sz="1400" dirty="0"/>
              <a:t>	-  * TO BE CONFIRMED</a:t>
            </a:r>
            <a:endParaRPr lang="en-US" sz="1800" dirty="0"/>
          </a:p>
          <a:p>
            <a:r>
              <a:rPr lang="en-US" sz="1600" dirty="0" smtClean="0"/>
              <a:t>HR ATLANTA		$199/NT	</a:t>
            </a:r>
            <a:r>
              <a:rPr lang="en-US" sz="1600" dirty="0"/>
              <a:t>	</a:t>
            </a:r>
            <a:r>
              <a:rPr lang="en-US" sz="1600" dirty="0" smtClean="0"/>
              <a:t>S/D	COMP		$100,00O++		TBC</a:t>
            </a:r>
          </a:p>
          <a:p>
            <a:pPr lvl="1"/>
            <a:r>
              <a:rPr lang="en-US" sz="1400" dirty="0" smtClean="0"/>
              <a:t>ROOM RATE INCLUDES INTERNET ACCESS</a:t>
            </a:r>
          </a:p>
          <a:p>
            <a:pPr lvl="1"/>
            <a:r>
              <a:rPr lang="en-US" sz="1400" dirty="0" smtClean="0"/>
              <a:t>200 GUEST ROOMS AT EARLY BIRD OF $189/NT S/D</a:t>
            </a:r>
          </a:p>
          <a:p>
            <a:r>
              <a:rPr lang="en-US" sz="1600" dirty="0" smtClean="0"/>
              <a:t>CARIBE –ORLANDO</a:t>
            </a:r>
            <a:r>
              <a:rPr lang="en-US" sz="1600" dirty="0"/>
              <a:t>	</a:t>
            </a:r>
            <a:r>
              <a:rPr lang="en-US" sz="1600" dirty="0" smtClean="0"/>
              <a:t>$170/</a:t>
            </a:r>
            <a:r>
              <a:rPr lang="en-US" sz="1600" dirty="0"/>
              <a:t>NT		COMP		</a:t>
            </a:r>
            <a:r>
              <a:rPr lang="en-US" sz="1600" dirty="0" smtClean="0"/>
              <a:t>TBC		</a:t>
            </a:r>
            <a:r>
              <a:rPr lang="en-US" sz="1600" dirty="0"/>
              <a:t>	</a:t>
            </a:r>
            <a:r>
              <a:rPr lang="en-US" sz="1600" dirty="0" smtClean="0"/>
              <a:t>	TBC</a:t>
            </a:r>
            <a:endParaRPr lang="en-US" sz="1600" dirty="0"/>
          </a:p>
          <a:p>
            <a:pPr marL="0" lvl="1" indent="0">
              <a:buNone/>
            </a:pPr>
            <a:r>
              <a:rPr lang="en-US" sz="1400" dirty="0" smtClean="0"/>
              <a:t>	</a:t>
            </a:r>
            <a:r>
              <a:rPr lang="en-US" sz="1400" dirty="0"/>
              <a:t>-  ROOM RATE INCLUDES INTERNET ACCESS</a:t>
            </a:r>
          </a:p>
          <a:p>
            <a:pPr marL="0" lvl="1" indent="0">
              <a:buNone/>
            </a:pPr>
            <a:r>
              <a:rPr lang="en-US" sz="1400" dirty="0"/>
              <a:t>	-   MAX GUEST ROOMS – 500 +  OVERFLOW AT BUENA VISTA – 200 AT $150/NT</a:t>
            </a:r>
          </a:p>
          <a:p>
            <a:pPr marL="0" lvl="1" indent="0">
              <a:buNone/>
            </a:pPr>
            <a:r>
              <a:rPr lang="en-US" sz="1400" dirty="0"/>
              <a:t>	-  FOOD TRUCKS CAN BE BROUGHT ONTO THE HOTEL PROPERTY FOR LUNCH SERVICES.</a:t>
            </a:r>
          </a:p>
          <a:p>
            <a:pPr marL="400050" lvl="2" indent="0"/>
            <a:r>
              <a:rPr lang="en-US" sz="1400" dirty="0" smtClean="0"/>
              <a:t>-  </a:t>
            </a:r>
            <a:r>
              <a:rPr lang="en-US" sz="1400" dirty="0"/>
              <a:t>COMPLIMENTARY HOTEL TRANSPORTATION IS AVAILABLE IN THE EVENING HOURS – TO LOCAL  </a:t>
            </a:r>
            <a:r>
              <a:rPr lang="en-US" sz="1400" dirty="0" smtClean="0"/>
              <a:t>ATTRACTIONS </a:t>
            </a:r>
            <a:r>
              <a:rPr lang="en-US" sz="1400" dirty="0"/>
              <a:t>AND RESTAURANTS.</a:t>
            </a:r>
          </a:p>
          <a:p>
            <a:r>
              <a:rPr lang="en-US" sz="1600" dirty="0" smtClean="0"/>
              <a:t>	</a:t>
            </a:r>
            <a:r>
              <a:rPr lang="en-US" sz="1800" dirty="0" smtClean="0"/>
              <a:t>At the present, Face to Face Events is waiting for additional meeting specifications and pricing from the venues listed above.  Please consider these destinations for March 2017.</a:t>
            </a:r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4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08912" cy="720080"/>
          </a:xfrm>
        </p:spPr>
        <p:txBody>
          <a:bodyPr/>
          <a:lstStyle/>
          <a:p>
            <a:r>
              <a:rPr lang="en-US" sz="2000" dirty="0" smtClean="0"/>
              <a:t>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Grand Hyatt San </a:t>
            </a:r>
            <a:r>
              <a:rPr lang="en-US" sz="2000" dirty="0" smtClean="0"/>
              <a:t>Antonio, </a:t>
            </a:r>
            <a:r>
              <a:rPr lang="en-US" sz="2000" b="0" dirty="0" smtClean="0"/>
              <a:t>November 2014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340769"/>
            <a:ext cx="8064896" cy="504056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MEETING VENUE OPTIONS: NOVEMBER 2017</a:t>
            </a:r>
          </a:p>
          <a:p>
            <a:r>
              <a:rPr lang="en-US" sz="1600" u="sng" dirty="0" smtClean="0"/>
              <a:t>HOTEL:			         GRM$:	 	MR$:                 F&amp;B-MIN$:                 WI-FI:</a:t>
            </a:r>
          </a:p>
          <a:p>
            <a:r>
              <a:rPr lang="en-US" sz="1600" dirty="0" smtClean="0"/>
              <a:t>CARIBE –ORLANDO</a:t>
            </a:r>
            <a:r>
              <a:rPr lang="en-US" sz="1600" dirty="0"/>
              <a:t>	</a:t>
            </a:r>
            <a:r>
              <a:rPr lang="en-US" sz="1600" dirty="0" smtClean="0"/>
              <a:t>$139/</a:t>
            </a:r>
            <a:r>
              <a:rPr lang="en-US" sz="1600" dirty="0"/>
              <a:t>NT		COMP		</a:t>
            </a:r>
            <a:r>
              <a:rPr lang="en-US" sz="1600" dirty="0" smtClean="0"/>
              <a:t>    non		</a:t>
            </a:r>
            <a:r>
              <a:rPr lang="en-US" sz="1600" dirty="0"/>
              <a:t>	</a:t>
            </a:r>
            <a:r>
              <a:rPr lang="en-US" sz="1600" dirty="0" err="1" smtClean="0"/>
              <a:t>est</a:t>
            </a:r>
            <a:r>
              <a:rPr lang="en-US" sz="1600" dirty="0" smtClean="0"/>
              <a:t>  $7500</a:t>
            </a:r>
            <a:endParaRPr lang="en-US" sz="1600" dirty="0"/>
          </a:p>
          <a:p>
            <a:pPr marL="0" lvl="1" indent="0">
              <a:buNone/>
            </a:pPr>
            <a:r>
              <a:rPr lang="en-US" sz="1600" dirty="0" smtClean="0"/>
              <a:t>	</a:t>
            </a:r>
            <a:r>
              <a:rPr lang="en-US" sz="1800" dirty="0" smtClean="0"/>
              <a:t>-  </a:t>
            </a:r>
            <a:r>
              <a:rPr lang="en-US" dirty="0" smtClean="0"/>
              <a:t>Room rate includes internet access</a:t>
            </a:r>
          </a:p>
          <a:p>
            <a:pPr marL="0" lvl="1" indent="0">
              <a:buNone/>
            </a:pPr>
            <a:r>
              <a:rPr lang="en-US" dirty="0" smtClean="0"/>
              <a:t>	-  Food trucks can be brought onto the hotel property for lunch services</a:t>
            </a:r>
          </a:p>
          <a:p>
            <a:pPr marL="400050" lvl="1" indent="-400050"/>
            <a:r>
              <a:rPr lang="en-US" dirty="0" smtClean="0"/>
              <a:t>	-  Complimentary hotel transportation is available in the evening hours to local attractions and restaurants.</a:t>
            </a:r>
          </a:p>
          <a:p>
            <a:pPr marL="0" lvl="1" indent="0">
              <a:buNone/>
            </a:pPr>
            <a:r>
              <a:rPr lang="en-US" dirty="0"/>
              <a:t>	- 600 Group Block</a:t>
            </a:r>
          </a:p>
          <a:p>
            <a:pPr marL="0" lvl="1" indent="0">
              <a:buNone/>
            </a:pPr>
            <a:r>
              <a:rPr lang="en-US" sz="1200" dirty="0"/>
              <a:t>	</a:t>
            </a:r>
            <a:r>
              <a:rPr lang="en-US" sz="1800" b="1" dirty="0">
                <a:solidFill>
                  <a:srgbClr val="FF0000"/>
                </a:solidFill>
              </a:rPr>
              <a:t>NOTE</a:t>
            </a:r>
            <a:r>
              <a:rPr lang="en-US" dirty="0"/>
              <a:t>:</a:t>
            </a:r>
          </a:p>
          <a:p>
            <a:pPr marL="400050" lvl="2" indent="0"/>
            <a:r>
              <a:rPr lang="en-US" sz="2000" dirty="0"/>
              <a:t>	</a:t>
            </a:r>
            <a:r>
              <a:rPr lang="en-US" dirty="0" smtClean="0"/>
              <a:t>Hilton New </a:t>
            </a:r>
            <a:r>
              <a:rPr lang="en-US" dirty="0"/>
              <a:t>O</a:t>
            </a:r>
            <a:r>
              <a:rPr lang="en-US" dirty="0" smtClean="0"/>
              <a:t>rleans /</a:t>
            </a:r>
            <a:r>
              <a:rPr lang="en-US" dirty="0"/>
              <a:t>H</a:t>
            </a:r>
            <a:r>
              <a:rPr lang="en-US" dirty="0" smtClean="0"/>
              <a:t>yatt </a:t>
            </a:r>
            <a:r>
              <a:rPr lang="en-US" dirty="0"/>
              <a:t>N</a:t>
            </a:r>
            <a:r>
              <a:rPr lang="en-US" dirty="0" smtClean="0"/>
              <a:t>ew Orleans and Hyatt Regency Orlando are not available for the </a:t>
            </a:r>
            <a:r>
              <a:rPr lang="en-US" dirty="0"/>
              <a:t>N</a:t>
            </a:r>
            <a:r>
              <a:rPr lang="en-US" dirty="0" smtClean="0"/>
              <a:t>ovember 2017 meeting dates.</a:t>
            </a:r>
          </a:p>
          <a:p>
            <a:r>
              <a:rPr lang="en-US" sz="1800" dirty="0" smtClean="0"/>
              <a:t>	At the present, face to face events is waiting for additional meeting specifications and pricing from the venue listed above.  Please consider this destinations for November 2017.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08912" cy="720080"/>
          </a:xfrm>
        </p:spPr>
        <p:txBody>
          <a:bodyPr/>
          <a:lstStyle/>
          <a:p>
            <a:r>
              <a:rPr lang="en-US" sz="2000" dirty="0" smtClean="0"/>
              <a:t>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Grand Hyatt San </a:t>
            </a:r>
            <a:r>
              <a:rPr lang="en-US" sz="2000" dirty="0" smtClean="0"/>
              <a:t>Antonio, </a:t>
            </a:r>
            <a:r>
              <a:rPr lang="en-US" sz="2000" b="0" dirty="0" smtClean="0"/>
              <a:t>November 2014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340769"/>
            <a:ext cx="8064896" cy="504056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MEETING VENUE OPTIONS: </a:t>
            </a:r>
            <a:r>
              <a:rPr lang="en-US" sz="1600" dirty="0" smtClean="0">
                <a:solidFill>
                  <a:srgbClr val="0000FF"/>
                </a:solidFill>
              </a:rPr>
              <a:t>November 2018</a:t>
            </a:r>
            <a:endParaRPr lang="en-US" sz="1600" dirty="0" smtClean="0">
              <a:solidFill>
                <a:srgbClr val="0000FF"/>
              </a:solidFill>
            </a:endParaRPr>
          </a:p>
          <a:p>
            <a:r>
              <a:rPr lang="en-US" sz="1600" u="sng" dirty="0" smtClean="0"/>
              <a:t>HOTEL:			         GRM$:	 	MR$:                 F&amp;B-MIN$:                 WI-FI:</a:t>
            </a:r>
          </a:p>
          <a:p>
            <a:r>
              <a:rPr lang="en-US" sz="1600" dirty="0" err="1" smtClean="0"/>
              <a:t>Suntec</a:t>
            </a:r>
            <a:r>
              <a:rPr lang="en-US" sz="1600" dirty="0" smtClean="0"/>
              <a:t> Convention 		Varies		TBC				TBC		              TBC</a:t>
            </a:r>
          </a:p>
          <a:p>
            <a:r>
              <a:rPr lang="en-US" sz="1600" dirty="0" smtClean="0"/>
              <a:t>Center</a:t>
            </a:r>
            <a:r>
              <a:rPr lang="en-US" sz="1600" dirty="0"/>
              <a:t>	</a:t>
            </a:r>
          </a:p>
          <a:p>
            <a:pPr marL="0" lvl="1" indent="0">
              <a:buNone/>
            </a:pPr>
            <a:r>
              <a:rPr lang="en-US" sz="1600" dirty="0" smtClean="0"/>
              <a:t>	</a:t>
            </a:r>
            <a:r>
              <a:rPr lang="en-US" sz="1800" dirty="0" smtClean="0"/>
              <a:t>-Bob has nearly got this deal done</a:t>
            </a:r>
          </a:p>
          <a:p>
            <a:pPr marL="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Verbal report given by Bob during the Opening EC meeting</a:t>
            </a:r>
            <a:endParaRPr lang="en-US" sz="2000" dirty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24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mentor.ieee.org/802-ec/dcn/12/ec-12-0040-08-00EC-802-plenary-future-venue-contract-status.xlsx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-14-0080-01-00EC-ExSec Agenda Items November 2014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ec-14-0080-01-00EC-ExSec Agenda Items November 2014</Template>
  <TotalTime>1732</TotalTime>
  <Words>235</Words>
  <Application>Microsoft Office PowerPoint</Application>
  <PresentationFormat>On-screen Show (4:3)</PresentationFormat>
  <Paragraphs>101</Paragraphs>
  <Slides>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ec-14-0080-01-00EC-ExSec Agenda Items November 2014</vt:lpstr>
      <vt:lpstr>Document</vt:lpstr>
      <vt:lpstr>ExSec Agenda Items November 2014</vt:lpstr>
      <vt:lpstr>Abstract</vt:lpstr>
      <vt:lpstr>Monday Opening EC Mtg</vt:lpstr>
      <vt:lpstr>5.13 Future venue contract status</vt:lpstr>
      <vt:lpstr>Future Venues IEEE 802 Plenary Sessions  Presented at Grand Hyatt San Antonio, November 2014</vt:lpstr>
      <vt:lpstr>Future Venues IEEE 802 Plenary Sessions  Presented at Grand Hyatt San Antonio, November 2014</vt:lpstr>
      <vt:lpstr>Future Venues IEEE 802 Plenary Sessions  Presented at Grand Hyatt San Antonio, November 2014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November 2014</dc:title>
  <dc:subject>November 2014</dc:subject>
  <dc:creator>Jon Rosdahl</dc:creator>
  <dc:description>Jon Rosdahl (CSR Technologies)</dc:description>
  <cp:lastModifiedBy>Jon Rosdahl</cp:lastModifiedBy>
  <cp:revision>4</cp:revision>
  <cp:lastPrinted>1601-01-01T00:00:00Z</cp:lastPrinted>
  <dcterms:created xsi:type="dcterms:W3CDTF">2014-11-03T15:15:48Z</dcterms:created>
  <dcterms:modified xsi:type="dcterms:W3CDTF">2014-11-04T20:08:13Z</dcterms:modified>
</cp:coreProperties>
</file>