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5"/>
  </p:notesMasterIdLst>
  <p:handoutMasterIdLst>
    <p:handoutMasterId r:id="rId6"/>
  </p:handoutMasterIdLst>
  <p:sldIdLst>
    <p:sldId id="347" r:id="rId2"/>
    <p:sldId id="361" r:id="rId3"/>
    <p:sldId id="365" r:id="rId4"/>
  </p:sldIdLst>
  <p:sldSz cx="9144000" cy="6858000" type="screen4x3"/>
  <p:notesSz cx="7315200" cy="9601200"/>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1F7C"/>
    <a:srgbClr val="008542"/>
    <a:srgbClr val="E8E8E8"/>
    <a:srgbClr val="FDC82F"/>
    <a:srgbClr val="009FDA"/>
    <a:srgbClr val="001FA1"/>
    <a:srgbClr val="0066A1"/>
    <a:srgbClr val="E37222"/>
    <a:srgbClr val="69BE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70" autoAdjust="0"/>
  </p:normalViewPr>
  <p:slideViewPr>
    <p:cSldViewPr snapToGrid="0" showGuides="1">
      <p:cViewPr>
        <p:scale>
          <a:sx n="80" d="100"/>
          <a:sy n="80" d="100"/>
        </p:scale>
        <p:origin x="-774" y="-462"/>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latin typeface="Arial" charset="0"/>
              </a:defRPr>
            </a:lvl1pPr>
          </a:lstStyle>
          <a:p>
            <a:pPr>
              <a:defRPr/>
            </a:pPr>
            <a:fld id="{6462A685-C4BE-44DB-83B6-9376D8BE9720}" type="slidenum">
              <a:rPr lang="en-US"/>
              <a:pPr>
                <a:defRPr/>
              </a:pPr>
              <a:t>‹#›</a:t>
            </a:fld>
            <a:endParaRPr lang="en-US"/>
          </a:p>
        </p:txBody>
      </p:sp>
    </p:spTree>
    <p:extLst>
      <p:ext uri="{BB962C8B-B14F-4D97-AF65-F5344CB8AC3E}">
        <p14:creationId xmlns:p14="http://schemas.microsoft.com/office/powerpoint/2010/main" val="8427895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l">
              <a:defRPr sz="13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414528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a:defRPr sz="1300">
                <a:latin typeface="Arial" charset="0"/>
                <a:ea typeface="ＭＳ Ｐゴシック" pitchFamily="34" charset="-128"/>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l">
              <a:defRPr sz="13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a:defRPr sz="1300" smtClean="0">
                <a:latin typeface="Arial" charset="0"/>
              </a:defRPr>
            </a:lvl1pPr>
          </a:lstStyle>
          <a:p>
            <a:pPr>
              <a:defRPr/>
            </a:pPr>
            <a:fld id="{3389382C-3D56-40B2-B36C-473327849EED}" type="slidenum">
              <a:rPr lang="en-US"/>
              <a:pPr>
                <a:defRPr/>
              </a:pPr>
              <a:t>‹#›</a:t>
            </a:fld>
            <a:endParaRPr lang="en-US"/>
          </a:p>
        </p:txBody>
      </p:sp>
    </p:spTree>
    <p:extLst>
      <p:ext uri="{BB962C8B-B14F-4D97-AF65-F5344CB8AC3E}">
        <p14:creationId xmlns:p14="http://schemas.microsoft.com/office/powerpoint/2010/main" val="2229755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1</a:t>
            </a:fld>
            <a:endParaRPr lang="en-US"/>
          </a:p>
        </p:txBody>
      </p:sp>
      <p:sp>
        <p:nvSpPr>
          <p:cNvPr id="28675" name="Rectangle 2"/>
          <p:cNvSpPr>
            <a:spLocks noGrp="1" noRot="1" noChangeAspect="1" noChangeArrowheads="1" noTextEdit="1"/>
          </p:cNvSpPr>
          <p:nvPr>
            <p:ph type="sldImg"/>
          </p:nvPr>
        </p:nvSpPr>
        <p:spPr>
          <a:xfrm>
            <a:off x="1257300" y="720725"/>
            <a:ext cx="4800600" cy="3600450"/>
          </a:xfrm>
          <a:ln/>
        </p:spPr>
      </p:sp>
      <p:sp>
        <p:nvSpPr>
          <p:cNvPr id="28676" name="Rectangle 3"/>
          <p:cNvSpPr>
            <a:spLocks noGrp="1" noChangeArrowheads="1"/>
          </p:cNvSpPr>
          <p:nvPr>
            <p:ph type="body" idx="1"/>
          </p:nvPr>
        </p:nvSpPr>
        <p:spPr>
          <a:noFill/>
          <a:ln/>
        </p:spPr>
        <p:txBody>
          <a:bodyPr/>
          <a:lstStyle/>
          <a:p>
            <a:pPr eaLnBrk="1" hangingPunct="1"/>
            <a:endParaRPr lang="en-US" sz="1900">
              <a:ea typeface="Geneva" pitchFamily="34" charset="0"/>
              <a:cs typeface="Genev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2</a:t>
            </a:fld>
            <a:endParaRPr lang="en-US"/>
          </a:p>
        </p:txBody>
      </p:sp>
      <p:sp>
        <p:nvSpPr>
          <p:cNvPr id="32771" name="Rectangle 2"/>
          <p:cNvSpPr>
            <a:spLocks noGrp="1" noRot="1" noChangeAspect="1" noChangeArrowheads="1" noTextEdit="1"/>
          </p:cNvSpPr>
          <p:nvPr>
            <p:ph type="sldImg"/>
          </p:nvPr>
        </p:nvSpPr>
        <p:spPr>
          <a:xfrm>
            <a:off x="1257300" y="720725"/>
            <a:ext cx="4800600" cy="3600450"/>
          </a:xfrm>
          <a:ln/>
        </p:spPr>
      </p:sp>
      <p:sp>
        <p:nvSpPr>
          <p:cNvPr id="3277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C00374-2D99-4741-BB98-843550690CFA}" type="slidenum">
              <a:rPr lang="en-US"/>
              <a:pPr/>
              <a:t>3</a:t>
            </a:fld>
            <a:endParaRPr lang="en-US"/>
          </a:p>
        </p:txBody>
      </p:sp>
      <p:sp>
        <p:nvSpPr>
          <p:cNvPr id="32771" name="Rectangle 2"/>
          <p:cNvSpPr>
            <a:spLocks noGrp="1" noRot="1" noChangeAspect="1" noChangeArrowheads="1" noTextEdit="1"/>
          </p:cNvSpPr>
          <p:nvPr>
            <p:ph type="sldImg"/>
          </p:nvPr>
        </p:nvSpPr>
        <p:spPr>
          <a:xfrm>
            <a:off x="1257300" y="720725"/>
            <a:ext cx="4800600" cy="3600450"/>
          </a:xfrm>
          <a:ln/>
        </p:spPr>
      </p:sp>
      <p:sp>
        <p:nvSpPr>
          <p:cNvPr id="32772" name="Rectangle 3"/>
          <p:cNvSpPr>
            <a:spLocks noGrp="1" noChangeArrowheads="1"/>
          </p:cNvSpPr>
          <p:nvPr>
            <p:ph type="body" idx="1"/>
          </p:nvPr>
        </p:nvSpPr>
        <p:spPr>
          <a:noFill/>
          <a:ln/>
        </p:spPr>
        <p:txBody>
          <a:bodyPr/>
          <a:lstStyle/>
          <a:p>
            <a:pPr eaLnBrk="1" hangingPunct="1"/>
            <a:endParaRPr lang="en-US" smtClean="0">
              <a:ea typeface="Geneva" pitchFamily="34" charset="0"/>
              <a:cs typeface="Genev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IEEE-SA BoG Confidential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42206"/>
            <a:ext cx="7772400" cy="76744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r>
              <a:rPr lang="en-US" smtClean="0"/>
              <a:t>IEEE-SA BoG Confidential</a:t>
            </a:r>
            <a:endParaRPr lang="en-US" dirty="0"/>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fld id="{41D9BA1A-DCA0-4F42-B822-C546F63BDACE}" type="slidenum">
              <a:rPr lang="en-US" smtClean="0"/>
              <a:pPr>
                <a:defRPr/>
              </a:pPr>
              <a:t>‹#›</a:t>
            </a:fld>
            <a:endParaRPr lang="en-US" sz="1400"/>
          </a:p>
        </p:txBody>
      </p:sp>
      <p:pic>
        <p:nvPicPr>
          <p:cNvPr id="65537" name="Picture 10" descr="IEEE_SA_Bar_Graphic_long_lg"/>
          <p:cNvPicPr>
            <a:picLocks noChangeAspect="1" noChangeArrowheads="1"/>
          </p:cNvPicPr>
          <p:nvPr userDrawn="1"/>
        </p:nvPicPr>
        <p:blipFill>
          <a:blip r:embed="rId9" cstate="print"/>
          <a:srcRect/>
          <a:stretch>
            <a:fillRect/>
          </a:stretch>
        </p:blipFill>
        <p:spPr bwMode="auto">
          <a:xfrm>
            <a:off x="0" y="6194427"/>
            <a:ext cx="9150351"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5" r:id="rId1"/>
    <p:sldLayoutId id="2147483778" r:id="rId2"/>
    <p:sldLayoutId id="2147483828" r:id="rId3"/>
    <p:sldLayoutId id="2147483780" r:id="rId4"/>
    <p:sldLayoutId id="2147483782" r:id="rId5"/>
    <p:sldLayoutId id="2147483783" r:id="rId6"/>
    <p:sldLayoutId id="2147483842" r:id="rId7"/>
  </p:sldLayoutIdLst>
  <p:hf hdr="0" dt="0"/>
  <p:txStyles>
    <p:titleStyle>
      <a:lvl1pPr algn="l" rtl="0" eaLnBrk="0" fontAlgn="base" hangingPunct="0">
        <a:spcBef>
          <a:spcPct val="0"/>
        </a:spcBef>
        <a:spcAft>
          <a:spcPct val="0"/>
        </a:spcAft>
        <a:defRPr sz="2800" b="1">
          <a:solidFill>
            <a:schemeClr val="tx1"/>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0" fontAlgn="base" hangingPunct="0">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10"/>
          <p:cNvSpPr>
            <a:spLocks noGrp="1" noChangeArrowheads="1"/>
          </p:cNvSpPr>
          <p:nvPr>
            <p:ph type="ctrTitle"/>
          </p:nvPr>
        </p:nvSpPr>
        <p:spPr>
          <a:xfrm>
            <a:off x="656771" y="2777197"/>
            <a:ext cx="7772400" cy="533400"/>
          </a:xfrm>
        </p:spPr>
        <p:txBody>
          <a:bodyPr/>
          <a:lstStyle/>
          <a:p>
            <a:pPr algn="ctr"/>
            <a:r>
              <a:rPr lang="en-US" dirty="0" smtClean="0"/>
              <a:t>IEEE-SA Global Engagement/</a:t>
            </a:r>
            <a:br>
              <a:rPr lang="en-US" dirty="0" smtClean="0"/>
            </a:br>
            <a:r>
              <a:rPr lang="en-US" dirty="0" smtClean="0"/>
              <a:t>Liaison Report</a:t>
            </a:r>
            <a:br>
              <a:rPr lang="en-US" dirty="0" smtClean="0"/>
            </a:br>
            <a:r>
              <a:rPr lang="en-US" dirty="0" smtClean="0"/>
              <a:t/>
            </a:r>
            <a:br>
              <a:rPr lang="en-US" dirty="0" smtClean="0"/>
            </a:br>
            <a:r>
              <a:rPr lang="en-US" b="0" dirty="0" smtClean="0"/>
              <a:t>Update for IEEE 802</a:t>
            </a:r>
            <a:endParaRPr lang="en-US" sz="1800" b="0" dirty="0" smtClean="0">
              <a:solidFill>
                <a:srgbClr val="FF0000"/>
              </a:solidFill>
            </a:endParaRPr>
          </a:p>
        </p:txBody>
      </p:sp>
      <p:sp>
        <p:nvSpPr>
          <p:cNvPr id="7" name="Text Placeholder 6"/>
          <p:cNvSpPr>
            <a:spLocks noGrp="1"/>
          </p:cNvSpPr>
          <p:nvPr>
            <p:ph type="body" sz="quarter" idx="10"/>
          </p:nvPr>
        </p:nvSpPr>
        <p:spPr>
          <a:xfrm>
            <a:off x="627743" y="5090206"/>
            <a:ext cx="3886200" cy="828675"/>
          </a:xfrm>
        </p:spPr>
        <p:txBody>
          <a:bodyPr/>
          <a:lstStyle/>
          <a:p>
            <a:pPr marL="0" indent="0">
              <a:buNone/>
            </a:pPr>
            <a:r>
              <a:rPr lang="en-US" dirty="0" smtClean="0"/>
              <a:t>Jodi </a:t>
            </a:r>
            <a:r>
              <a:rPr lang="en-US" dirty="0" err="1" smtClean="0"/>
              <a:t>Haasz</a:t>
            </a:r>
            <a:endParaRPr lang="en-US" dirty="0" smtClean="0"/>
          </a:p>
          <a:p>
            <a:pPr marL="0" indent="0">
              <a:buNone/>
            </a:pPr>
            <a:r>
              <a:rPr lang="en-US" dirty="0" smtClean="0"/>
              <a:t>Stakeholder Engagement Liaison</a:t>
            </a:r>
          </a:p>
          <a:p>
            <a:pPr marL="0" indent="0">
              <a:buNone/>
            </a:pPr>
            <a:r>
              <a:rPr lang="en-US" dirty="0"/>
              <a:t>3</a:t>
            </a:r>
            <a:r>
              <a:rPr lang="en-US" dirty="0" smtClean="0"/>
              <a:t> November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66824"/>
            <a:ext cx="7772400" cy="767444"/>
          </a:xfrm>
        </p:spPr>
        <p:txBody>
          <a:bodyPr/>
          <a:lstStyle/>
          <a:p>
            <a:r>
              <a:rPr lang="en-US" smtClean="0"/>
              <a:t>China Update </a:t>
            </a:r>
            <a:endParaRPr lang="en-US" sz="1800" dirty="0" smtClean="0"/>
          </a:p>
        </p:txBody>
      </p:sp>
      <p:sp>
        <p:nvSpPr>
          <p:cNvPr id="17411" name="Rectangle 3"/>
          <p:cNvSpPr>
            <a:spLocks noGrp="1" noChangeArrowheads="1"/>
          </p:cNvSpPr>
          <p:nvPr>
            <p:ph type="body" idx="1"/>
          </p:nvPr>
        </p:nvSpPr>
        <p:spPr>
          <a:xfrm>
            <a:off x="685800" y="787417"/>
            <a:ext cx="7772400" cy="5518379"/>
          </a:xfrm>
        </p:spPr>
        <p:txBody>
          <a:bodyPr/>
          <a:lstStyle/>
          <a:p>
            <a:r>
              <a:rPr lang="en-US" sz="1800" dirty="0" smtClean="0"/>
              <a:t>IEEE-SA </a:t>
            </a:r>
            <a:r>
              <a:rPr lang="en-US" sz="1800" dirty="0"/>
              <a:t>– CCSA ICT Standards Projects </a:t>
            </a:r>
            <a:r>
              <a:rPr lang="en-US" sz="1800" dirty="0" smtClean="0"/>
              <a:t>Workshop</a:t>
            </a:r>
          </a:p>
          <a:p>
            <a:pPr lvl="1"/>
            <a:r>
              <a:rPr lang="en-US" dirty="0" smtClean="0">
                <a:latin typeface="+mj-lt"/>
              </a:rPr>
              <a:t>Held Monday, 18 August</a:t>
            </a:r>
          </a:p>
          <a:p>
            <a:pPr lvl="1"/>
            <a:r>
              <a:rPr lang="en-US" dirty="0"/>
              <a:t>The goal for this workshop was to focus on the key technical breakthroughs involved in these standards projects, future business application, potential impact on the industry, and new opportunities for the market. </a:t>
            </a:r>
          </a:p>
          <a:p>
            <a:pPr lvl="1"/>
            <a:r>
              <a:rPr lang="en-US" dirty="0" smtClean="0">
                <a:latin typeface="+mj-lt"/>
              </a:rPr>
              <a:t>Workshop consisted of an introduction </a:t>
            </a:r>
            <a:r>
              <a:rPr lang="en-US" dirty="0">
                <a:latin typeface="+mj-lt"/>
              </a:rPr>
              <a:t>of IEEE-SA and overview of the structure of ICT projects in </a:t>
            </a:r>
            <a:r>
              <a:rPr lang="en-US" dirty="0" smtClean="0">
                <a:latin typeface="+mj-lt"/>
              </a:rPr>
              <a:t>IEEE</a:t>
            </a:r>
          </a:p>
          <a:p>
            <a:pPr lvl="2"/>
            <a:r>
              <a:rPr lang="en-US" dirty="0" smtClean="0">
                <a:latin typeface="+mj-lt"/>
              </a:rPr>
              <a:t>Part of the workshop consisted of the review of key </a:t>
            </a:r>
            <a:r>
              <a:rPr lang="en-US" dirty="0">
                <a:latin typeface="+mj-lt"/>
              </a:rPr>
              <a:t>projects in 802.1, 802.3, and 802 wireless </a:t>
            </a:r>
            <a:r>
              <a:rPr lang="en-US" dirty="0" smtClean="0">
                <a:latin typeface="+mj-lt"/>
              </a:rPr>
              <a:t>WGs </a:t>
            </a:r>
          </a:p>
          <a:p>
            <a:pPr lvl="3"/>
            <a:r>
              <a:rPr lang="en-US" sz="1400" dirty="0" smtClean="0">
                <a:latin typeface="+mj-lt"/>
              </a:rPr>
              <a:t>Given by Glenn Parsons, David Law and Jon </a:t>
            </a:r>
            <a:r>
              <a:rPr lang="en-US" sz="1400" dirty="0" err="1" smtClean="0">
                <a:latin typeface="+mj-lt"/>
              </a:rPr>
              <a:t>Rosdahl</a:t>
            </a:r>
            <a:r>
              <a:rPr lang="en-US" sz="1400" dirty="0" smtClean="0">
                <a:latin typeface="+mj-lt"/>
              </a:rPr>
              <a:t>. </a:t>
            </a:r>
          </a:p>
          <a:p>
            <a:pPr lvl="1"/>
            <a:r>
              <a:rPr lang="en-US" dirty="0" smtClean="0">
                <a:latin typeface="+mj-lt"/>
              </a:rPr>
              <a:t>58 </a:t>
            </a:r>
            <a:r>
              <a:rPr lang="en-US" dirty="0">
                <a:latin typeface="+mj-lt"/>
              </a:rPr>
              <a:t>attendees from 31 companies participated the </a:t>
            </a:r>
            <a:r>
              <a:rPr lang="en-US" dirty="0" smtClean="0">
                <a:latin typeface="+mj-lt"/>
              </a:rPr>
              <a:t>workshop </a:t>
            </a:r>
          </a:p>
          <a:p>
            <a:r>
              <a:rPr lang="it-IT" sz="1800" dirty="0" smtClean="0">
                <a:latin typeface="+mj-lt"/>
              </a:rPr>
              <a:t>China </a:t>
            </a:r>
            <a:r>
              <a:rPr lang="it-IT" sz="1800" dirty="0">
                <a:latin typeface="+mj-lt"/>
              </a:rPr>
              <a:t>Mobile (CMCC) &amp; China Telecom (CTC</a:t>
            </a:r>
            <a:r>
              <a:rPr lang="it-IT" sz="1800" dirty="0" smtClean="0">
                <a:latin typeface="+mj-lt"/>
              </a:rPr>
              <a:t>)</a:t>
            </a:r>
          </a:p>
          <a:p>
            <a:pPr lvl="1"/>
            <a:r>
              <a:rPr lang="en-US" dirty="0" smtClean="0">
                <a:latin typeface="+mj-lt"/>
              </a:rPr>
              <a:t>Glenn Parsons, IEEE 802.1 </a:t>
            </a:r>
            <a:r>
              <a:rPr lang="en-US" dirty="0">
                <a:latin typeface="+mj-lt"/>
              </a:rPr>
              <a:t>WG </a:t>
            </a:r>
            <a:r>
              <a:rPr lang="en-US" dirty="0" smtClean="0">
                <a:latin typeface="+mj-lt"/>
              </a:rPr>
              <a:t>Chair, gave </a:t>
            </a:r>
            <a:r>
              <a:rPr lang="en-US" dirty="0">
                <a:latin typeface="+mj-lt"/>
              </a:rPr>
              <a:t>a thorough </a:t>
            </a:r>
            <a:r>
              <a:rPr lang="en-US" dirty="0" smtClean="0">
                <a:latin typeface="+mj-lt"/>
              </a:rPr>
              <a:t>review </a:t>
            </a:r>
            <a:r>
              <a:rPr lang="en-US" dirty="0">
                <a:latin typeface="+mj-lt"/>
              </a:rPr>
              <a:t>of 802.1 </a:t>
            </a:r>
            <a:r>
              <a:rPr lang="en-US" dirty="0" smtClean="0">
                <a:latin typeface="+mj-lt"/>
              </a:rPr>
              <a:t>projects</a:t>
            </a:r>
          </a:p>
          <a:p>
            <a:pPr lvl="2"/>
            <a:r>
              <a:rPr lang="en-US" dirty="0" smtClean="0">
                <a:latin typeface="+mj-lt"/>
              </a:rPr>
              <a:t>Realistic </a:t>
            </a:r>
            <a:r>
              <a:rPr lang="en-US" dirty="0">
                <a:latin typeface="+mj-lt"/>
              </a:rPr>
              <a:t>Backhaul, and MBH small cells </a:t>
            </a:r>
            <a:r>
              <a:rPr lang="en-US" dirty="0" smtClean="0">
                <a:latin typeface="+mj-lt"/>
              </a:rPr>
              <a:t>background</a:t>
            </a:r>
            <a:endParaRPr lang="en-US" dirty="0">
              <a:latin typeface="+mj-lt"/>
            </a:endParaRPr>
          </a:p>
          <a:p>
            <a:pPr lvl="1"/>
            <a:r>
              <a:rPr lang="en-US" dirty="0" smtClean="0">
                <a:latin typeface="+mj-lt"/>
              </a:rPr>
              <a:t>Glenn also invited China Mobile and China Telecom to keep in touch with 802.1 in the future</a:t>
            </a:r>
          </a:p>
        </p:txBody>
      </p:sp>
      <p:sp>
        <p:nvSpPr>
          <p:cNvPr id="17412" name="Slide Number Placeholder 5"/>
          <p:cNvSpPr>
            <a:spLocks noGrp="1"/>
          </p:cNvSpPr>
          <p:nvPr>
            <p:ph type="sldNum" sz="quarter" idx="12"/>
          </p:nvPr>
        </p:nvSpPr>
        <p:spPr/>
        <p:txBody>
          <a:bodyPr/>
          <a:lstStyle/>
          <a:p>
            <a:fld id="{19987EB8-EF56-498E-AFF6-0FAF68F9E0B8}" type="slidenum">
              <a:rPr lang="en-US" smtClean="0"/>
              <a:pPr/>
              <a:t>2</a:t>
            </a:fld>
            <a:endParaRPr lang="en-US"/>
          </a:p>
        </p:txBody>
      </p:sp>
    </p:spTree>
    <p:extLst>
      <p:ext uri="{BB962C8B-B14F-4D97-AF65-F5344CB8AC3E}">
        <p14:creationId xmlns:p14="http://schemas.microsoft.com/office/powerpoint/2010/main" val="4004337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797831"/>
            <a:ext cx="7772400" cy="767444"/>
          </a:xfrm>
        </p:spPr>
        <p:txBody>
          <a:bodyPr/>
          <a:lstStyle/>
          <a:p>
            <a:pPr algn="ctr"/>
            <a:r>
              <a:rPr lang="en-US" dirty="0" smtClean="0"/>
              <a:t>Contact</a:t>
            </a:r>
          </a:p>
        </p:txBody>
      </p:sp>
      <p:sp>
        <p:nvSpPr>
          <p:cNvPr id="17411" name="Rectangle 3"/>
          <p:cNvSpPr>
            <a:spLocks noGrp="1" noChangeArrowheads="1"/>
          </p:cNvSpPr>
          <p:nvPr>
            <p:ph type="body" idx="1"/>
          </p:nvPr>
        </p:nvSpPr>
        <p:spPr>
          <a:xfrm>
            <a:off x="685800" y="2981657"/>
            <a:ext cx="7772400" cy="4343400"/>
          </a:xfrm>
        </p:spPr>
        <p:txBody>
          <a:bodyPr/>
          <a:lstStyle/>
          <a:p>
            <a:pPr marL="0" indent="0" algn="ctr" eaLnBrk="1" hangingPunct="1">
              <a:buFont typeface="Monotype Sorts" pitchFamily="2" charset="2"/>
              <a:buNone/>
              <a:defRPr/>
            </a:pPr>
            <a:r>
              <a:rPr lang="en-US" b="1" dirty="0" smtClean="0"/>
              <a:t>Jodi </a:t>
            </a:r>
            <a:r>
              <a:rPr lang="en-US" b="1" dirty="0" err="1"/>
              <a:t>Haasz</a:t>
            </a:r>
            <a:endParaRPr lang="en-US" dirty="0"/>
          </a:p>
          <a:p>
            <a:pPr marL="0" indent="0" algn="ctr" eaLnBrk="1" hangingPunct="1">
              <a:buFont typeface="Monotype Sorts" pitchFamily="2" charset="2"/>
              <a:buNone/>
              <a:defRPr/>
            </a:pPr>
            <a:r>
              <a:rPr lang="en-US" dirty="0" smtClean="0"/>
              <a:t>Stakeholder Engagement Liaison</a:t>
            </a:r>
            <a:endParaRPr lang="en-US" dirty="0"/>
          </a:p>
          <a:p>
            <a:pPr marL="0" indent="0" algn="ctr" eaLnBrk="1" hangingPunct="1">
              <a:buFont typeface="Monotype Sorts" pitchFamily="2" charset="2"/>
              <a:buNone/>
              <a:defRPr/>
            </a:pPr>
            <a:r>
              <a:rPr lang="en-US" dirty="0"/>
              <a:t>j.haasz@ieee.org</a:t>
            </a:r>
          </a:p>
          <a:p>
            <a:pPr marL="0" indent="0">
              <a:buNone/>
            </a:pPr>
            <a:endParaRPr lang="en-US" i="1" dirty="0" smtClean="0"/>
          </a:p>
        </p:txBody>
      </p:sp>
      <p:sp>
        <p:nvSpPr>
          <p:cNvPr id="17412" name="Slide Number Placeholder 5"/>
          <p:cNvSpPr>
            <a:spLocks noGrp="1"/>
          </p:cNvSpPr>
          <p:nvPr>
            <p:ph type="sldNum" sz="quarter" idx="12"/>
          </p:nvPr>
        </p:nvSpPr>
        <p:spPr/>
        <p:txBody>
          <a:bodyPr/>
          <a:lstStyle/>
          <a:p>
            <a:fld id="{19987EB8-EF56-498E-AFF6-0FAF68F9E0B8}" type="slidenum">
              <a:rPr lang="en-US" smtClean="0"/>
              <a:pPr/>
              <a:t>3</a:t>
            </a:fld>
            <a:endParaRPr lang="en-US"/>
          </a:p>
        </p:txBody>
      </p:sp>
    </p:spTree>
    <p:extLst>
      <p:ext uri="{BB962C8B-B14F-4D97-AF65-F5344CB8AC3E}">
        <p14:creationId xmlns:p14="http://schemas.microsoft.com/office/powerpoint/2010/main" val="1465066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2157</TotalTime>
  <Words>181</Words>
  <Application>Microsoft Office PowerPoint</Application>
  <PresentationFormat>On-screen Show (4:3)</PresentationFormat>
  <Paragraphs>25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IEEE-SA_PowerPoint_Template</vt:lpstr>
      <vt:lpstr>IEEE-SA Global Engagement/ Liaison Report  Update for IEEE 802</vt:lpstr>
      <vt:lpstr>China Update </vt:lpstr>
      <vt:lpstr>Contact</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IEEE-SA PPT Template</dc:title>
  <dc:creator>IEEE</dc:creator>
  <cp:lastModifiedBy>Kim, Soo</cp:lastModifiedBy>
  <cp:revision>235</cp:revision>
  <cp:lastPrinted>2013-11-01T00:17:56Z</cp:lastPrinted>
  <dcterms:created xsi:type="dcterms:W3CDTF">2009-12-29T14:27:24Z</dcterms:created>
  <dcterms:modified xsi:type="dcterms:W3CDTF">2014-10-31T15:17:49Z</dcterms:modified>
</cp:coreProperties>
</file>