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1386" r:id="rId2"/>
    <p:sldId id="1387" r:id="rId3"/>
    <p:sldId id="1367" r:id="rId4"/>
    <p:sldId id="1383" r:id="rId5"/>
    <p:sldId id="1384" r:id="rId6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691" autoAdjust="0"/>
    <p:restoredTop sz="94660" autoAdjust="0"/>
  </p:normalViewPr>
  <p:slideViewPr>
    <p:cSldViewPr>
      <p:cViewPr>
        <p:scale>
          <a:sx n="96" d="100"/>
          <a:sy n="96" d="100"/>
        </p:scale>
        <p:origin x="-1566" y="66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782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802.11-14/0795r0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0692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802.11-14/0795r0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908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July 2014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5700" y="701675"/>
            <a:ext cx="462280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802.11-13/1381r0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036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802.11-13/1381r0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Jon Rosdahl, CSR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2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203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38230" y="6475413"/>
            <a:ext cx="90569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 EC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38230" y="6475413"/>
            <a:ext cx="90569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 EC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638230" y="6475413"/>
            <a:ext cx="90569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IEEE 802 EC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4766" y="6475413"/>
            <a:ext cx="57066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320157" y="363380"/>
            <a:ext cx="312534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</a:t>
            </a:r>
            <a:r>
              <a:rPr lang="en-US" sz="1600" b="1" dirty="0" smtClean="0">
                <a:latin typeface="Arial" pitchFamily="34" charset="0"/>
              </a:rPr>
              <a:t>ec-14-0053-INTL Rev1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130484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dirty="0" smtClean="0">
                <a:latin typeface="Arial" pitchFamily="34" charset="0"/>
              </a:rPr>
              <a:t>Submission to SC6</a:t>
            </a:r>
            <a:endParaRPr lang="en-US" dirty="0">
              <a:latin typeface="Arial" pitchFamily="34" charset="0"/>
            </a:endParaRP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3"/>
            <a:ext cx="92333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July 2014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4294967295"/>
          </p:nvPr>
        </p:nvSpPr>
        <p:spPr>
          <a:xfrm>
            <a:off x="4375268" y="6475414"/>
            <a:ext cx="468077" cy="184666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38230" y="6475413"/>
            <a:ext cx="90569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 EC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609600" y="1676400"/>
            <a:ext cx="772160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 smtClean="0">
                <a:latin typeface="+mj-lt"/>
              </a:rPr>
              <a:t>Document </a:t>
            </a:r>
            <a:r>
              <a:rPr lang="en-US" sz="1600" b="1" dirty="0">
                <a:latin typeface="+mj-lt"/>
              </a:rPr>
              <a:t>Number: </a:t>
            </a:r>
            <a:r>
              <a:rPr lang="en-US" sz="1600" dirty="0" smtClean="0">
                <a:latin typeface="+mj-lt"/>
              </a:rPr>
              <a:t>6N15925 </a:t>
            </a:r>
            <a:r>
              <a:rPr lang="en-US" sz="1600" dirty="0">
                <a:latin typeface="+mj-lt"/>
              </a:rPr>
              <a:t>	</a:t>
            </a:r>
          </a:p>
          <a:p>
            <a:r>
              <a:rPr lang="en-US" sz="1600" b="1" dirty="0">
                <a:latin typeface="+mj-lt"/>
              </a:rPr>
              <a:t>Date: </a:t>
            </a:r>
            <a:r>
              <a:rPr lang="en-US" sz="1600" dirty="0" smtClean="0">
                <a:latin typeface="+mj-lt"/>
              </a:rPr>
              <a:t>2014-07-18 </a:t>
            </a:r>
            <a:r>
              <a:rPr lang="en-US" sz="1600" dirty="0">
                <a:latin typeface="+mj-lt"/>
              </a:rPr>
              <a:t>	</a:t>
            </a:r>
          </a:p>
          <a:p>
            <a:r>
              <a:rPr lang="en-US" sz="1600" b="1" dirty="0">
                <a:latin typeface="+mj-lt"/>
              </a:rPr>
              <a:t>Replaces: </a:t>
            </a:r>
            <a:r>
              <a:rPr lang="en-US" sz="1600" dirty="0">
                <a:latin typeface="+mj-lt"/>
              </a:rPr>
              <a:t>	</a:t>
            </a:r>
          </a:p>
          <a:p>
            <a:r>
              <a:rPr lang="fr-FR" sz="1600" b="1" dirty="0">
                <a:latin typeface="+mj-lt"/>
              </a:rPr>
              <a:t>Document Type: </a:t>
            </a:r>
            <a:r>
              <a:rPr lang="fr-FR" sz="1600" dirty="0" smtClean="0">
                <a:latin typeface="+mj-lt"/>
              </a:rPr>
              <a:t>Liaison </a:t>
            </a:r>
            <a:r>
              <a:rPr lang="fr-FR" sz="1600" dirty="0" err="1" smtClean="0">
                <a:latin typeface="+mj-lt"/>
              </a:rPr>
              <a:t>Organization</a:t>
            </a:r>
            <a:r>
              <a:rPr lang="fr-FR" sz="1600" dirty="0">
                <a:latin typeface="+mj-lt"/>
              </a:rPr>
              <a:t> </a:t>
            </a:r>
            <a:r>
              <a:rPr lang="fr-FR" sz="1600" dirty="0" smtClean="0">
                <a:latin typeface="+mj-lt"/>
              </a:rPr>
              <a:t>Contribution </a:t>
            </a:r>
            <a:r>
              <a:rPr lang="fr-FR" sz="1600" dirty="0">
                <a:latin typeface="+mj-lt"/>
              </a:rPr>
              <a:t>	</a:t>
            </a:r>
          </a:p>
          <a:p>
            <a:r>
              <a:rPr lang="en-US" sz="1600" b="1" dirty="0">
                <a:latin typeface="+mj-lt"/>
              </a:rPr>
              <a:t>Document Title: </a:t>
            </a:r>
            <a:r>
              <a:rPr lang="en-US" sz="1600" dirty="0" smtClean="0">
                <a:latin typeface="+mj-lt"/>
              </a:rPr>
              <a:t>Request to SC6 to allocate revision responsibility of the ISO/IEC/IEEE 8802-22 Standards to the IEEE 802.22 Working Group </a:t>
            </a:r>
            <a:r>
              <a:rPr lang="en-US" sz="1600" dirty="0">
                <a:latin typeface="+mj-lt"/>
              </a:rPr>
              <a:t>	</a:t>
            </a:r>
          </a:p>
          <a:p>
            <a:r>
              <a:rPr lang="en-US" sz="1600" b="1" dirty="0">
                <a:latin typeface="+mj-lt"/>
              </a:rPr>
              <a:t>Document </a:t>
            </a:r>
            <a:r>
              <a:rPr lang="en-US" sz="1600" b="1" dirty="0" smtClean="0">
                <a:latin typeface="+mj-lt"/>
              </a:rPr>
              <a:t>Source: </a:t>
            </a:r>
            <a:r>
              <a:rPr lang="en-US" sz="1600" dirty="0" smtClean="0">
                <a:latin typeface="+mj-lt"/>
              </a:rPr>
              <a:t>IEEE </a:t>
            </a:r>
            <a:r>
              <a:rPr lang="en-US" sz="1600" dirty="0">
                <a:latin typeface="+mj-lt"/>
              </a:rPr>
              <a:t>802 	</a:t>
            </a:r>
          </a:p>
          <a:p>
            <a:r>
              <a:rPr lang="en-US" sz="1600" b="1" dirty="0">
                <a:latin typeface="+mj-lt"/>
              </a:rPr>
              <a:t>Project Number: </a:t>
            </a:r>
            <a:r>
              <a:rPr lang="en-US" sz="1600" dirty="0">
                <a:latin typeface="+mj-lt"/>
              </a:rPr>
              <a:t>	</a:t>
            </a:r>
          </a:p>
          <a:p>
            <a:r>
              <a:rPr lang="en-US" sz="1600" b="1" dirty="0">
                <a:latin typeface="+mj-lt"/>
              </a:rPr>
              <a:t>Document Status: </a:t>
            </a:r>
            <a:r>
              <a:rPr lang="en-US" sz="1600" dirty="0">
                <a:latin typeface="+mj-lt"/>
              </a:rPr>
              <a:t>	For Consideration at the SC 6/WG 1 </a:t>
            </a:r>
            <a:r>
              <a:rPr lang="en-US" sz="1600" dirty="0" smtClean="0">
                <a:latin typeface="+mj-lt"/>
              </a:rPr>
              <a:t>meeting </a:t>
            </a:r>
            <a:r>
              <a:rPr lang="en-US" sz="1600" dirty="0">
                <a:latin typeface="+mj-lt"/>
              </a:rPr>
              <a:t>	</a:t>
            </a:r>
          </a:p>
          <a:p>
            <a:r>
              <a:rPr lang="en-US" sz="1600" b="1" dirty="0">
                <a:latin typeface="+mj-lt"/>
              </a:rPr>
              <a:t>Action ID: </a:t>
            </a:r>
            <a:r>
              <a:rPr lang="en-US" sz="1600" dirty="0">
                <a:latin typeface="+mj-lt"/>
              </a:rPr>
              <a:t>	FYI 	</a:t>
            </a:r>
          </a:p>
          <a:p>
            <a:r>
              <a:rPr lang="en-US" sz="1600" b="1" dirty="0">
                <a:latin typeface="+mj-lt"/>
              </a:rPr>
              <a:t>Due Date: </a:t>
            </a:r>
            <a:r>
              <a:rPr lang="en-US" sz="1600" dirty="0">
                <a:latin typeface="+mj-lt"/>
              </a:rPr>
              <a:t>	</a:t>
            </a:r>
          </a:p>
          <a:p>
            <a:r>
              <a:rPr lang="en-US" sz="1600" b="1" dirty="0">
                <a:latin typeface="+mj-lt"/>
              </a:rPr>
              <a:t>No. of Pages: </a:t>
            </a:r>
            <a:r>
              <a:rPr lang="en-US" sz="1600" dirty="0">
                <a:latin typeface="+mj-lt"/>
              </a:rPr>
              <a:t>	</a:t>
            </a:r>
            <a:r>
              <a:rPr lang="en-US" sz="1600" dirty="0" smtClean="0">
                <a:latin typeface="+mj-lt"/>
              </a:rPr>
              <a:t>5</a:t>
            </a:r>
            <a:r>
              <a:rPr lang="en-US" sz="1600" dirty="0">
                <a:latin typeface="+mj-lt"/>
              </a:rPr>
              <a:t>	</a:t>
            </a:r>
          </a:p>
          <a:p>
            <a:endParaRPr lang="en-US" sz="1400" dirty="0" smtClean="0">
              <a:latin typeface="+mj-lt"/>
            </a:endParaRPr>
          </a:p>
          <a:p>
            <a:endParaRPr lang="en-US" sz="1400" dirty="0" smtClean="0">
              <a:latin typeface="+mj-lt"/>
            </a:endParaRPr>
          </a:p>
          <a:p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ISO/IEC </a:t>
            </a:r>
            <a:r>
              <a:rPr lang="en-US" dirty="0">
                <a:latin typeface="+mj-lt"/>
              </a:rPr>
              <a:t>JTC1/SC6 Secretariat Ms. </a:t>
            </a:r>
            <a:r>
              <a:rPr lang="en-US" dirty="0" err="1">
                <a:latin typeface="+mj-lt"/>
              </a:rPr>
              <a:t>Jooran</a:t>
            </a:r>
            <a:r>
              <a:rPr lang="en-US" dirty="0">
                <a:latin typeface="+mj-lt"/>
              </a:rPr>
              <a:t> Lee, KSA (on behalf of KATS) </a:t>
            </a:r>
          </a:p>
          <a:p>
            <a:r>
              <a:rPr lang="en-US" dirty="0">
                <a:latin typeface="+mj-lt"/>
              </a:rPr>
              <a:t>Korea Technology Center #701-7 </a:t>
            </a:r>
            <a:r>
              <a:rPr lang="en-US" dirty="0" err="1">
                <a:latin typeface="+mj-lt"/>
              </a:rPr>
              <a:t>Yeoksam</a:t>
            </a:r>
            <a:r>
              <a:rPr lang="en-US" dirty="0">
                <a:latin typeface="+mj-lt"/>
              </a:rPr>
              <a:t>-dong, Gangnam-</a:t>
            </a:r>
            <a:r>
              <a:rPr lang="en-US" dirty="0" err="1">
                <a:latin typeface="+mj-lt"/>
              </a:rPr>
              <a:t>gu</a:t>
            </a:r>
            <a:r>
              <a:rPr lang="en-US" dirty="0">
                <a:latin typeface="+mj-lt"/>
              </a:rPr>
              <a:t>, Seoul, 135-513, Republic of Korea ; </a:t>
            </a:r>
          </a:p>
          <a:p>
            <a:r>
              <a:rPr lang="en-US" dirty="0">
                <a:latin typeface="+mj-lt"/>
              </a:rPr>
              <a:t>Telephone: +82 2 6009 4808 ; Facsimile: +82 2 6009 4819 ; Email : </a:t>
            </a:r>
            <a:r>
              <a:rPr lang="en-US" u="sng" dirty="0">
                <a:latin typeface="+mj-lt"/>
              </a:rPr>
              <a:t>jooran@kisi.or.kr</a:t>
            </a:r>
            <a:r>
              <a:rPr lang="en-US" dirty="0">
                <a:latin typeface="+mj-lt"/>
              </a:rPr>
              <a:t>	</a:t>
            </a:r>
          </a:p>
        </p:txBody>
      </p:sp>
      <p:sp>
        <p:nvSpPr>
          <p:cNvPr id="6" name="Rectangle 5"/>
          <p:cNvSpPr/>
          <p:nvPr/>
        </p:nvSpPr>
        <p:spPr>
          <a:xfrm>
            <a:off x="639416" y="762000"/>
            <a:ext cx="7818783" cy="707886"/>
          </a:xfrm>
          <a:prstGeom prst="rect">
            <a:avLst/>
          </a:prstGeom>
          <a:ln w="25400" cmpd="thickThin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US" sz="2000" b="1" dirty="0">
                <a:latin typeface="+mj-lt"/>
              </a:rPr>
              <a:t>Telecommunications and Information Exchange Between Systems ISO/IEC JTC 1/SC 6 </a:t>
            </a:r>
          </a:p>
        </p:txBody>
      </p:sp>
    </p:spTree>
    <p:extLst>
      <p:ext uri="{BB962C8B-B14F-4D97-AF65-F5344CB8AC3E}">
        <p14:creationId xmlns:p14="http://schemas.microsoft.com/office/powerpoint/2010/main" val="62295648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4294967295"/>
          </p:nvPr>
        </p:nvSpPr>
        <p:spPr>
          <a:xfrm>
            <a:off x="4375268" y="6475414"/>
            <a:ext cx="468077" cy="184666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2</a:t>
            </a:fld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1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2014-07-17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838993"/>
              </p:ext>
            </p:extLst>
          </p:nvPr>
        </p:nvGraphicFramePr>
        <p:xfrm>
          <a:off x="457200" y="3379788"/>
          <a:ext cx="8507413" cy="1122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54" name="Document" r:id="rId4" imgW="8504500" imgH="1129250" progId="Word.Document.8">
                  <p:embed/>
                </p:oleObj>
              </mc:Choice>
              <mc:Fallback>
                <p:oleObj name="Document" r:id="rId4" imgW="8504500" imgH="112925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379788"/>
                        <a:ext cx="8507413" cy="11223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2473325"/>
            <a:ext cx="1981200" cy="5746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400" dirty="0">
                <a:solidFill>
                  <a:srgbClr val="000000"/>
                </a:solidFill>
                <a:latin typeface="+mn-lt"/>
                <a:ea typeface="Segoe UI" panose="020B0502040204020203" pitchFamily="34" charset="0"/>
                <a:cs typeface="Segoe UI" panose="020B0502040204020203" pitchFamily="34" charset="0"/>
              </a:rPr>
              <a:t>Authors:</a:t>
            </a:r>
          </a:p>
        </p:txBody>
      </p:sp>
      <p:sp>
        <p:nvSpPr>
          <p:cNvPr id="2" name="Rectangle 1"/>
          <p:cNvSpPr/>
          <p:nvPr/>
        </p:nvSpPr>
        <p:spPr>
          <a:xfrm>
            <a:off x="523461" y="4800600"/>
            <a:ext cx="831573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800" dirty="0">
              <a:latin typeface="+mn-lt"/>
            </a:endParaRPr>
          </a:p>
          <a:p>
            <a:r>
              <a:rPr lang="en-US" sz="1800" b="1" dirty="0">
                <a:latin typeface="+mn-lt"/>
              </a:rPr>
              <a:t>Abstract: This document provides responses to </a:t>
            </a:r>
            <a:r>
              <a:rPr lang="en-US" sz="1800" b="1" dirty="0" smtClean="0">
                <a:latin typeface="+mn-lt"/>
              </a:rPr>
              <a:t>FDIS 60 days ballot comments </a:t>
            </a:r>
            <a:r>
              <a:rPr lang="en-US" sz="1800" b="1" dirty="0">
                <a:latin typeface="+mn-lt"/>
              </a:rPr>
              <a:t>on </a:t>
            </a:r>
            <a:r>
              <a:rPr lang="en-US" sz="1800" b="1" dirty="0" smtClean="0">
                <a:latin typeface="+mn-lt"/>
              </a:rPr>
              <a:t>IEEE Std. 802.22-2011 </a:t>
            </a:r>
            <a:endParaRPr lang="en-US" sz="1800" dirty="0">
              <a:latin typeface="+mn-lt"/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534400" cy="838200"/>
          </a:xfrm>
        </p:spPr>
        <p:txBody>
          <a:bodyPr/>
          <a:lstStyle/>
          <a:p>
            <a:pPr algn="ctr"/>
            <a:r>
              <a:rPr lang="en-AU" sz="2000" dirty="0"/>
              <a:t>R</a:t>
            </a:r>
            <a:r>
              <a:rPr lang="en-AU" sz="2000" dirty="0" smtClean="0"/>
              <a:t>equest to SC6 </a:t>
            </a:r>
            <a:r>
              <a:rPr lang="en-AU" sz="2000" dirty="0"/>
              <a:t>to allocate revision responsibility </a:t>
            </a:r>
            <a:r>
              <a:rPr lang="en-AU" sz="2000" dirty="0" smtClean="0"/>
              <a:t>of the ISO/IEC/IEEE 8802-22 Standards to the </a:t>
            </a:r>
            <a:r>
              <a:rPr lang="en-AU" sz="2000" dirty="0"/>
              <a:t>IEEE </a:t>
            </a:r>
            <a:r>
              <a:rPr lang="en-AU" sz="2000" dirty="0" smtClean="0"/>
              <a:t>802.22 Working Group</a:t>
            </a:r>
            <a:endParaRPr lang="en-AU" sz="2000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38230" y="6475413"/>
            <a:ext cx="90569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 EC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97985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IEEE </a:t>
            </a:r>
            <a:r>
              <a:rPr lang="en-AU" dirty="0" smtClean="0"/>
              <a:t>802.1/3/11/22 </a:t>
            </a:r>
            <a:r>
              <a:rPr lang="en-AU" dirty="0" smtClean="0"/>
              <a:t>standards are being liaised to ISO/IEC JTC1/SC6 for ratification under the PSDO based on an agreement by SC6 that the relevant IEEE 802 WG has responsibility </a:t>
            </a:r>
            <a:r>
              <a:rPr lang="en-AU" dirty="0"/>
              <a:t>for the revision process </a:t>
            </a:r>
            <a:endParaRPr lang="en-AU" dirty="0" smtClean="0"/>
          </a:p>
          <a:p>
            <a:pPr lvl="1"/>
            <a:r>
              <a:rPr lang="en-AU" dirty="0" smtClean="0"/>
              <a:t>The agreement by SC6 is based on the existence of </a:t>
            </a:r>
            <a:r>
              <a:rPr lang="en-AU" dirty="0"/>
              <a:t>an established mechanism </a:t>
            </a:r>
            <a:r>
              <a:rPr lang="en-AU" dirty="0" smtClean="0"/>
              <a:t>for NBs to </a:t>
            </a:r>
            <a:r>
              <a:rPr lang="en-AU" dirty="0"/>
              <a:t>contribute to the revision process in the IEEE </a:t>
            </a:r>
            <a:r>
              <a:rPr lang="en-AU" dirty="0" smtClean="0"/>
              <a:t>802 WG</a:t>
            </a:r>
          </a:p>
          <a:p>
            <a:pPr lvl="2"/>
            <a:r>
              <a:rPr lang="en-AU" dirty="0" smtClean="0"/>
              <a:t>This process is documented in N15606</a:t>
            </a:r>
            <a:endParaRPr lang="en-AU" dirty="0"/>
          </a:p>
          <a:p>
            <a:pPr lvl="1"/>
            <a:r>
              <a:rPr lang="en-AU" dirty="0" smtClean="0"/>
              <a:t>The agreement was ratified by resolutions in SC6 in relation to each of IEEE </a:t>
            </a:r>
            <a:r>
              <a:rPr lang="en-AU" dirty="0" smtClean="0"/>
              <a:t>802.1/3/11</a:t>
            </a:r>
            <a:endParaRPr lang="en-AU" dirty="0" smtClean="0"/>
          </a:p>
          <a:p>
            <a:pPr lvl="1"/>
            <a:r>
              <a:rPr lang="en-AU" dirty="0" smtClean="0"/>
              <a:t>IEEE </a:t>
            </a:r>
            <a:r>
              <a:rPr lang="en-AU" dirty="0" smtClean="0"/>
              <a:t>802.22 </a:t>
            </a:r>
            <a:r>
              <a:rPr lang="en-AU" dirty="0" smtClean="0"/>
              <a:t>WG </a:t>
            </a:r>
            <a:r>
              <a:rPr lang="en-AU" dirty="0" smtClean="0"/>
              <a:t>requests </a:t>
            </a:r>
            <a:r>
              <a:rPr lang="en-AU" dirty="0" smtClean="0"/>
              <a:t>a similar agreement in relation to </a:t>
            </a:r>
            <a:r>
              <a:rPr lang="en-AU" dirty="0" smtClean="0"/>
              <a:t>ISO/IECIEEE 8802-22 Standards</a:t>
            </a:r>
            <a:endParaRPr lang="en-AU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76063" y="6475413"/>
            <a:ext cx="468077" cy="184666"/>
          </a:xfrm>
        </p:spPr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59566"/>
              </p:ext>
            </p:extLst>
          </p:nvPr>
        </p:nvGraphicFramePr>
        <p:xfrm>
          <a:off x="4724400" y="3657601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0285" name="Acrobat Document" showAsIcon="1" r:id="rId3" imgW="914400" imgH="771480" progId="AcroExch.Document.7">
                  <p:embed/>
                </p:oleObj>
              </mc:Choice>
              <mc:Fallback>
                <p:oleObj name="Acrobat Document" showAsIcon="1" r:id="rId3" imgW="914400" imgH="771480" progId="AcroExch.Document.7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724400" y="3657601"/>
                        <a:ext cx="914400" cy="77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38230" y="6475413"/>
            <a:ext cx="90569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 EC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534400" cy="838200"/>
          </a:xfrm>
        </p:spPr>
        <p:txBody>
          <a:bodyPr/>
          <a:lstStyle/>
          <a:p>
            <a:pPr algn="ctr"/>
            <a:r>
              <a:rPr lang="en-AU" sz="2000" dirty="0"/>
              <a:t>R</a:t>
            </a:r>
            <a:r>
              <a:rPr lang="en-AU" sz="2000" dirty="0" smtClean="0"/>
              <a:t>equest to SC6 </a:t>
            </a:r>
            <a:r>
              <a:rPr lang="en-AU" sz="2000" dirty="0"/>
              <a:t>to allocate revision responsibility </a:t>
            </a:r>
            <a:r>
              <a:rPr lang="en-AU" sz="2000" dirty="0" smtClean="0"/>
              <a:t>of the ISO/IEC/IEEE 8802-22 Standards to the </a:t>
            </a:r>
            <a:r>
              <a:rPr lang="en-AU" sz="2000" dirty="0"/>
              <a:t>IEEE </a:t>
            </a:r>
            <a:r>
              <a:rPr lang="en-AU" sz="2000" dirty="0" smtClean="0"/>
              <a:t>802.22 Working Group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1699337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Proposed liaison to SC6 (part 1/2)</a:t>
            </a:r>
          </a:p>
          <a:p>
            <a:pPr lvl="1"/>
            <a:r>
              <a:rPr lang="en-AU" i="1" dirty="0" smtClean="0"/>
              <a:t>The IEEE 802.22 Working Group is currently making use of the PSDO agreement between ISO and IEEE to enable ISO/IEC JTC1 NBs to review and ratify IEEE 802.22 standards as ISO/IEC/IEEE 8802-22 standards</a:t>
            </a:r>
          </a:p>
          <a:p>
            <a:pPr lvl="1"/>
            <a:r>
              <a:rPr lang="en-AU" i="1" dirty="0" smtClean="0"/>
              <a:t>The IEEE 802.22 </a:t>
            </a:r>
            <a:r>
              <a:rPr lang="en-AU" i="1" dirty="0"/>
              <a:t>Working Group is </a:t>
            </a:r>
            <a:r>
              <a:rPr lang="en-AU" i="1" dirty="0" smtClean="0"/>
              <a:t>using the same processes as those being used to enable the review and ratification the ISO/IEC/IEEE 802-1/3/11 series of standards, including those processes specified in 6N15606</a:t>
            </a:r>
          </a:p>
          <a:p>
            <a:pPr lvl="1"/>
            <a:r>
              <a:rPr lang="en-AU" i="1" dirty="0" smtClean="0"/>
              <a:t>ISO/IEC JTC1/SC6 has made the use of those processes the basis of resolutions within SC6 to allocate </a:t>
            </a:r>
            <a:r>
              <a:rPr lang="en-AU" i="1" dirty="0"/>
              <a:t>responsibility for the revision process of </a:t>
            </a:r>
            <a:r>
              <a:rPr lang="en-AU" i="1" dirty="0" smtClean="0"/>
              <a:t>the ISO/IEC 8802-1/3/11 series of standards </a:t>
            </a:r>
            <a:r>
              <a:rPr lang="en-AU" i="1" dirty="0"/>
              <a:t>to the </a:t>
            </a:r>
            <a:r>
              <a:rPr lang="en-AU" i="1" dirty="0" smtClean="0"/>
              <a:t>relevant IEEE 802 </a:t>
            </a:r>
            <a:r>
              <a:rPr lang="en-AU" i="1" dirty="0"/>
              <a:t>Working Group </a:t>
            </a:r>
            <a:endParaRPr lang="en-AU" i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76063" y="6475413"/>
            <a:ext cx="468077" cy="184666"/>
          </a:xfrm>
        </p:spPr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38230" y="6475413"/>
            <a:ext cx="90569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 EC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534400" cy="838200"/>
          </a:xfrm>
        </p:spPr>
        <p:txBody>
          <a:bodyPr/>
          <a:lstStyle/>
          <a:p>
            <a:pPr algn="ctr"/>
            <a:r>
              <a:rPr lang="en-AU" sz="2000" dirty="0"/>
              <a:t>R</a:t>
            </a:r>
            <a:r>
              <a:rPr lang="en-AU" sz="2000" dirty="0" smtClean="0"/>
              <a:t>equest to SC6 </a:t>
            </a:r>
            <a:r>
              <a:rPr lang="en-AU" sz="2000" dirty="0"/>
              <a:t>to allocate revision responsibility </a:t>
            </a:r>
            <a:r>
              <a:rPr lang="en-AU" sz="2000" dirty="0" smtClean="0"/>
              <a:t>of the ISO/IEC/IEEE 8802-22 Standards to the </a:t>
            </a:r>
            <a:r>
              <a:rPr lang="en-AU" sz="2000" dirty="0"/>
              <a:t>IEEE </a:t>
            </a:r>
            <a:r>
              <a:rPr lang="en-AU" sz="2000" dirty="0" smtClean="0"/>
              <a:t>802.22 Working Group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2131953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Proposed liaison to SC6 (part 1/2)</a:t>
            </a:r>
          </a:p>
          <a:p>
            <a:pPr lvl="1"/>
            <a:r>
              <a:rPr lang="en-AU" i="1" dirty="0" smtClean="0"/>
              <a:t>The IEEE 802.22 </a:t>
            </a:r>
            <a:r>
              <a:rPr lang="en-AU" i="1" dirty="0"/>
              <a:t>Working Group requests </a:t>
            </a:r>
            <a:r>
              <a:rPr lang="en-AU" i="1" dirty="0" smtClean="0"/>
              <a:t>that SC6 adopts the following similar resolution with respect to the ISO/IEC/IEEE 8802-22 series of standards</a:t>
            </a:r>
          </a:p>
          <a:p>
            <a:pPr lvl="2"/>
            <a:r>
              <a:rPr lang="en-AU" b="0" i="1" dirty="0" smtClean="0"/>
              <a:t>As </a:t>
            </a:r>
            <a:r>
              <a:rPr lang="en-AU" b="0" i="1" dirty="0"/>
              <a:t>empowered by clause A1.2.1 of the PSDO agreement between ISO and IEEE, SC 6 decides to </a:t>
            </a:r>
            <a:r>
              <a:rPr lang="en-AU" b="0" i="1" dirty="0" smtClean="0"/>
              <a:t>allocate responsibility </a:t>
            </a:r>
            <a:r>
              <a:rPr lang="en-AU" b="0" i="1" dirty="0"/>
              <a:t>for the revision process </a:t>
            </a:r>
            <a:r>
              <a:rPr lang="en-AU" b="0" i="1" dirty="0" smtClean="0"/>
              <a:t>of the ISO/IEC/IEEE 8802-22 </a:t>
            </a:r>
            <a:r>
              <a:rPr lang="en-AU" i="1" dirty="0" smtClean="0"/>
              <a:t>series of </a:t>
            </a:r>
            <a:r>
              <a:rPr lang="en-AU" b="0" i="1" dirty="0" smtClean="0"/>
              <a:t>standards </a:t>
            </a:r>
            <a:r>
              <a:rPr lang="en-AU" b="0" i="1" dirty="0"/>
              <a:t>to the IEEE </a:t>
            </a:r>
            <a:r>
              <a:rPr lang="en-AU" b="0" i="1" dirty="0" smtClean="0"/>
              <a:t>802.22 </a:t>
            </a:r>
            <a:r>
              <a:rPr lang="en-AU" i="1" dirty="0"/>
              <a:t>Working Group </a:t>
            </a:r>
            <a:r>
              <a:rPr lang="en-AU" b="0" i="1" dirty="0" smtClean="0"/>
              <a:t>while the IEEE 802.22 </a:t>
            </a:r>
            <a:r>
              <a:rPr lang="en-AU" i="1" dirty="0"/>
              <a:t>Working Group </a:t>
            </a:r>
            <a:r>
              <a:rPr lang="en-AU" b="0" i="1" dirty="0" smtClean="0"/>
              <a:t>has </a:t>
            </a:r>
            <a:r>
              <a:rPr lang="en-AU" b="0" i="1" dirty="0"/>
              <a:t>an ongoing revision process for the IEEE </a:t>
            </a:r>
            <a:r>
              <a:rPr lang="en-AU" b="0" i="1" dirty="0" smtClean="0"/>
              <a:t>802.22 </a:t>
            </a:r>
            <a:r>
              <a:rPr lang="en-AU" b="0" i="1" dirty="0"/>
              <a:t>standard. A condition of this </a:t>
            </a:r>
            <a:r>
              <a:rPr lang="en-AU" b="0" i="1" dirty="0" smtClean="0"/>
              <a:t>resolution is </a:t>
            </a:r>
            <a:r>
              <a:rPr lang="en-AU" b="0" i="1" dirty="0"/>
              <a:t>that SC 6 and its NBs have access to an established mechanism to contribute to the revision process in </a:t>
            </a:r>
            <a:r>
              <a:rPr lang="en-AU" b="0" i="1" dirty="0" smtClean="0"/>
              <a:t>the IEEE 802.22 </a:t>
            </a:r>
            <a:r>
              <a:rPr lang="en-AU" i="1" dirty="0"/>
              <a:t>Working Group </a:t>
            </a:r>
            <a:r>
              <a:rPr lang="en-AU" b="0" i="1" dirty="0" smtClean="0"/>
              <a:t>.</a:t>
            </a:r>
            <a:endParaRPr lang="en-AU" i="1" dirty="0"/>
          </a:p>
          <a:p>
            <a:pPr lvl="1"/>
            <a:r>
              <a:rPr lang="en-AU" i="1" dirty="0" smtClean="0"/>
              <a:t>Note that </a:t>
            </a:r>
            <a:r>
              <a:rPr lang="en-AU" i="1" dirty="0"/>
              <a:t>this </a:t>
            </a:r>
            <a:r>
              <a:rPr lang="en-AU" i="1" dirty="0" smtClean="0"/>
              <a:t>proposed resolution </a:t>
            </a:r>
            <a:r>
              <a:rPr lang="en-AU" i="1" dirty="0"/>
              <a:t>is </a:t>
            </a:r>
            <a:r>
              <a:rPr lang="en-AU" i="1" dirty="0" smtClean="0"/>
              <a:t>in the same form as Resolutions 6.1.9/10/11 that were approved in September 2012 at the </a:t>
            </a:r>
            <a:r>
              <a:rPr lang="en-AU" b="0" i="1" dirty="0"/>
              <a:t>ISO/IEC JTC 1/SC 6 </a:t>
            </a:r>
            <a:r>
              <a:rPr lang="en-AU" b="0" i="1" dirty="0" smtClean="0"/>
              <a:t>plenary </a:t>
            </a:r>
            <a:r>
              <a:rPr lang="en-AU" i="1" dirty="0"/>
              <a:t>m</a:t>
            </a:r>
            <a:r>
              <a:rPr lang="en-AU" b="0" i="1" dirty="0" smtClean="0"/>
              <a:t>eeting in </a:t>
            </a:r>
            <a:r>
              <a:rPr lang="en-AU" b="0" i="1" dirty="0" err="1" smtClean="0"/>
              <a:t>Gratkorn</a:t>
            </a:r>
            <a:r>
              <a:rPr lang="en-AU" b="0" i="1" dirty="0" smtClean="0"/>
              <a:t>/Graz</a:t>
            </a:r>
            <a:r>
              <a:rPr lang="en-AU" b="0" i="1" dirty="0"/>
              <a:t>, Austria</a:t>
            </a:r>
            <a:endParaRPr lang="en-AU" i="1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76063" y="6475413"/>
            <a:ext cx="468077" cy="184666"/>
          </a:xfrm>
        </p:spPr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7638230" y="6475413"/>
            <a:ext cx="905696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IEEE 802 EC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838200"/>
            <a:ext cx="8534400" cy="838200"/>
          </a:xfrm>
        </p:spPr>
        <p:txBody>
          <a:bodyPr/>
          <a:lstStyle/>
          <a:p>
            <a:pPr algn="ctr"/>
            <a:r>
              <a:rPr lang="en-AU" sz="2000" dirty="0"/>
              <a:t>R</a:t>
            </a:r>
            <a:r>
              <a:rPr lang="en-AU" sz="2000" dirty="0" smtClean="0"/>
              <a:t>equest to SC6 </a:t>
            </a:r>
            <a:r>
              <a:rPr lang="en-AU" sz="2000" dirty="0"/>
              <a:t>to allocate revision responsibility </a:t>
            </a:r>
            <a:r>
              <a:rPr lang="en-AU" sz="2000" dirty="0" smtClean="0"/>
              <a:t>of the ISO/IEC/IEEE 8802-22 Standards to the </a:t>
            </a:r>
            <a:r>
              <a:rPr lang="en-AU" sz="2000" dirty="0"/>
              <a:t>IEEE </a:t>
            </a:r>
            <a:r>
              <a:rPr lang="en-AU" sz="2000" dirty="0" smtClean="0"/>
              <a:t>802.22 Working Group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2345892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505</Words>
  <Application>Microsoft Office PowerPoint</Application>
  <PresentationFormat>On-screen Show (4:3)</PresentationFormat>
  <Paragraphs>57</Paragraphs>
  <Slides>5</Slides>
  <Notes>2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802-11-Submission</vt:lpstr>
      <vt:lpstr>Document</vt:lpstr>
      <vt:lpstr>Adobe Acrobat Document</vt:lpstr>
      <vt:lpstr>PowerPoint Presentation</vt:lpstr>
      <vt:lpstr>Request to SC6 to allocate revision responsibility of the ISO/IEC/IEEE 8802-22 Standards to the IEEE 802.22 Working Group</vt:lpstr>
      <vt:lpstr>Request to SC6 to allocate revision responsibility of the ISO/IEC/IEEE 8802-22 Standards to the IEEE 802.22 Working Group</vt:lpstr>
      <vt:lpstr>Request to SC6 to allocate revision responsibility of the ISO/IEC/IEEE 8802-22 Standards to the IEEE 802.22 Working Group</vt:lpstr>
      <vt:lpstr>Request to SC6 to allocate revision responsibility of the ISO/IEC/IEEE 8802-22 Standards to the IEEE 802.22 Working Group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2014-07-18T06:11:20Z</dcterms:modified>
</cp:coreProperties>
</file>