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74" r:id="rId4"/>
    <p:sldId id="262" r:id="rId5"/>
    <p:sldId id="265" r:id="rId6"/>
    <p:sldId id="266" r:id="rId7"/>
    <p:sldId id="267" r:id="rId8"/>
    <p:sldId id="269" r:id="rId9"/>
    <p:sldId id="271" r:id="rId10"/>
    <p:sldId id="268" r:id="rId11"/>
    <p:sldId id="270" r:id="rId12"/>
    <p:sldId id="272" r:id="rId13"/>
    <p:sldId id="273" r:id="rId14"/>
    <p:sldId id="276" r:id="rId15"/>
    <p:sldId id="275" r:id="rId16"/>
    <p:sldId id="277" r:id="rId17"/>
    <p:sldId id="292" r:id="rId18"/>
    <p:sldId id="290" r:id="rId19"/>
    <p:sldId id="291" r:id="rId20"/>
    <p:sldId id="293" r:id="rId21"/>
    <p:sldId id="294" r:id="rId22"/>
    <p:sldId id="278" r:id="rId23"/>
    <p:sldId id="279" r:id="rId24"/>
    <p:sldId id="280" r:id="rId25"/>
    <p:sldId id="281" r:id="rId26"/>
    <p:sldId id="282" r:id="rId27"/>
    <p:sldId id="286" r:id="rId28"/>
    <p:sldId id="287" r:id="rId29"/>
    <p:sldId id="288" r:id="rId30"/>
    <p:sldId id="289" r:id="rId31"/>
    <p:sldId id="264" r:id="rId3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1" autoAdjust="0"/>
    <p:restoredTop sz="86508" autoAdjust="0"/>
  </p:normalViewPr>
  <p:slideViewPr>
    <p:cSldViewPr>
      <p:cViewPr varScale="1">
        <p:scale>
          <a:sx n="56" d="100"/>
          <a:sy n="56" d="100"/>
        </p:scale>
        <p:origin x="-468" y="-96"/>
      </p:cViewPr>
      <p:guideLst>
        <p:guide orient="horz" pos="2160"/>
        <p:guide pos="2880"/>
      </p:guideLst>
    </p:cSldViewPr>
  </p:slideViewPr>
  <p:outlineViewPr>
    <p:cViewPr varScale="1">
      <p:scale>
        <a:sx n="45" d="100"/>
        <a:sy n="45" d="100"/>
      </p:scale>
      <p:origin x="0" y="5252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Nov.</a:t>
            </a:r>
            <a:r>
              <a:rPr lang="en-US" baseline="0" dirty="0" smtClean="0"/>
              <a:t> 10, 2013</a:t>
            </a:r>
          </a:p>
          <a:p>
            <a:r>
              <a:rPr lang="en-US" baseline="0" dirty="0" smtClean="0"/>
              <a:t>1. More info to follow at next Plenary – March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Nov.</a:t>
            </a:r>
            <a:r>
              <a:rPr lang="en-US" baseline="0" dirty="0" smtClean="0"/>
              <a:t> 10, 2013</a:t>
            </a:r>
          </a:p>
          <a:p>
            <a:r>
              <a:rPr lang="en-US" baseline="0" dirty="0" smtClean="0"/>
              <a:t>1. More info to follow at next Plenary – March 2014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Nov. 10, 2013</a:t>
            </a:r>
          </a:p>
          <a:p>
            <a:r>
              <a:rPr lang="en-US" dirty="0" smtClean="0"/>
              <a:t>1. See Jon and Bob for update</a:t>
            </a:r>
          </a:p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27775" y="8814888"/>
            <a:ext cx="3004820" cy="46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7" tIns="46324" rIns="92647" bIns="46324" anchor="b"/>
          <a:lstStyle/>
          <a:p>
            <a:pPr algn="r"/>
            <a:fld id="{E4DCC755-E4F5-467D-A213-7E658C1427AA}" type="slidenum">
              <a:rPr lang="zh-CN" altLang="en-US" sz="1200"/>
              <a:pPr algn="r"/>
              <a:t>13</a:t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802-EC-13/0033r2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CN" dirty="0" smtClean="0"/>
              <a:t>Definite	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dirty="0" smtClean="0"/>
              <a:t>Rate includes Breakfast and </a:t>
            </a:r>
            <a:r>
              <a:rPr lang="en-US" altLang="zh-CN" dirty="0" err="1" smtClean="0"/>
              <a:t>wifi</a:t>
            </a:r>
            <a:r>
              <a:rPr lang="en-US" altLang="zh-CN" dirty="0" smtClean="0"/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CN" dirty="0" smtClean="0"/>
              <a:t>Option to not </a:t>
            </a:r>
            <a:r>
              <a:rPr lang="en-US" altLang="zh-CN" smtClean="0"/>
              <a:t>include Breakfast</a:t>
            </a:r>
            <a:r>
              <a:rPr lang="en-US" altLang="zh-CN" baseline="0" smtClean="0"/>
              <a:t> : 50RMB less</a:t>
            </a:r>
          </a:p>
          <a:p>
            <a:pPr eaLnBrk="1" hangingPunct="1">
              <a:spcBef>
                <a:spcPct val="0"/>
              </a:spcBef>
            </a:pPr>
            <a:endParaRPr lang="zh-CN" alt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5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Room rates: Range from $188 US to $234 single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Room rates: Range from $209 US to $268 double - includes buffet breakfast &amp;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4 Hotels within walking distance to CCIB, but will most likely go with the 3 hotels with the best room rates.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Additional meeting expenses to be incurred: shipping, meeting and networking services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No social reception included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Based on site visit, meeting rental changed from </a:t>
            </a:r>
            <a:r>
              <a:rPr lang="en-US" sz="1200" dirty="0" smtClean="0"/>
              <a:t>€300,000</a:t>
            </a:r>
            <a:r>
              <a:rPr lang="en-US" sz="1200" baseline="0" dirty="0" smtClean="0"/>
              <a:t> to </a:t>
            </a:r>
            <a:r>
              <a:rPr lang="en-US" sz="1200" dirty="0" smtClean="0"/>
              <a:t>€150,000 (savings</a:t>
            </a:r>
            <a:r>
              <a:rPr lang="en-US" sz="1200" baseline="0" dirty="0" smtClean="0"/>
              <a:t> of approx $115,000US) plus many more savings at the CCIB!! </a:t>
            </a:r>
            <a:endParaRPr lang="en-US" baseline="0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Macau</a:t>
            </a:r>
            <a:r>
              <a:rPr lang="en-US" baseline="0" dirty="0" smtClean="0"/>
              <a:t> info: </a:t>
            </a:r>
            <a:r>
              <a:rPr lang="en-US" dirty="0" smtClean="0"/>
              <a:t>http://gohongkong.about.com/od/daytrips/a/TravleplanMac.htm</a:t>
            </a:r>
          </a:p>
          <a:p>
            <a:r>
              <a:rPr lang="en-US" smtClean="0"/>
              <a:t>Macau</a:t>
            </a:r>
            <a:r>
              <a:rPr lang="en-US" baseline="0" smtClean="0"/>
              <a:t> info</a:t>
            </a:r>
            <a:r>
              <a:rPr lang="en-US" baseline="0" dirty="0" smtClean="0"/>
              <a:t>: http://wikitravel.org/en/Macau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Nov. 10, 2013.</a:t>
            </a:r>
          </a:p>
          <a:p>
            <a:pPr marL="228600" indent="-228600">
              <a:buAutoNum type="arabicPeriod"/>
            </a:pPr>
            <a:r>
              <a:rPr lang="en-US" dirty="0" smtClean="0"/>
              <a:t>All</a:t>
            </a:r>
            <a:r>
              <a:rPr lang="en-US" baseline="0" dirty="0" smtClean="0"/>
              <a:t> pricing available for negotiations…recommend site visit within the 2 months or so.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Checking with venue for November 2017, space availability and guest room rates.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aseline="0" dirty="0" smtClean="0"/>
              <a:t>Room rates:  $215 US - single - includes buffet breakfast, no </a:t>
            </a:r>
            <a:r>
              <a:rPr lang="en-US" baseline="0" dirty="0" err="1" smtClean="0"/>
              <a:t>wifi</a:t>
            </a:r>
            <a:r>
              <a:rPr lang="en-US" baseline="0" dirty="0" smtClean="0"/>
              <a:t>, $230 US double - includes buffet breakfast, no </a:t>
            </a:r>
            <a:r>
              <a:rPr lang="en-US" baseline="0" dirty="0" err="1" smtClean="0"/>
              <a:t>wifi</a:t>
            </a:r>
            <a:endParaRPr lang="en-US" baseline="0" dirty="0" smtClean="0"/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Additional meeting expenses to be incurred: shipping, meeting and networking services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No social reception provided at this time.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Site visit required for better pricing on all facility services.</a:t>
            </a:r>
          </a:p>
          <a:p>
            <a:pPr marL="228600" marR="0" indent="-22860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en-US" baseline="0" dirty="0" smtClean="0"/>
              <a:t>Original meeting dates.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Nov.</a:t>
            </a:r>
            <a:r>
              <a:rPr lang="en-US" baseline="0" dirty="0" smtClean="0"/>
              <a:t> 10, 2013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MBSH – Not Available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Bob Checking on the SUNTEC in Singapore for March 2018.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EC-13/0054r1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4-00EC-802-plenary-future-venue-contract-status.xls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802_tutorials/802_Tutorial_Request_Form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4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ExSec</a:t>
            </a:r>
            <a:r>
              <a:rPr lang="en-US" dirty="0" smtClean="0"/>
              <a:t> Agenda Items November 2013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2476500"/>
        </p:xfrm>
        <a:graphic>
          <a:graphicData uri="http://schemas.openxmlformats.org/presentationml/2006/ole">
            <p:oleObj spid="_x0000_s3075" name="Document" r:id="rId4" imgW="8232082" imgH="253558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Mar 2013 </a:t>
            </a:r>
            <a:r>
              <a:rPr lang="en-US" sz="2000" b="0" dirty="0" err="1" smtClean="0"/>
              <a:t>Caribe</a:t>
            </a:r>
            <a:r>
              <a:rPr lang="en-US" sz="2000" b="0" dirty="0" smtClean="0"/>
              <a:t>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/>
            <a:r>
              <a:rPr lang="en-US" sz="2000" dirty="0" smtClean="0">
                <a:solidFill>
                  <a:srgbClr val="0000FF"/>
                </a:solidFill>
              </a:rPr>
              <a:t>Marina Bay Sands Hotel &amp; Conference Center – SINGAPORE</a:t>
            </a:r>
          </a:p>
          <a:p>
            <a:r>
              <a:rPr lang="en-US" sz="1600" dirty="0" smtClean="0"/>
              <a:t>NUMBER OF MEETING ROOMS:   40++ </a:t>
            </a:r>
          </a:p>
          <a:p>
            <a:r>
              <a:rPr lang="en-US" sz="1600" cap="all" dirty="0" smtClean="0"/>
              <a:t>Estimated Function Space Cost:   SG$0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2017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Marina Bay Sands Hotel</a:t>
            </a:r>
          </a:p>
          <a:p>
            <a:r>
              <a:rPr lang="en-US" sz="1600" dirty="0" smtClean="0"/>
              <a:t>ESTIMATED ROOM RATE:  SG$399. (=US$325.)/night,  single/double</a:t>
            </a:r>
          </a:p>
          <a:p>
            <a:r>
              <a:rPr lang="en-US" sz="1600" dirty="0" smtClean="0"/>
              <a:t>Daily Delegate Package: @SG$125/day  incl Brkfst &amp; Lunch, AV, AM &amp; PM Breaks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Singapore International (SIN) 10-15 min hotel shuttle</a:t>
            </a:r>
          </a:p>
          <a:p>
            <a:r>
              <a:rPr lang="en-US" sz="1600" dirty="0" smtClean="0"/>
              <a:t>Secondary Transportation Required:  No</a:t>
            </a:r>
          </a:p>
          <a:p>
            <a:r>
              <a:rPr lang="en-US" sz="1600" dirty="0" smtClean="0"/>
              <a:t>Business Currency &amp; Estimated Exchange Rate:   1 SG$ =  US$ 0.802</a:t>
            </a:r>
          </a:p>
          <a:p>
            <a:r>
              <a:rPr lang="en-US" sz="1600" dirty="0" smtClean="0"/>
              <a:t>Incentives (Government, Trade, Tourism etc.):  Yes, Amounts t.b.d. </a:t>
            </a:r>
          </a:p>
          <a:p>
            <a:r>
              <a:rPr lang="en-US" sz="1600" dirty="0" smtClean="0"/>
              <a:t>Contract Terms and Subsidies are still in negotiation.  Will close by Aug. 2013.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Mar 2013 </a:t>
            </a:r>
            <a:r>
              <a:rPr lang="en-US" sz="2000" dirty="0" err="1" smtClean="0"/>
              <a:t>Caribe</a:t>
            </a:r>
            <a:r>
              <a:rPr lang="en-US" sz="2000" dirty="0" smtClean="0"/>
              <a:t>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Gothenburg, Sweden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Gothia Towers, Hotel + Swedish Exhibition &amp; Congress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18 @Gothia Towers, and 50 @SE&amp;CC</a:t>
            </a:r>
          </a:p>
          <a:p>
            <a:r>
              <a:rPr lang="en-US" sz="1600" cap="all" dirty="0" smtClean="0"/>
              <a:t>Estimated Function Space Cost:  T.B.D.   (~~$200K)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</a:p>
          <a:p>
            <a:r>
              <a:rPr lang="en-US" sz="1600" dirty="0" smtClean="0"/>
              <a:t>GUEST ROOM BLOCK RECOMMENDED (Y/N):  Yes,  500-600  RoH room block</a:t>
            </a:r>
          </a:p>
          <a:p>
            <a:r>
              <a:rPr lang="en-US" sz="1600" dirty="0" smtClean="0"/>
              <a:t>RECOMMENDED HOTEL(S):  Gothia Towers (&gt;1200 guest rooms)</a:t>
            </a:r>
          </a:p>
          <a:p>
            <a:r>
              <a:rPr lang="en-US" sz="1600" dirty="0" smtClean="0"/>
              <a:t>ESTIMATED ROOM RATE:  ~1250 SEK  (~=$185.sgl, $215.dbl, incl. breakfast) 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Landvetter International Airport (20 min. by bus)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Estimated Exchange Rate:  SEK (=$0.148) </a:t>
            </a:r>
          </a:p>
          <a:p>
            <a:r>
              <a:rPr lang="en-US" sz="1600" dirty="0" smtClean="0"/>
              <a:t>Incentives (Government, Trade, Tourism etc.): Possible Ericsson as Sponsor</a:t>
            </a:r>
          </a:p>
          <a:p>
            <a:r>
              <a:rPr lang="en-US" sz="1600" dirty="0" smtClean="0"/>
              <a:t>Proposal to follow shortly, all construction of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tower complete in 2015.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Mar 2013 </a:t>
            </a:r>
            <a:r>
              <a:rPr lang="en-US" sz="1800" dirty="0" err="1" smtClean="0"/>
              <a:t>Caribe</a:t>
            </a:r>
            <a:r>
              <a:rPr lang="en-US" sz="1800" dirty="0" smtClean="0"/>
              <a:t>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 algn="ctr"/>
            <a:r>
              <a:rPr lang="en-US" dirty="0" smtClean="0">
                <a:solidFill>
                  <a:srgbClr val="0000FF"/>
                </a:solidFill>
              </a:rPr>
              <a:t>Vienna Conference Center &amp; 3 Hotels -Vienna, Austria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~47+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€ 275K =  US$355K)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1040</a:t>
            </a:r>
          </a:p>
          <a:p>
            <a:r>
              <a:rPr lang="en-US" sz="1800" dirty="0" smtClean="0"/>
              <a:t>RECOMMENDED HOTEL(S):  3 Hotels within walking distance</a:t>
            </a:r>
          </a:p>
          <a:p>
            <a:r>
              <a:rPr lang="en-US" sz="1800" dirty="0" smtClean="0"/>
              <a:t>ESTIMATED ROOM RATE:  ~225. € sngl, ~255.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Vienna International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</a:t>
            </a:r>
            <a:r>
              <a:rPr lang="en-US" sz="1800" dirty="0" err="1" smtClean="0"/>
              <a:t>Estim</a:t>
            </a:r>
            <a:r>
              <a:rPr lang="en-US" sz="1800" dirty="0"/>
              <a:t>.</a:t>
            </a:r>
            <a:r>
              <a:rPr lang="en-US" sz="1800" dirty="0" smtClean="0"/>
              <a:t> Exchange Rate:1€ (=$1.34 USD. - $1.00 </a:t>
            </a:r>
            <a:r>
              <a:rPr lang="en-US" sz="1800" dirty="0"/>
              <a:t>USD=</a:t>
            </a:r>
            <a:r>
              <a:rPr lang="en-US" sz="1800" dirty="0" smtClean="0"/>
              <a:t>€.7475 </a:t>
            </a:r>
          </a:p>
          <a:p>
            <a:r>
              <a:rPr lang="en-US" sz="1800" dirty="0" smtClean="0"/>
              <a:t>Incentives (Government, Trade, Tourism etc.): 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 idx="4294967295"/>
          </p:nvPr>
        </p:nvSpPr>
        <p:spPr bwMode="auto">
          <a:xfrm>
            <a:off x="457200" y="609600"/>
            <a:ext cx="8229600" cy="698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March 2013 </a:t>
            </a:r>
            <a:r>
              <a:rPr lang="en-US" sz="2000" dirty="0" err="1" smtClean="0"/>
              <a:t>Caribe</a:t>
            </a:r>
            <a:r>
              <a:rPr lang="en-US" sz="2000" dirty="0" smtClean="0"/>
              <a:t>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240338"/>
          </a:xfrm>
          <a:prstGeom prst="rect">
            <a:avLst/>
          </a:prstGeom>
        </p:spPr>
        <p:txBody>
          <a:bodyPr/>
          <a:lstStyle/>
          <a:p>
            <a:pPr marL="0" indent="0" algn="ctr">
              <a:defRPr/>
            </a:pPr>
            <a:r>
              <a:rPr lang="en-US" altLang="zh-CN" dirty="0" smtClean="0">
                <a:solidFill>
                  <a:srgbClr val="0000FF"/>
                </a:solidFill>
                <a:ea typeface="ＭＳ Ｐゴシック" pitchFamily="34" charset="-128"/>
              </a:rPr>
              <a:t>Kerry Parkside Hotel </a:t>
            </a:r>
            <a:r>
              <a:rPr lang="en-US" altLang="zh-CN" dirty="0" err="1" smtClean="0">
                <a:solidFill>
                  <a:srgbClr val="0000FF"/>
                </a:solidFill>
                <a:ea typeface="ＭＳ Ｐゴシック" pitchFamily="34" charset="-128"/>
              </a:rPr>
              <a:t>PuDong</a:t>
            </a:r>
            <a:r>
              <a:rPr lang="en-US" altLang="zh-CN" dirty="0" smtClean="0">
                <a:solidFill>
                  <a:srgbClr val="0000FF"/>
                </a:solidFill>
                <a:ea typeface="ＭＳ Ｐゴシック" pitchFamily="34" charset="-128"/>
              </a:rPr>
              <a:t>, Shanghai, P.R. China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NUMBER OF MEETING ROOMS: 37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FUNCTION SPACE COST:  unnegotiated hotel quote for all meeting space and 600 attendees, 5M RMB (venue plus F&amp;B).  Believe this can be reduced to under 4M RMB with negotiation.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GUEST ROOM BLOCK RECOMMENDED (Y/N): 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RECOMMENDED HOTEL(S): Kerry Parkside Hotel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endParaRPr lang="en-US" altLang="zh-CN" sz="16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ROOM RATE:   1400-1800 RMB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Closest International Airport: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ea typeface="ＭＳ Ｐゴシック" pitchFamily="34" charset="-128"/>
              </a:rPr>
              <a:t> International Airport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~RMB6.24 = USD$1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 low to medium potential, as well as for private sponsorships.  </a:t>
            </a:r>
          </a:p>
          <a:p>
            <a:pPr marL="0" indent="0">
              <a:defRPr/>
            </a:pPr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Agenda items: 4.02, </a:t>
            </a:r>
            <a:r>
              <a:rPr lang="en-US" sz="3600" dirty="0" smtClean="0"/>
              <a:t>4.021, 9.03</a:t>
            </a:r>
            <a:r>
              <a:rPr lang="en-US" sz="3600" dirty="0" smtClean="0"/>
              <a:t>, </a:t>
            </a:r>
            <a:r>
              <a:rPr lang="en-US" sz="3600" dirty="0" smtClean="0"/>
              <a:t>9.08, 9.09, 9.10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Plenary November 2013 – Dallas, TX – </a:t>
            </a:r>
          </a:p>
          <a:p>
            <a:r>
              <a:rPr lang="en-US" dirty="0" smtClean="0"/>
              <a:t>Friday Closing EC Plenary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4.02 Future venues </a:t>
            </a:r>
            <a:r>
              <a:rPr lang="en-US" dirty="0" smtClean="0"/>
              <a:t>items</a:t>
            </a:r>
            <a:br>
              <a:rPr lang="en-US" dirty="0" smtClean="0"/>
            </a:br>
            <a:r>
              <a:rPr lang="en-US" dirty="0" smtClean="0"/>
              <a:t>4.021</a:t>
            </a:r>
            <a:r>
              <a:rPr lang="en-US" dirty="0" smtClean="0"/>
              <a:t> </a:t>
            </a:r>
            <a:r>
              <a:rPr lang="en-US" dirty="0" smtClean="0"/>
              <a:t>RFP meeting action items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Updated Future Venues File posted: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>
                <a:hlinkClick r:id="rId3"/>
              </a:rPr>
              <a:t>https://mentor.ieee.org/802-ec/dcn/12/ec-12-0040-04-00EC-802-plenary-future-venue-contract-status.xlsx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Venues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Tues 8-10am – Pryor Crockett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RFP for Meeting Planner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Thurs 8-10am – Pryor Crockett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Meeting Space allocation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 not plan on more than 5 rooms in parallel without confirmation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Size: 100% -75% -50% -25% -~20 people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WG/TAGs less than 30 get only one room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  4.02 Future </a:t>
            </a:r>
            <a:r>
              <a:rPr lang="en-US" dirty="0" smtClean="0"/>
              <a:t>Venue Meeting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572000"/>
          </a:xfrm>
        </p:spPr>
        <p:txBody>
          <a:bodyPr/>
          <a:lstStyle/>
          <a:p>
            <a:r>
              <a:rPr lang="en-US" dirty="0" smtClean="0"/>
              <a:t>Report Status of Future Venues:</a:t>
            </a:r>
          </a:p>
          <a:p>
            <a:r>
              <a:rPr lang="en-US" dirty="0" smtClean="0"/>
              <a:t>    In general when we have a Venue that does not work for the initial targeted year, we are asking if possible in another future year.</a:t>
            </a:r>
          </a:p>
          <a:p>
            <a:endParaRPr lang="en-US" dirty="0" smtClean="0"/>
          </a:p>
          <a:p>
            <a:r>
              <a:rPr lang="en-US" dirty="0" smtClean="0"/>
              <a:t>Need for Site Visits:</a:t>
            </a:r>
          </a:p>
          <a:p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Copenhegan</a:t>
            </a:r>
            <a:r>
              <a:rPr lang="en-US" dirty="0" smtClean="0"/>
              <a:t>,  Berlin,  Barcelona,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Targets for Even Years – Asia</a:t>
            </a:r>
          </a:p>
          <a:p>
            <a:r>
              <a:rPr lang="en-US" dirty="0" smtClean="0"/>
              <a:t>			New Possible: Bangkok, K-L, Singapore, </a:t>
            </a:r>
          </a:p>
          <a:p>
            <a:r>
              <a:rPr lang="en-US" dirty="0" smtClean="0"/>
              <a:t>	</a:t>
            </a:r>
            <a:r>
              <a:rPr lang="en-US" dirty="0" smtClean="0"/>
              <a:t>						Shanghai, </a:t>
            </a:r>
            <a:r>
              <a:rPr lang="en-US" sz="2400" b="1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Shenzhen,</a:t>
            </a:r>
          </a:p>
          <a:p>
            <a:r>
              <a:rPr lang="en-US" dirty="0" smtClean="0"/>
              <a:t>	</a:t>
            </a:r>
            <a:r>
              <a:rPr lang="en-US" dirty="0" smtClean="0"/>
              <a:t>						Sydney</a:t>
            </a:r>
          </a:p>
          <a:p>
            <a:r>
              <a:rPr lang="en-US" dirty="0" smtClean="0"/>
              <a:t>Potential Targets for Odd Years – Europe</a:t>
            </a:r>
          </a:p>
          <a:p>
            <a:r>
              <a:rPr lang="en-US" dirty="0" smtClean="0"/>
              <a:t>			New Possible: Prague</a:t>
            </a:r>
          </a:p>
          <a:p>
            <a:r>
              <a:rPr lang="en-US" dirty="0" smtClean="0"/>
              <a:t>	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Targets </a:t>
            </a:r>
            <a:r>
              <a:rPr lang="en-US" dirty="0" smtClean="0"/>
              <a:t>for Even Years – 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Move to include the following cities as potential Non-NA/Non-US venues for Plenary Sessions in future Even Years.</a:t>
            </a:r>
          </a:p>
          <a:p>
            <a:r>
              <a:rPr lang="en-US" dirty="0" smtClean="0"/>
              <a:t>Bangkok: </a:t>
            </a:r>
          </a:p>
          <a:p>
            <a:r>
              <a:rPr lang="en-US" dirty="0" smtClean="0"/>
              <a:t>K-L</a:t>
            </a:r>
            <a:r>
              <a:rPr lang="en-US" dirty="0" smtClean="0"/>
              <a:t>, </a:t>
            </a:r>
            <a:endParaRPr lang="en-US" dirty="0" smtClean="0"/>
          </a:p>
          <a:p>
            <a:r>
              <a:rPr lang="en-US" dirty="0" smtClean="0"/>
              <a:t>Singapore:</a:t>
            </a:r>
          </a:p>
          <a:p>
            <a:r>
              <a:rPr lang="en-US" dirty="0" smtClean="0"/>
              <a:t>Shanghai:</a:t>
            </a:r>
          </a:p>
          <a:p>
            <a:r>
              <a:rPr lang="en-US" dirty="0" err="1" smtClean="0"/>
              <a:t>ShenZhen</a:t>
            </a:r>
            <a:r>
              <a:rPr lang="en-US" dirty="0" smtClean="0"/>
              <a:t>:</a:t>
            </a:r>
          </a:p>
          <a:p>
            <a:r>
              <a:rPr lang="en-US" dirty="0" smtClean="0"/>
              <a:t>Sydney: </a:t>
            </a:r>
          </a:p>
          <a:p>
            <a:r>
              <a:rPr lang="en-US" dirty="0" smtClean="0"/>
              <a:t>Move:  Jon Rosdahl    2</a:t>
            </a:r>
            <a:r>
              <a:rPr lang="en-US" baseline="30000" dirty="0" smtClean="0"/>
              <a:t>nd</a:t>
            </a:r>
            <a:r>
              <a:rPr lang="en-US" dirty="0" smtClean="0"/>
              <a:t>: Bob Heile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Y:     N:       A: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smtClean="0"/>
              <a:t>Targets </a:t>
            </a:r>
            <a:r>
              <a:rPr lang="en-US" dirty="0" smtClean="0"/>
              <a:t>for </a:t>
            </a:r>
            <a:r>
              <a:rPr lang="en-US" dirty="0" smtClean="0"/>
              <a:t>Odd Years – Europe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Praque</a:t>
            </a:r>
            <a:r>
              <a:rPr lang="en-US" dirty="0" smtClean="0"/>
              <a:t>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848600" cy="51816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2013 November Plenary Agenda Items for 802 Executive Secretary: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5.14 </a:t>
            </a:r>
            <a:r>
              <a:rPr lang="en-US" dirty="0" smtClean="0"/>
              <a:t>Future venue contract status &amp; Vendor Contract Renewal </a:t>
            </a:r>
            <a:r>
              <a:rPr lang="en-US" dirty="0" smtClean="0"/>
              <a:t>Status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Friday: </a:t>
            </a: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4.02</a:t>
            </a:r>
            <a:r>
              <a:rPr lang="en-US" dirty="0" smtClean="0"/>
              <a:t> Future Venue Meeting output</a:t>
            </a:r>
            <a:endParaRPr lang="en-US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4.021 RFP Meeting Action Items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9.03 Executive Secretary Report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mtClean="0"/>
              <a:t>9.08 4 </a:t>
            </a:r>
            <a:r>
              <a:rPr lang="en-US" dirty="0" smtClean="0"/>
              <a:t>Nov 2013 Interim </a:t>
            </a:r>
            <a:r>
              <a:rPr lang="en-US" dirty="0" err="1" smtClean="0"/>
              <a:t>Telecon</a:t>
            </a:r>
            <a:r>
              <a:rPr lang="en-US" dirty="0" smtClean="0"/>
              <a:t> </a:t>
            </a:r>
            <a:endParaRPr lang="en-US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9.09 </a:t>
            </a:r>
            <a:r>
              <a:rPr lang="en-US" dirty="0" smtClean="0"/>
              <a:t>Call for Tutorials for the March 2014 Plenary in Beijing, China</a:t>
            </a:r>
            <a:endParaRPr lang="en-US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9.10 Exec Leadership  Meeting Logistics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295400"/>
          </a:xfrm>
        </p:spPr>
        <p:txBody>
          <a:bodyPr/>
          <a:lstStyle/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Motion to approve Site visit for 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Copenhagen/Berlin– 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Possible Plenary Venue for March 2015 or March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9800"/>
            <a:ext cx="8534400" cy="4267200"/>
          </a:xfrm>
        </p:spPr>
        <p:txBody>
          <a:bodyPr/>
          <a:lstStyle/>
          <a:p>
            <a:r>
              <a:rPr lang="en-US" sz="2000" dirty="0" smtClean="0"/>
              <a:t>Whereas </a:t>
            </a:r>
            <a:r>
              <a:rPr lang="en-US" sz="2000" dirty="0" smtClean="0"/>
              <a:t>Berlin/Copenhagen are</a:t>
            </a:r>
            <a:r>
              <a:rPr lang="en-US" sz="2000" dirty="0" smtClean="0"/>
              <a:t> </a:t>
            </a:r>
            <a:r>
              <a:rPr lang="en-US" sz="2000" dirty="0" smtClean="0"/>
              <a:t>potential venue location for March 2015 or March </a:t>
            </a:r>
            <a:r>
              <a:rPr lang="en-US" sz="2000" dirty="0" smtClean="0"/>
              <a:t>/July/Nov 2017 </a:t>
            </a:r>
            <a:endParaRPr lang="en-US" sz="2000" dirty="0" smtClean="0"/>
          </a:p>
          <a:p>
            <a:r>
              <a:rPr lang="en-US" sz="2000" dirty="0" smtClean="0"/>
              <a:t>Move to approve a Site inspection trip for no more than 4 people with an overall budget expenses expected less than $25,000.</a:t>
            </a:r>
          </a:p>
          <a:p>
            <a:pPr lvl="1"/>
            <a:r>
              <a:rPr lang="en-US" dirty="0" smtClean="0"/>
              <a:t>The purpose of the trip includes:</a:t>
            </a:r>
          </a:p>
          <a:p>
            <a:pPr lvl="2"/>
            <a:r>
              <a:rPr lang="en-US" dirty="0" smtClean="0"/>
              <a:t>The site inspection would include all the meeting space, meeting room layouts, network capabilities, AV/power requirements, F&amp;B specifications, security, staffing  coordination, shipment arrangements and any other session considerations, including pricing and billing procedures.</a:t>
            </a:r>
          </a:p>
          <a:p>
            <a:pPr lvl="1"/>
            <a:r>
              <a:rPr lang="en-US" dirty="0" smtClean="0"/>
              <a:t>Standard Travel expenses (e.g. Coach Class Air travel, local transport, food and lodging) would be reimbursed.</a:t>
            </a:r>
          </a:p>
          <a:p>
            <a:pPr lvl="1">
              <a:buFontTx/>
              <a:buNone/>
            </a:pPr>
            <a:r>
              <a:rPr lang="en-US" dirty="0" smtClean="0"/>
              <a:t>Move: Rosdahl  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err="1" smtClean="0"/>
              <a:t>D’Ambrosia</a:t>
            </a:r>
            <a:r>
              <a:rPr lang="en-US" dirty="0" smtClean="0"/>
              <a:t> ---  </a:t>
            </a:r>
            <a:r>
              <a:rPr lang="en-US" dirty="0" smtClean="0"/>
              <a:t>Results: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457200"/>
          </a:xfrm>
        </p:spPr>
        <p:txBody>
          <a:bodyPr/>
          <a:lstStyle/>
          <a:p>
            <a:r>
              <a:rPr lang="en-US" dirty="0" smtClean="0"/>
              <a:t> II 4.021 RFP </a:t>
            </a:r>
            <a:r>
              <a:rPr lang="en-US" dirty="0" smtClean="0"/>
              <a:t>Meeting output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077200" cy="522287"/>
          </a:xfrm>
        </p:spPr>
        <p:txBody>
          <a:bodyPr/>
          <a:lstStyle/>
          <a:p>
            <a:r>
              <a:rPr lang="en-US" dirty="0" smtClean="0"/>
              <a:t>EC RFP </a:t>
            </a:r>
            <a:r>
              <a:rPr lang="en-US" dirty="0" err="1" smtClean="0"/>
              <a:t>AdHoc</a:t>
            </a:r>
            <a:r>
              <a:rPr lang="en-US" dirty="0" smtClean="0"/>
              <a:t>: Rosdahl, </a:t>
            </a:r>
            <a:r>
              <a:rPr lang="en-US" dirty="0" err="1" smtClean="0"/>
              <a:t>Gilb</a:t>
            </a:r>
            <a:r>
              <a:rPr lang="en-US" dirty="0" smtClean="0"/>
              <a:t>, Heile, </a:t>
            </a:r>
            <a:r>
              <a:rPr lang="en-US" dirty="0" err="1" smtClean="0"/>
              <a:t>Nikolich</a:t>
            </a:r>
            <a:r>
              <a:rPr lang="en-US" dirty="0" smtClean="0"/>
              <a:t>, Chaplin)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09600" y="1905000"/>
            <a:ext cx="7315200" cy="43322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RFP Document will be open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It will be posted to Mentor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No Pricing will be included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Ensure no Confidential info is included.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Request for comment from EC members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Comments on Top 10 Due Wed-Nov 20, 2013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Potential Meeting Planners – due Tuesday Dec 3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Send RFP out Prior to Dec 17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RFP </a:t>
            </a:r>
            <a:r>
              <a:rPr lang="en-US" dirty="0" err="1" smtClean="0"/>
              <a:t>AdHoc</a:t>
            </a:r>
            <a:r>
              <a:rPr lang="en-US" dirty="0" smtClean="0"/>
              <a:t> </a:t>
            </a:r>
            <a:r>
              <a:rPr lang="en-US" dirty="0" err="1" smtClean="0"/>
              <a:t>telecons</a:t>
            </a:r>
            <a:r>
              <a:rPr lang="en-US" dirty="0" smtClean="0"/>
              <a:t> – 1 per week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14400"/>
          </a:xfrm>
        </p:spPr>
        <p:txBody>
          <a:bodyPr/>
          <a:lstStyle/>
          <a:p>
            <a:r>
              <a:rPr lang="en-US" dirty="0" smtClean="0"/>
              <a:t>What are the Top 10 things that we want the Meeting Planner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648200"/>
          </a:xfrm>
        </p:spPr>
        <p:txBody>
          <a:bodyPr/>
          <a:lstStyle/>
          <a:p>
            <a:pPr lvl="0"/>
            <a:r>
              <a:rPr lang="en-US" dirty="0" smtClean="0"/>
              <a:t>1. Handle Venue Logistics (Room allocation, Room Block pick-up)</a:t>
            </a:r>
          </a:p>
          <a:p>
            <a:pPr lvl="1"/>
            <a:r>
              <a:rPr lang="en-US" dirty="0" smtClean="0"/>
              <a:t>Provide local support – urgent care/emergency/dining options/what to see.</a:t>
            </a:r>
          </a:p>
          <a:p>
            <a:pPr lvl="0"/>
            <a:r>
              <a:rPr lang="en-US" dirty="0" smtClean="0"/>
              <a:t>2. Negotiate Venue Contract (solicitation of bids, negotiate with Venue)</a:t>
            </a:r>
          </a:p>
          <a:p>
            <a:pPr lvl="1"/>
            <a:r>
              <a:rPr lang="en-US" dirty="0" smtClean="0"/>
              <a:t>Ideal: one phone call request</a:t>
            </a:r>
          </a:p>
          <a:p>
            <a:pPr lvl="2"/>
            <a:r>
              <a:rPr lang="en-US" dirty="0" smtClean="0"/>
              <a:t>Give region and receive options for choice</a:t>
            </a:r>
          </a:p>
          <a:p>
            <a:pPr lvl="2"/>
            <a:r>
              <a:rPr lang="en-US" dirty="0" smtClean="0"/>
              <a:t>Give location and time – then Meeting occurs.</a:t>
            </a:r>
          </a:p>
          <a:p>
            <a:pPr lvl="1"/>
            <a:r>
              <a:rPr lang="en-US" dirty="0" smtClean="0"/>
              <a:t>Oversight from EC Sec and EC Designee </a:t>
            </a:r>
          </a:p>
          <a:p>
            <a:pPr lvl="1"/>
            <a:r>
              <a:rPr lang="en-US" dirty="0" smtClean="0"/>
              <a:t>Site Survey</a:t>
            </a:r>
          </a:p>
          <a:p>
            <a:r>
              <a:rPr lang="en-US" sz="2800" b="1" dirty="0" smtClean="0">
                <a:cs typeface="+mn-cs"/>
              </a:rPr>
              <a:t>3. Manage Venue Expenses (F&amp;B, AV, etc).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pPr lvl="0"/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Top 10 things that we want the Meeting Planner to do?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257800"/>
          </a:xfrm>
        </p:spPr>
        <p:txBody>
          <a:bodyPr/>
          <a:lstStyle/>
          <a:p>
            <a:pPr lvl="0"/>
            <a:r>
              <a:rPr lang="en-US" dirty="0" smtClean="0"/>
              <a:t>4. 802 Financial support(Registration, Budgets, cost tracking/reporting, bookkeeping expenses)</a:t>
            </a:r>
          </a:p>
          <a:p>
            <a:pPr lvl="1"/>
            <a:r>
              <a:rPr lang="en-US" dirty="0" smtClean="0"/>
              <a:t>Credit card Processing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5. Promotion of 802 Sessions</a:t>
            </a:r>
          </a:p>
          <a:p>
            <a:pPr lvl="1"/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Email blasting</a:t>
            </a:r>
          </a:p>
          <a:p>
            <a:pPr lvl="1"/>
            <a:r>
              <a:rPr lang="en-US" dirty="0" smtClean="0"/>
              <a:t>Prepare/Handing/distribution of DVD/CD-ROM</a:t>
            </a:r>
          </a:p>
          <a:p>
            <a:pPr lvl="1"/>
            <a:r>
              <a:rPr lang="en-US" dirty="0" smtClean="0"/>
              <a:t>Identify local travel logistics</a:t>
            </a:r>
          </a:p>
          <a:p>
            <a:pPr lvl="2"/>
            <a:r>
              <a:rPr lang="en-US" dirty="0" smtClean="0"/>
              <a:t>i.e. Hotel card for Taxi, and anticipated fares</a:t>
            </a:r>
          </a:p>
          <a:p>
            <a:pPr lvl="2"/>
            <a:r>
              <a:rPr lang="en-US" dirty="0" smtClean="0"/>
              <a:t>which airport and ways to get from airport to hotel</a:t>
            </a:r>
          </a:p>
          <a:p>
            <a:pPr lvl="1"/>
            <a:r>
              <a:rPr lang="en-US" sz="2200" dirty="0" smtClean="0"/>
              <a:t>Identify local options for food activities</a:t>
            </a:r>
          </a:p>
          <a:p>
            <a:pPr lvl="1"/>
            <a:r>
              <a:rPr lang="en-US" sz="1800" dirty="0" smtClean="0"/>
              <a:t>	Quick lunch alternatives</a:t>
            </a:r>
          </a:p>
          <a:p>
            <a:pPr lvl="1"/>
            <a:r>
              <a:rPr lang="en-US" sz="1800" dirty="0" smtClean="0"/>
              <a:t>	Types of cuisine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r>
              <a:rPr lang="en-US" sz="2400" dirty="0" smtClean="0"/>
              <a:t>Top 10 things that we want the Meeting Planner to do?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4799013"/>
          </a:xfrm>
        </p:spPr>
        <p:txBody>
          <a:bodyPr/>
          <a:lstStyle/>
          <a:p>
            <a:pPr lvl="0"/>
            <a:r>
              <a:rPr lang="en-US" dirty="0" smtClean="0"/>
              <a:t>6. Identification of future Venues </a:t>
            </a:r>
          </a:p>
          <a:p>
            <a:pPr lvl="1"/>
            <a:r>
              <a:rPr lang="en-US" dirty="0" smtClean="0"/>
              <a:t>Want to have a Meeting planner with lots of possible contacts</a:t>
            </a:r>
          </a:p>
          <a:p>
            <a:pPr lvl="1"/>
            <a:r>
              <a:rPr lang="en-US" dirty="0" smtClean="0"/>
              <a:t>Experienced in worldwide meeting hosting logistics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7. Sponsor and Host solicitation</a:t>
            </a:r>
          </a:p>
          <a:p>
            <a:pPr lvl="1"/>
            <a:r>
              <a:rPr lang="en-US" dirty="0" smtClean="0"/>
              <a:t>Assist in locating</a:t>
            </a:r>
          </a:p>
          <a:p>
            <a:pPr lvl="1"/>
            <a:r>
              <a:rPr lang="en-US" dirty="0" smtClean="0"/>
              <a:t>Work with Host and Sponsor for consider/promotion fulfillment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8. Additional Meetings</a:t>
            </a:r>
          </a:p>
          <a:p>
            <a:pPr lvl="1"/>
            <a:r>
              <a:rPr lang="en-US" dirty="0" smtClean="0"/>
              <a:t>Technical Workshop support</a:t>
            </a:r>
          </a:p>
          <a:p>
            <a:pPr lvl="1"/>
            <a:r>
              <a:rPr lang="en-US" dirty="0" smtClean="0"/>
              <a:t>EC Workshop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sz="2400" dirty="0" smtClean="0"/>
              <a:t>Top 10 things that we want the Meeting Planner to do?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646613"/>
          </a:xfrm>
        </p:spPr>
        <p:txBody>
          <a:bodyPr/>
          <a:lstStyle/>
          <a:p>
            <a:pPr lvl="0"/>
            <a:r>
              <a:rPr lang="en-US" dirty="0" smtClean="0"/>
              <a:t>9. Quality of Service Guarantee of User Experience</a:t>
            </a:r>
          </a:p>
          <a:p>
            <a:pPr lvl="1"/>
            <a:r>
              <a:rPr lang="en-US" dirty="0" smtClean="0"/>
              <a:t>How to quantify what this is – not yet determined</a:t>
            </a:r>
          </a:p>
          <a:p>
            <a:pPr lvl="1"/>
            <a:r>
              <a:rPr lang="en-US" dirty="0" smtClean="0"/>
              <a:t>Availability of Meeting planner</a:t>
            </a:r>
          </a:p>
          <a:p>
            <a:pPr lvl="2"/>
            <a:r>
              <a:rPr lang="en-US" dirty="0" smtClean="0"/>
              <a:t>During Session week – Emergency/normal contact</a:t>
            </a:r>
          </a:p>
          <a:p>
            <a:pPr lvl="2"/>
            <a:r>
              <a:rPr lang="en-US" dirty="0" smtClean="0"/>
              <a:t>Outside of Session week</a:t>
            </a:r>
          </a:p>
          <a:p>
            <a:pPr lvl="1"/>
            <a:r>
              <a:rPr lang="en-US" dirty="0" smtClean="0"/>
              <a:t>Response </a:t>
            </a:r>
            <a:r>
              <a:rPr lang="en-US" smtClean="0"/>
              <a:t>time for Requests - </a:t>
            </a:r>
            <a:endParaRPr lang="en-US" dirty="0" smtClean="0"/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10. Planning Social Events</a:t>
            </a:r>
          </a:p>
          <a:p>
            <a:pPr lvl="0"/>
            <a:r>
              <a:rPr lang="en-US" dirty="0" smtClean="0"/>
              <a:t>		</a:t>
            </a:r>
            <a:r>
              <a:rPr lang="en-US" sz="1800" b="0" dirty="0" smtClean="0"/>
              <a:t>Midweek socials</a:t>
            </a:r>
          </a:p>
          <a:p>
            <a:pPr lvl="0"/>
            <a:r>
              <a:rPr lang="en-US" sz="1800" b="0" dirty="0" smtClean="0"/>
              <a:t>		Anniversary celebrations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II  9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.04 Executive 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pPr lvl="1"/>
            <a:r>
              <a:rPr lang="en-US" dirty="0" smtClean="0"/>
              <a:t>1) 802 Meetings: Efficiency Improvement</a:t>
            </a:r>
          </a:p>
          <a:p>
            <a:pPr lvl="1"/>
            <a:r>
              <a:rPr lang="en-US" dirty="0" smtClean="0"/>
              <a:t>2) 802 Plenary Sessions: Facilities and Services</a:t>
            </a:r>
          </a:p>
          <a:p>
            <a:pPr lvl="1"/>
            <a:r>
              <a:rPr lang="en-US" dirty="0" smtClean="0"/>
              <a:t>3) IEEE 802 Registration Database</a:t>
            </a:r>
          </a:p>
          <a:p>
            <a:pPr lvl="1"/>
            <a:r>
              <a:rPr lang="en-US" dirty="0" smtClean="0"/>
              <a:t>4) Assist IEEE 802 Treasurer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II* 9.08 </a:t>
            </a:r>
            <a:r>
              <a:rPr lang="en-US" dirty="0" smtClean="0"/>
              <a:t>-- </a:t>
            </a:r>
            <a:r>
              <a:rPr lang="en-US" dirty="0" smtClean="0"/>
              <a:t>4 Nov 2013 </a:t>
            </a:r>
            <a:r>
              <a:rPr lang="en-US" dirty="0" smtClean="0"/>
              <a:t>Interim </a:t>
            </a:r>
            <a:r>
              <a:rPr lang="en-US" dirty="0" err="1" smtClean="0"/>
              <a:t>Telecon</a:t>
            </a:r>
            <a:r>
              <a:rPr lang="en-US" dirty="0" smtClean="0"/>
              <a:t>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</a:t>
            </a:r>
            <a:r>
              <a:rPr lang="en-US" dirty="0" smtClean="0"/>
              <a:t>04 </a:t>
            </a:r>
            <a:r>
              <a:rPr lang="en-US" dirty="0" smtClean="0"/>
              <a:t>FEB</a:t>
            </a:r>
            <a:r>
              <a:rPr lang="en-US" dirty="0" smtClean="0"/>
              <a:t> 2014 1-3PM </a:t>
            </a:r>
            <a:r>
              <a:rPr lang="en-US" dirty="0" smtClean="0"/>
              <a:t>ET</a:t>
            </a:r>
          </a:p>
          <a:p>
            <a:endParaRPr lang="en-US" dirty="0" smtClean="0"/>
          </a:p>
          <a:p>
            <a:r>
              <a:rPr lang="en-US" dirty="0" smtClean="0"/>
              <a:t>Initial </a:t>
            </a:r>
            <a:r>
              <a:rPr lang="en-US" dirty="0" smtClean="0"/>
              <a:t>Proposed Draft </a:t>
            </a:r>
            <a:r>
              <a:rPr lang="en-US" dirty="0" smtClean="0"/>
              <a:t>Agenda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                                     - </a:t>
            </a:r>
            <a:r>
              <a:rPr lang="en-US" sz="1400" dirty="0" err="1" smtClean="0"/>
              <a:t>Nikolich</a:t>
            </a:r>
            <a:r>
              <a:rPr lang="en-US" sz="1400" dirty="0" smtClean="0"/>
              <a:t>                             5 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</a:t>
            </a:r>
            <a:r>
              <a:rPr lang="en-US" sz="1400" dirty="0" smtClean="0"/>
              <a:t>Report: </a:t>
            </a:r>
            <a:r>
              <a:rPr lang="en-US" sz="1400" dirty="0" smtClean="0"/>
              <a:t>Nov EC </a:t>
            </a:r>
            <a:r>
              <a:rPr lang="en-US" sz="1400" dirty="0" smtClean="0"/>
              <a:t>Action Item Summary                          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</a:t>
            </a:r>
            <a:r>
              <a:rPr lang="en-US" sz="1400" dirty="0" smtClean="0"/>
              <a:t>. </a:t>
            </a:r>
            <a:r>
              <a:rPr lang="en-US" sz="1400" dirty="0" smtClean="0"/>
              <a:t>Discussion: EC Leadership workshop action item review – </a:t>
            </a:r>
            <a:r>
              <a:rPr lang="en-US" sz="1400" dirty="0" smtClean="0"/>
              <a:t>Stephens		</a:t>
            </a:r>
            <a:r>
              <a:rPr lang="en-US" sz="1400" dirty="0" smtClean="0"/>
              <a:t>         15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</a:t>
            </a:r>
            <a:r>
              <a:rPr lang="en-US" sz="1400" dirty="0" smtClean="0"/>
              <a:t> </a:t>
            </a:r>
            <a:r>
              <a:rPr lang="en-US" sz="1400" dirty="0" smtClean="0"/>
              <a:t>4. R</a:t>
            </a:r>
            <a:r>
              <a:rPr lang="en-US" sz="1400" dirty="0" smtClean="0"/>
              <a:t>eport</a:t>
            </a:r>
            <a:r>
              <a:rPr lang="en-US" sz="1400" dirty="0" smtClean="0"/>
              <a:t>: March 2013 Beijing Meeting Plan Status                  - Rosdahl                       </a:t>
            </a:r>
            <a:r>
              <a:rPr lang="en-US" sz="1400" dirty="0" smtClean="0"/>
              <a:t> </a:t>
            </a:r>
            <a:r>
              <a:rPr lang="en-US" sz="1400" dirty="0" smtClean="0"/>
              <a:t>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5</a:t>
            </a:r>
            <a:r>
              <a:rPr lang="en-US" sz="1400" dirty="0" smtClean="0"/>
              <a:t> </a:t>
            </a:r>
            <a:r>
              <a:rPr lang="en-US" sz="1400" dirty="0" smtClean="0"/>
              <a:t>5. Mo</a:t>
            </a:r>
            <a:r>
              <a:rPr lang="en-US" sz="1400" dirty="0" smtClean="0"/>
              <a:t>tion</a:t>
            </a:r>
            <a:r>
              <a:rPr lang="en-US" sz="1400" dirty="0" smtClean="0"/>
              <a:t>: Confirm approval of March 2016 venue contract   -  Rosdahl                    	</a:t>
            </a:r>
            <a:r>
              <a:rPr lang="en-US" sz="1400" dirty="0" smtClean="0"/>
              <a:t>  </a:t>
            </a:r>
            <a:r>
              <a:rPr lang="en-US" sz="1400" dirty="0" smtClean="0"/>
              <a:t>8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</a:t>
            </a:r>
            <a:r>
              <a:rPr lang="en-US" sz="1400" dirty="0" smtClean="0"/>
              <a:t>. Motion: Confirm approval of March 2015 venue contract    - Rosdahl                          8 min</a:t>
            </a:r>
          </a:p>
          <a:p>
            <a:pPr lvl="1"/>
            <a:r>
              <a:rPr lang="en-US" sz="1400" dirty="0" smtClean="0"/>
              <a:t>--7. RFP progress report						   	  -Rosdahl		  	  5 min</a:t>
            </a:r>
            <a:endParaRPr lang="en-US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	Per Chairs Guideline – Confirm during the Closing EC Plenary.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II* 9.09 </a:t>
            </a:r>
            <a:r>
              <a:rPr lang="en-US" dirty="0" smtClean="0"/>
              <a:t>Call for Tutorials for the </a:t>
            </a:r>
            <a:r>
              <a:rPr lang="en-US" dirty="0" smtClean="0"/>
              <a:t>March 2014 </a:t>
            </a:r>
            <a:r>
              <a:rPr lang="en-US" dirty="0" smtClean="0"/>
              <a:t>Plenary in </a:t>
            </a:r>
            <a:r>
              <a:rPr lang="en-US" dirty="0" smtClean="0"/>
              <a:t>Beijing, 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0813" cy="4495800"/>
          </a:xfrm>
        </p:spPr>
        <p:txBody>
          <a:bodyPr/>
          <a:lstStyle/>
          <a:p>
            <a:r>
              <a:rPr lang="en-US" dirty="0" smtClean="0"/>
              <a:t> Tutorials to be held </a:t>
            </a:r>
            <a:r>
              <a:rPr lang="en-US" dirty="0" smtClean="0"/>
              <a:t>Monday, March 17, 2014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Tutorial Request form: </a:t>
            </a:r>
            <a:r>
              <a:rPr lang="en-US" dirty="0" smtClean="0">
                <a:hlinkClick r:id="rId2"/>
              </a:rPr>
              <a:t>http://www.ieee802.org/802_tutorials/802_Tutorial_Request_Form.doc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As a reminder please refer to Chair's Guidelines section 2.5 Tutorials for the logistics for participating in sponsoring/presenting a Tutorial.</a:t>
            </a:r>
          </a:p>
          <a:p>
            <a:endParaRPr lang="en-US" dirty="0" smtClean="0"/>
          </a:p>
          <a:p>
            <a:r>
              <a:rPr lang="en-US" dirty="0" smtClean="0"/>
              <a:t>All requests for Tutorials must be made by </a:t>
            </a:r>
            <a:r>
              <a:rPr lang="en-US" dirty="0" smtClean="0"/>
              <a:t>31</a:t>
            </a:r>
            <a:r>
              <a:rPr lang="en-US" dirty="0" smtClean="0"/>
              <a:t> Jan 2014.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Agenda item: 5.14 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Plenary November 2013 – Dallas, TX – </a:t>
            </a:r>
          </a:p>
          <a:p>
            <a:r>
              <a:rPr lang="en-US" dirty="0" smtClean="0"/>
              <a:t>Monday EC Plenary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  9.10 Exec Leadership Meeting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Workshop Attendees: </a:t>
            </a:r>
          </a:p>
          <a:p>
            <a:r>
              <a:rPr lang="en-US" dirty="0" smtClean="0"/>
              <a:t>Tonight:  Pegasus B – Dinner at 7pm – Drinks start 6:45</a:t>
            </a:r>
          </a:p>
          <a:p>
            <a:r>
              <a:rPr lang="en-US" dirty="0" smtClean="0"/>
              <a:t>Saturday: Pegasus B – Breakfast 7am -8am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Pegasus A – Workshop starts at 8am</a:t>
            </a:r>
          </a:p>
          <a:p>
            <a:r>
              <a:rPr lang="en-US" dirty="0" smtClean="0"/>
              <a:t>	</a:t>
            </a:r>
            <a:r>
              <a:rPr lang="en-US" dirty="0" smtClean="0"/>
              <a:t>			     (See Adrian’s agenda)</a:t>
            </a:r>
          </a:p>
          <a:p>
            <a:r>
              <a:rPr lang="en-US" dirty="0" smtClean="0"/>
              <a:t>	</a:t>
            </a:r>
            <a:r>
              <a:rPr lang="en-US" dirty="0" smtClean="0"/>
              <a:t>		       Break/Lunch/Break: 10/12:30/3pm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Finish at 5pm -- </a:t>
            </a:r>
            <a:r>
              <a:rPr lang="en-US" dirty="0" err="1" smtClean="0"/>
              <a:t>Hardstop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836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Agenda item: 5.14 Future venue contract status &amp; Vendor Contract Renewal Status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Updated Future Venues File posted: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>
                <a:hlinkClick r:id="rId3"/>
              </a:rPr>
              <a:t>https://mentor.ieee.org/802-ec/dcn/12/ec-12-0040-04-00EC-802-plenary-future-venue-contract-status.xlsx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Venues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Tues 8-10am – Pryor Crockett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RFP for Meeting Planner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Thurs 8-10am – Pryor Crockett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Meeting Space allocation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 not plan on more than 5 rooms in parallel.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Size: 100% -75% -50% -25% -~20 people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WG/TAGs less than 30 get only one room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5539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sz="2000" b="0" dirty="0" smtClean="0"/>
              <a:t> </a:t>
            </a:r>
            <a:r>
              <a:rPr lang="en-US" sz="1600" b="0" dirty="0" smtClean="0"/>
              <a:t>Presented at Plenary Nov 2013 – Dallas, TX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0" y="1219200"/>
            <a:ext cx="9144000" cy="525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charset="0"/>
              <a:buNone/>
            </a:pPr>
            <a:r>
              <a:rPr lang="en-US" altLang="zh-CN" sz="1800" dirty="0" smtClean="0">
                <a:solidFill>
                  <a:srgbClr val="0000FF"/>
                </a:solidFill>
                <a:ea typeface="ＭＳ Ｐゴシック" pitchFamily="34" charset="-128"/>
              </a:rPr>
              <a:t>Beijing, P.R. China </a:t>
            </a:r>
            <a:r>
              <a:rPr lang="en-US" altLang="zh-CN" sz="1800" dirty="0" smtClean="0">
                <a:solidFill>
                  <a:srgbClr val="FF0000"/>
                </a:solidFill>
                <a:ea typeface="ＭＳ Ｐゴシック" pitchFamily="34" charset="-128"/>
              </a:rPr>
              <a:t>- BOOKED</a:t>
            </a:r>
          </a:p>
          <a:p>
            <a:pPr marL="0" indent="0" algn="ctr">
              <a:buFont typeface="Arial" charset="0"/>
              <a:buNone/>
            </a:pPr>
            <a:r>
              <a:rPr lang="en-US" altLang="zh-CN" sz="18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China World Hotel, MEETING VENUE TYPE: 5-Star Hotel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Number of meeting rooms: 33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Function Space Cost: hotel quote for all meeting space and 600 attendees, 3.5M </a:t>
            </a:r>
            <a:r>
              <a:rPr lang="en-US" altLang="zh-CN" sz="1600" dirty="0" err="1" smtClean="0">
                <a:ea typeface="ＭＳ Ｐゴシック" pitchFamily="34" charset="-128"/>
              </a:rPr>
              <a:t>rmb</a:t>
            </a:r>
            <a:r>
              <a:rPr lang="en-US" altLang="zh-CN" sz="1600" dirty="0" smtClean="0">
                <a:ea typeface="ＭＳ Ｐゴシック" pitchFamily="34" charset="-128"/>
              </a:rPr>
              <a:t>(=us$560k)(venue plus F&amp;B).  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Guest room block recommended (y/n): 600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Recommended hotel(s): China World Hotel/Traders/China World Summit Complex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Room Rates: 1500 </a:t>
            </a:r>
            <a:r>
              <a:rPr lang="en-US" altLang="zh-CN" sz="1600" dirty="0" err="1" smtClean="0">
                <a:ea typeface="ＭＳ Ｐゴシック" pitchFamily="34" charset="-128"/>
              </a:rPr>
              <a:t>rmb</a:t>
            </a:r>
            <a:r>
              <a:rPr lang="en-US" altLang="zh-CN" sz="1600" dirty="0" smtClean="0">
                <a:ea typeface="ＭＳ Ｐゴシック" pitchFamily="34" charset="-128"/>
              </a:rPr>
              <a:t> (US$240) to 1350 RMB (US$216) (Plus 15%)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Closest international airport: Beijing capital international airport (PEK)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RMB6.24 = usd$1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low probability for government support, low to moderate for other sponsorship.</a:t>
            </a:r>
          </a:p>
          <a:p>
            <a:pPr marL="0" indent="0"/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 Presented at Plenary Nov 2013 – Dallas, TX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646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Barcelona, Spain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Three Hotels &amp; Barcelona International Conference Center (CCIB)</a:t>
            </a:r>
            <a:endParaRPr lang="en-US" sz="2000" dirty="0" smtClean="0"/>
          </a:p>
          <a:p>
            <a:r>
              <a:rPr lang="en-US" sz="1600" dirty="0" smtClean="0"/>
              <a:t>NUMBER OF MEETING ROOMS:   ~40+  - BASED ON # ATTENDEES: 700</a:t>
            </a:r>
          </a:p>
          <a:p>
            <a:r>
              <a:rPr lang="en-US" sz="1600" cap="all" dirty="0" smtClean="0">
                <a:solidFill>
                  <a:srgbClr val="FF0000"/>
                </a:solidFill>
              </a:rPr>
              <a:t>Estimated Function Space (</a:t>
            </a:r>
            <a:r>
              <a:rPr lang="en-US" sz="1600" cap="all" dirty="0" err="1" smtClean="0">
                <a:solidFill>
                  <a:srgbClr val="FF0000"/>
                </a:solidFill>
              </a:rPr>
              <a:t>incl</a:t>
            </a:r>
            <a:r>
              <a:rPr lang="en-US" sz="1600" cap="all" dirty="0" smtClean="0">
                <a:solidFill>
                  <a:srgbClr val="FF0000"/>
                </a:solidFill>
              </a:rPr>
              <a:t> power) Cost ONLY AT CCIB</a:t>
            </a:r>
            <a:r>
              <a:rPr lang="en-US" sz="16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(~~ € 202K =  US$275K)</a:t>
            </a:r>
          </a:p>
          <a:p>
            <a:r>
              <a:rPr lang="en-US" sz="1600" cap="all" dirty="0">
                <a:solidFill>
                  <a:srgbClr val="FF0000"/>
                </a:solidFill>
              </a:rPr>
              <a:t>Estimated </a:t>
            </a:r>
            <a:r>
              <a:rPr lang="en-US" sz="1600" cap="all" dirty="0" smtClean="0">
                <a:solidFill>
                  <a:srgbClr val="FF0000"/>
                </a:solidFill>
              </a:rPr>
              <a:t>OTHER SESSION COSTS (</a:t>
            </a:r>
            <a:r>
              <a:rPr lang="en-US" sz="1600" cap="all" dirty="0" err="1" smtClean="0">
                <a:solidFill>
                  <a:srgbClr val="FF0000"/>
                </a:solidFill>
              </a:rPr>
              <a:t>incl</a:t>
            </a:r>
            <a:r>
              <a:rPr lang="en-US" sz="1600" cap="all" dirty="0" smtClean="0">
                <a:solidFill>
                  <a:srgbClr val="FF0000"/>
                </a:solidFill>
              </a:rPr>
              <a:t> AV, IT-100mb &amp; F&amp;B) AT CCIB: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(~~ € </a:t>
            </a:r>
            <a:r>
              <a:rPr lang="en-US" sz="1600" dirty="0" smtClean="0">
                <a:solidFill>
                  <a:srgbClr val="FF0000"/>
                </a:solidFill>
              </a:rPr>
              <a:t>170K </a:t>
            </a:r>
            <a:r>
              <a:rPr lang="en-US" sz="1600" dirty="0">
                <a:solidFill>
                  <a:srgbClr val="FF0000"/>
                </a:solidFill>
              </a:rPr>
              <a:t>=  US$</a:t>
            </a:r>
            <a:r>
              <a:rPr lang="en-US" sz="1600" dirty="0" smtClean="0">
                <a:solidFill>
                  <a:srgbClr val="FF0000"/>
                </a:solidFill>
              </a:rPr>
              <a:t>225K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</a:p>
          <a:p>
            <a:r>
              <a:rPr lang="en-US" sz="1400" dirty="0" smtClean="0"/>
              <a:t>AV AVAILABLE:  Yes, AV services on-site</a:t>
            </a:r>
          </a:p>
          <a:p>
            <a:r>
              <a:rPr lang="en-US" sz="1400" dirty="0" smtClean="0"/>
              <a:t>NETWORK AVAILABLE:  Wireless network with Internet Access</a:t>
            </a:r>
            <a:endParaRPr lang="en-US" sz="1400" dirty="0"/>
          </a:p>
          <a:p>
            <a:r>
              <a:rPr lang="en-US" sz="1600" dirty="0" smtClean="0"/>
              <a:t>GUEST ROOM BLOCK RECOMMENDED (Y/N):  Yes,  700 rooms</a:t>
            </a:r>
          </a:p>
          <a:p>
            <a:r>
              <a:rPr lang="en-US" sz="1600" dirty="0" smtClean="0"/>
              <a:t>RECOMMENDED HOTEL(S):  4  Hotels within walking distance</a:t>
            </a:r>
          </a:p>
          <a:p>
            <a:r>
              <a:rPr lang="en-US" sz="1600" dirty="0" smtClean="0"/>
              <a:t>ESTIMATED ROOM RATE:  ~140./175. € sngl, ~156./200. € dbl,  </a:t>
            </a:r>
            <a:r>
              <a:rPr lang="en-US" sz="1600" dirty="0" err="1" smtClean="0"/>
              <a:t>incl</a:t>
            </a:r>
            <a:r>
              <a:rPr lang="en-US" sz="1600" dirty="0" smtClean="0"/>
              <a:t> buffet </a:t>
            </a:r>
            <a:r>
              <a:rPr lang="en-US" sz="1600" dirty="0" err="1" smtClean="0"/>
              <a:t>breakfast&amp;wifi</a:t>
            </a:r>
            <a:endParaRPr lang="en-US" sz="1600" dirty="0" smtClean="0"/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Barcelona International,  ~10km   </a:t>
            </a:r>
          </a:p>
          <a:p>
            <a:r>
              <a:rPr lang="en-US" sz="1600" dirty="0" smtClean="0"/>
              <a:t>Secondary Transportation Required: bus or taxi</a:t>
            </a:r>
          </a:p>
          <a:p>
            <a:r>
              <a:rPr lang="en-US" sz="1600" dirty="0" smtClean="0"/>
              <a:t>Business Currency &amp; Estimated Exchange Rate: 1 € (=$1.34 USD.) - $1.00 USD </a:t>
            </a:r>
            <a:r>
              <a:rPr lang="en-US" sz="1600" dirty="0"/>
              <a:t>= </a:t>
            </a:r>
            <a:r>
              <a:rPr lang="en-US" sz="1600" dirty="0" smtClean="0"/>
              <a:t>€.7475</a:t>
            </a:r>
          </a:p>
          <a:p>
            <a:r>
              <a:rPr lang="en-US" sz="1600" dirty="0" smtClean="0"/>
              <a:t>Incentives (Government, Trade, Tourism etc.):  not available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609600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Plenary Nov 2013 – Dallas, TX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359842"/>
          </a:xfrm>
        </p:spPr>
        <p:txBody>
          <a:bodyPr/>
          <a:lstStyle/>
          <a:p>
            <a:pPr marL="0" indent="0" algn="ctr"/>
            <a:r>
              <a:rPr lang="en-US" sz="2000" dirty="0" smtClean="0">
                <a:solidFill>
                  <a:srgbClr val="0000FF"/>
                </a:solidFill>
              </a:rPr>
              <a:t>Sands Venetian Hotel &amp; Conference Center Macau, PRC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~65 with all breakouts</a:t>
            </a:r>
          </a:p>
          <a:p>
            <a:r>
              <a:rPr lang="en-US" sz="1600" dirty="0" smtClean="0"/>
              <a:t>Estimated Function Space Cost</a:t>
            </a:r>
            <a:r>
              <a:rPr lang="en-US" sz="1600" cap="all" dirty="0" smtClean="0"/>
              <a:t>:   $0</a:t>
            </a:r>
            <a:r>
              <a:rPr lang="en-US" sz="1600" dirty="0" smtClean="0"/>
              <a:t>,  (included in DDP)</a:t>
            </a:r>
            <a:endParaRPr lang="en-US" sz="1600" cap="all" dirty="0" smtClean="0"/>
          </a:p>
          <a:p>
            <a:r>
              <a:rPr lang="en-US" sz="1600" dirty="0" smtClean="0"/>
              <a:t>AV Available:   Yes, with Hi-Res LCD Projectors and </a:t>
            </a:r>
            <a:r>
              <a:rPr lang="en-US" sz="1600" dirty="0" err="1" smtClean="0"/>
              <a:t>Mics</a:t>
            </a:r>
            <a:r>
              <a:rPr lang="en-US" sz="1600" dirty="0" smtClean="0"/>
              <a:t> (included in DDP)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13-18, 2016 </a:t>
            </a:r>
          </a:p>
          <a:p>
            <a:r>
              <a:rPr lang="en-US" sz="1600" dirty="0" smtClean="0"/>
              <a:t>Guest Room Block Recommended:  600+ (700 initial) (&gt;3,000 </a:t>
            </a:r>
            <a:r>
              <a:rPr lang="en-US" sz="1600" dirty="0" err="1" smtClean="0"/>
              <a:t>RmNts</a:t>
            </a:r>
            <a:r>
              <a:rPr lang="en-US" sz="1600" dirty="0" smtClean="0"/>
              <a:t> Total)</a:t>
            </a:r>
          </a:p>
          <a:p>
            <a:r>
              <a:rPr lang="en-US" sz="1600" dirty="0" smtClean="0"/>
              <a:t>Recommended Hotel(s):   Sands Venetian Macau Hotel &amp; Conference Center</a:t>
            </a:r>
          </a:p>
          <a:p>
            <a:r>
              <a:rPr lang="en-US" sz="1600" dirty="0" smtClean="0"/>
              <a:t>Estimated Room Rate:  Early Bird: 1500 MOP(US$188)single/double</a:t>
            </a:r>
          </a:p>
          <a:p>
            <a:r>
              <a:rPr lang="en-US" sz="1600" dirty="0" smtClean="0"/>
              <a:t>                                          Std Room Rate: 1650 MOP (US$207)  Both require + 15% </a:t>
            </a:r>
            <a:r>
              <a:rPr lang="en-US" sz="1600" dirty="0" err="1" smtClean="0"/>
              <a:t>Svc+Tax</a:t>
            </a:r>
            <a:r>
              <a:rPr lang="en-US" sz="1600" dirty="0" smtClean="0"/>
              <a:t>               </a:t>
            </a:r>
          </a:p>
          <a:p>
            <a:r>
              <a:rPr lang="en-US" sz="1600" dirty="0" smtClean="0"/>
              <a:t>Daily Delegate Package (DDP): @750RMB/day ($95) </a:t>
            </a:r>
            <a:r>
              <a:rPr lang="en-US" sz="1600" dirty="0" err="1" smtClean="0"/>
              <a:t>Brfst</a:t>
            </a:r>
            <a:r>
              <a:rPr lang="en-US" sz="1600" dirty="0" smtClean="0"/>
              <a:t> &amp; Lunch, AV, AM &amp; PM Breaks</a:t>
            </a:r>
          </a:p>
          <a:p>
            <a:r>
              <a:rPr lang="en-US" sz="1600" dirty="0" smtClean="0"/>
              <a:t>Airport:  Macau International (MFM) Hong Kong International (HKG)</a:t>
            </a:r>
          </a:p>
          <a:p>
            <a:r>
              <a:rPr lang="en-US" sz="1600" dirty="0" smtClean="0"/>
              <a:t>Airport Transfers: MFM: free shuttle, 5 min HKG: 40-55 min for ferry + free hotel shuttle bus</a:t>
            </a:r>
          </a:p>
          <a:p>
            <a:r>
              <a:rPr lang="en-US" sz="1600" dirty="0" smtClean="0"/>
              <a:t>Business Currency &amp; Estimated Exchange Rate:   1 $US=  7.98 MOP   (Macau </a:t>
            </a:r>
            <a:r>
              <a:rPr lang="en-US" sz="1600" dirty="0" err="1" smtClean="0"/>
              <a:t>Pataca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Incentives (Government, Trade, Tourism etc.):  Yes, Amount  t.b.d. </a:t>
            </a:r>
          </a:p>
          <a:p>
            <a:r>
              <a:rPr lang="en-US" sz="1600" dirty="0" smtClean="0"/>
              <a:t>Contract Terms and Subsidies are still in negotiation.  Expect net Positive surplus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Nov 2013 Hyatt Regency Dallas, Dallas, TX</a:t>
            </a:r>
            <a:br>
              <a:rPr lang="en-US" sz="2000" b="0" dirty="0" smtClean="0"/>
            </a:b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53932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Copenhagen, Denmark  </a:t>
            </a:r>
            <a:r>
              <a:rPr lang="en-US" sz="1800" dirty="0" smtClean="0">
                <a:solidFill>
                  <a:srgbClr val="0000FF"/>
                </a:solidFill>
              </a:rPr>
              <a:t>-  (available for March or July or November 2017) 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Bella Sky Comwell Hotel &amp; Bella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17 Lg @ Bella Center, 18 Sm @ Bella Sky Hotel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 ~$76K  includes AV</a:t>
            </a:r>
          </a:p>
          <a:p>
            <a:r>
              <a:rPr lang="en-US" sz="1600" dirty="0" smtClean="0"/>
              <a:t>AV AVAILABLE:  Yes, AV services available on-site.</a:t>
            </a:r>
          </a:p>
          <a:p>
            <a:r>
              <a:rPr lang="en-US" sz="1600" dirty="0" smtClean="0"/>
              <a:t>NETWORK AVAILABLE:  Yes, both Wired &amp; Wireless network with Internet Access available in Meeting spaces and Guest rooms.  </a:t>
            </a:r>
            <a:endParaRPr lang="en-US" sz="700" dirty="0"/>
          </a:p>
          <a:p>
            <a:r>
              <a:rPr lang="en-US" sz="1600" dirty="0" smtClean="0"/>
              <a:t>GUEST ROOM BLOCK RECOMMENDED (Y/N):  Yes,  500-600  rooms per night</a:t>
            </a:r>
          </a:p>
          <a:p>
            <a:r>
              <a:rPr lang="en-US" sz="1600" dirty="0" smtClean="0"/>
              <a:t>RECOMMENDED HOTEL(S):  Bella Sky Comwell Hotel:  all-new</a:t>
            </a:r>
          </a:p>
          <a:p>
            <a:r>
              <a:rPr lang="en-US" sz="1600" dirty="0" smtClean="0"/>
              <a:t>ESTIMATED ROOM RATE: </a:t>
            </a:r>
            <a:r>
              <a:rPr lang="en-US" sz="1600" dirty="0"/>
              <a:t> </a:t>
            </a:r>
            <a:r>
              <a:rPr lang="en-US" sz="1600" dirty="0" smtClean="0"/>
              <a:t>March ($295US) Std. </a:t>
            </a:r>
            <a:r>
              <a:rPr lang="en-US" sz="1600" dirty="0" err="1" smtClean="0"/>
              <a:t>Rm</a:t>
            </a:r>
            <a:r>
              <a:rPr lang="en-US" sz="1600" dirty="0" smtClean="0"/>
              <a:t> </a:t>
            </a:r>
            <a:r>
              <a:rPr lang="en-US" sz="1600" dirty="0" err="1" smtClean="0"/>
              <a:t>sgl</a:t>
            </a:r>
            <a:r>
              <a:rPr lang="en-US" sz="1600" dirty="0" smtClean="0"/>
              <a:t>, &amp; ($334US) Deluxe </a:t>
            </a:r>
            <a:r>
              <a:rPr lang="en-US" sz="1600" dirty="0" err="1" smtClean="0"/>
              <a:t>Rm</a:t>
            </a:r>
            <a:r>
              <a:rPr lang="en-US" sz="1600" dirty="0" smtClean="0"/>
              <a:t>  </a:t>
            </a:r>
            <a:r>
              <a:rPr lang="en-US" sz="1600" dirty="0" err="1" smtClean="0"/>
              <a:t>sgl</a:t>
            </a:r>
            <a:r>
              <a:rPr lang="en-US" sz="1600" dirty="0" smtClean="0"/>
              <a:t>, &amp;</a:t>
            </a:r>
          </a:p>
          <a:p>
            <a:r>
              <a:rPr lang="en-US" sz="1600" dirty="0" smtClean="0"/>
              <a:t>July ($215US) </a:t>
            </a:r>
            <a:r>
              <a:rPr lang="en-US" sz="1600" dirty="0" err="1" smtClean="0"/>
              <a:t>sgl</a:t>
            </a:r>
            <a:r>
              <a:rPr lang="en-US" sz="1600" dirty="0" smtClean="0"/>
              <a:t>, </a:t>
            </a:r>
            <a:r>
              <a:rPr lang="en-US" sz="1600" dirty="0" err="1" smtClean="0"/>
              <a:t>incl</a:t>
            </a:r>
            <a:r>
              <a:rPr lang="en-US" sz="1600" dirty="0" smtClean="0"/>
              <a:t> full breakfast and VAT (25%)</a:t>
            </a:r>
          </a:p>
          <a:p>
            <a:r>
              <a:rPr lang="en-US" sz="1600" dirty="0" smtClean="0"/>
              <a:t>Daily Delegate Package </a:t>
            </a:r>
            <a:r>
              <a:rPr lang="en-US" sz="1600" dirty="0" err="1" smtClean="0"/>
              <a:t>Est</a:t>
            </a:r>
            <a:r>
              <a:rPr lang="en-US" sz="1600" dirty="0" smtClean="0"/>
              <a:t>:~$90.US/day (Lunch, breaks, </a:t>
            </a:r>
            <a:r>
              <a:rPr lang="en-US" sz="1600" dirty="0"/>
              <a:t>&amp;</a:t>
            </a:r>
            <a:r>
              <a:rPr lang="en-US" sz="1600" dirty="0" smtClean="0"/>
              <a:t> </a:t>
            </a:r>
            <a:r>
              <a:rPr lang="en-US" sz="1600" dirty="0" err="1" smtClean="0"/>
              <a:t>Lge</a:t>
            </a:r>
            <a:r>
              <a:rPr lang="en-US" sz="1600" dirty="0" smtClean="0"/>
              <a:t> </a:t>
            </a:r>
            <a:r>
              <a:rPr lang="en-US" sz="1600" dirty="0" err="1" smtClean="0"/>
              <a:t>Mtg</a:t>
            </a:r>
            <a:r>
              <a:rPr lang="en-US" sz="1600" dirty="0" smtClean="0"/>
              <a:t> </a:t>
            </a:r>
            <a:r>
              <a:rPr lang="en-US" sz="1600" dirty="0" err="1" smtClean="0"/>
              <a:t>rm</a:t>
            </a:r>
            <a:r>
              <a:rPr lang="en-US" sz="1600" dirty="0" smtClean="0"/>
              <a:t>) = $300K total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Copenhagen Airport (10-15 min by Metro)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Current Exchange </a:t>
            </a:r>
            <a:r>
              <a:rPr lang="en-US" sz="1600" dirty="0" smtClean="0">
                <a:solidFill>
                  <a:schemeClr val="tx1"/>
                </a:solidFill>
              </a:rPr>
              <a:t>Rate: € (=$1.34) </a:t>
            </a:r>
            <a:r>
              <a:rPr lang="en-US" sz="1600" dirty="0" smtClean="0"/>
              <a:t>and DK Kroner(=$0.18)</a:t>
            </a:r>
          </a:p>
          <a:p>
            <a:r>
              <a:rPr lang="en-US" sz="1600" dirty="0" smtClean="0"/>
              <a:t>Incentives (Government, Trade, Tourism etc.):  no local sponsors identified yet.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7610" y="1173488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Nov 2013 </a:t>
            </a:r>
            <a:r>
              <a:rPr lang="en-US" sz="2000" dirty="0" smtClean="0"/>
              <a:t>Hyatt Regency Dallas, Dallas, TX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6466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</a:rPr>
              <a:t>Berlin, Germany - </a:t>
            </a:r>
            <a:r>
              <a:rPr lang="en-US" dirty="0" err="1" smtClean="0">
                <a:solidFill>
                  <a:srgbClr val="0000FF"/>
                </a:solidFill>
              </a:rPr>
              <a:t>Estrel</a:t>
            </a:r>
            <a:r>
              <a:rPr lang="en-US" dirty="0" smtClean="0">
                <a:solidFill>
                  <a:srgbClr val="0000FF"/>
                </a:solidFill>
              </a:rPr>
              <a:t> Hotel &amp; Conference Center</a:t>
            </a:r>
            <a:endParaRPr lang="en-US" dirty="0" smtClean="0"/>
          </a:p>
          <a:p>
            <a:r>
              <a:rPr lang="en-US" sz="1800" dirty="0" smtClean="0"/>
              <a:t>NUMBER OF MEETING ROOMS:   ~60+ </a:t>
            </a:r>
          </a:p>
          <a:p>
            <a:r>
              <a:rPr lang="en-US" sz="1800" cap="all" dirty="0" smtClean="0">
                <a:solidFill>
                  <a:srgbClr val="FF0000"/>
                </a:solidFill>
              </a:rPr>
              <a:t>Estimated </a:t>
            </a:r>
            <a:r>
              <a:rPr lang="en-US" sz="1800" cap="all" dirty="0">
                <a:solidFill>
                  <a:srgbClr val="FF0000"/>
                </a:solidFill>
              </a:rPr>
              <a:t>Function Space (</a:t>
            </a:r>
            <a:r>
              <a:rPr lang="en-US" sz="1800" cap="all" dirty="0" err="1">
                <a:solidFill>
                  <a:srgbClr val="FF0000"/>
                </a:solidFill>
              </a:rPr>
              <a:t>incl</a:t>
            </a:r>
            <a:r>
              <a:rPr lang="en-US" sz="1800" cap="all" dirty="0">
                <a:solidFill>
                  <a:srgbClr val="FF0000"/>
                </a:solidFill>
              </a:rPr>
              <a:t> power) Cost ONLY AT </a:t>
            </a:r>
            <a:r>
              <a:rPr lang="en-US" sz="1800" cap="all" dirty="0" err="1" smtClean="0">
                <a:solidFill>
                  <a:srgbClr val="FF0000"/>
                </a:solidFill>
              </a:rPr>
              <a:t>Estrel</a:t>
            </a:r>
            <a:r>
              <a:rPr lang="en-US" sz="1800" dirty="0" smtClean="0">
                <a:solidFill>
                  <a:srgbClr val="FF0000"/>
                </a:solidFill>
              </a:rPr>
              <a:t>: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 (~~ € </a:t>
            </a:r>
            <a:r>
              <a:rPr lang="en-US" sz="1800" dirty="0" smtClean="0">
                <a:solidFill>
                  <a:srgbClr val="FF0000"/>
                </a:solidFill>
              </a:rPr>
              <a:t>175K </a:t>
            </a:r>
            <a:r>
              <a:rPr lang="en-US" sz="1800" dirty="0">
                <a:solidFill>
                  <a:srgbClr val="FF0000"/>
                </a:solidFill>
              </a:rPr>
              <a:t>=  US$</a:t>
            </a:r>
            <a:r>
              <a:rPr lang="en-US" sz="1800" dirty="0" smtClean="0">
                <a:solidFill>
                  <a:srgbClr val="FF0000"/>
                </a:solidFill>
              </a:rPr>
              <a:t>235K</a:t>
            </a:r>
            <a:r>
              <a:rPr lang="en-US" sz="1800" dirty="0">
                <a:solidFill>
                  <a:srgbClr val="FF0000"/>
                </a:solidFill>
              </a:rPr>
              <a:t>)</a:t>
            </a:r>
          </a:p>
          <a:p>
            <a:r>
              <a:rPr lang="en-US" sz="1800" cap="all" dirty="0">
                <a:solidFill>
                  <a:srgbClr val="FF0000"/>
                </a:solidFill>
              </a:rPr>
              <a:t>Estimated OTHER SESSION COSTS (</a:t>
            </a:r>
            <a:r>
              <a:rPr lang="en-US" sz="1800" cap="all" dirty="0" err="1">
                <a:solidFill>
                  <a:srgbClr val="FF0000"/>
                </a:solidFill>
              </a:rPr>
              <a:t>incl</a:t>
            </a:r>
            <a:r>
              <a:rPr lang="en-US" sz="1800" cap="all" dirty="0">
                <a:solidFill>
                  <a:srgbClr val="FF0000"/>
                </a:solidFill>
              </a:rPr>
              <a:t> AV, IT-100mb &amp; F&amp;B) AT </a:t>
            </a:r>
            <a:r>
              <a:rPr lang="en-US" sz="1800" cap="all" dirty="0" err="1" smtClean="0">
                <a:solidFill>
                  <a:srgbClr val="FF0000"/>
                </a:solidFill>
              </a:rPr>
              <a:t>estrel</a:t>
            </a:r>
            <a:r>
              <a:rPr lang="en-US" sz="1800" cap="all" dirty="0" smtClean="0">
                <a:solidFill>
                  <a:srgbClr val="FF0000"/>
                </a:solidFill>
              </a:rPr>
              <a:t>:</a:t>
            </a:r>
            <a:r>
              <a:rPr lang="en-US" sz="1800" dirty="0" smtClean="0">
                <a:solidFill>
                  <a:srgbClr val="FF0000"/>
                </a:solidFill>
              </a:rPr>
              <a:t>  </a:t>
            </a:r>
            <a:r>
              <a:rPr lang="en-US" sz="1800" dirty="0">
                <a:solidFill>
                  <a:srgbClr val="FF0000"/>
                </a:solidFill>
              </a:rPr>
              <a:t>(~~ € </a:t>
            </a:r>
            <a:r>
              <a:rPr lang="en-US" sz="1800" dirty="0" smtClean="0">
                <a:solidFill>
                  <a:srgbClr val="FF0000"/>
                </a:solidFill>
              </a:rPr>
              <a:t>365K </a:t>
            </a:r>
            <a:r>
              <a:rPr lang="en-US" sz="1800" dirty="0">
                <a:solidFill>
                  <a:srgbClr val="FF0000"/>
                </a:solidFill>
              </a:rPr>
              <a:t>=  US</a:t>
            </a:r>
            <a:r>
              <a:rPr lang="en-US" sz="1800" dirty="0" smtClean="0">
                <a:solidFill>
                  <a:srgbClr val="FF0000"/>
                </a:solidFill>
              </a:rPr>
              <a:t>$490K)</a:t>
            </a:r>
            <a:endParaRPr lang="en-US" sz="1800" dirty="0"/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network-Internet Access</a:t>
            </a:r>
          </a:p>
          <a:p>
            <a:r>
              <a:rPr lang="en-US" sz="1800" dirty="0" smtClean="0"/>
              <a:t>GUEST ROOM BLOCK RECOMMENDED (Y/N):  Yes,  500-600 rooms of 1125</a:t>
            </a:r>
          </a:p>
          <a:p>
            <a:r>
              <a:rPr lang="en-US" sz="1800" dirty="0" smtClean="0"/>
              <a:t>RECOMMENDED HOTEL(S):  </a:t>
            </a:r>
            <a:r>
              <a:rPr lang="en-US" sz="1800" dirty="0" err="1" smtClean="0"/>
              <a:t>Estrel</a:t>
            </a:r>
            <a:r>
              <a:rPr lang="en-US" sz="1800" dirty="0" smtClean="0"/>
              <a:t> Berlin</a:t>
            </a:r>
          </a:p>
          <a:p>
            <a:r>
              <a:rPr lang="en-US" sz="1800" dirty="0" smtClean="0"/>
              <a:t>ESTIMATED RM RATE: ~160. € sngl,~175. € </a:t>
            </a:r>
            <a:r>
              <a:rPr lang="en-US" sz="1800" dirty="0" err="1" smtClean="0"/>
              <a:t>dbl</a:t>
            </a:r>
            <a:r>
              <a:rPr lang="en-US" sz="1800" dirty="0" smtClean="0"/>
              <a:t>,  </a:t>
            </a:r>
            <a:r>
              <a:rPr lang="en-US" sz="1800" dirty="0" err="1" smtClean="0"/>
              <a:t>incl</a:t>
            </a:r>
            <a:r>
              <a:rPr lang="en-US" sz="1800" dirty="0" smtClean="0"/>
              <a:t> VAT &amp; </a:t>
            </a:r>
            <a:r>
              <a:rPr lang="en-US" sz="1800" dirty="0" err="1" smtClean="0"/>
              <a:t>bfast</a:t>
            </a:r>
            <a:r>
              <a:rPr lang="en-US" sz="1800" dirty="0" smtClean="0"/>
              <a:t> (no </a:t>
            </a:r>
            <a:r>
              <a:rPr lang="en-US" sz="1800" dirty="0" err="1" smtClean="0"/>
              <a:t>wifi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Closest International Airport:  Berlin Brandenburg (7.9 miles) 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</a:t>
            </a:r>
            <a:r>
              <a:rPr lang="en-US" sz="1800" dirty="0" err="1" smtClean="0"/>
              <a:t>t.b.d</a:t>
            </a:r>
            <a:r>
              <a:rPr lang="en-US" sz="1800" dirty="0" smtClean="0"/>
              <a:t>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941</TotalTime>
  <Words>3134</Words>
  <Application>Microsoft Office PowerPoint</Application>
  <PresentationFormat>On-screen Show (4:3)</PresentationFormat>
  <Paragraphs>442</Paragraphs>
  <Slides>31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802-11-Submission</vt:lpstr>
      <vt:lpstr>Document</vt:lpstr>
      <vt:lpstr>ExSec Agenda Items November 2013</vt:lpstr>
      <vt:lpstr>Abstract</vt:lpstr>
      <vt:lpstr>Agenda item: 5.14 </vt:lpstr>
      <vt:lpstr>Agenda item: 5.14 Future venue contract status &amp; Vendor Contract Renewal Status</vt:lpstr>
      <vt:lpstr>Proposed Future Venues IEEE 802 Plenary Sessions   Presented at Plenary Nov 2013 – Dallas, TX</vt:lpstr>
      <vt:lpstr>Proposed Future Venues for IEEE 802 Plenary Sessions   Presented at Plenary Nov 2013 – Dallas, TX</vt:lpstr>
      <vt:lpstr>Proposed Future Venues IEEE 802 Plenary Sessions  Presented at Plenary Nov 2013 – Dallas, TX</vt:lpstr>
      <vt:lpstr>Proposed Future Venues for IEEE 802 Plenary Sessions  Presented Nov 2013 Hyatt Regency Dallas, Dallas, TX </vt:lpstr>
      <vt:lpstr>Proposed Future Venues for IEEE 802 Plenary Sessions  Presented Nov 2013 Hyatt Regency Dallas, Dallas, TX</vt:lpstr>
      <vt:lpstr>Proposed Future Venues IEEE 802 Plenary Sessions  Presented Mar 2013 Caribe Royale, Orlando, FL</vt:lpstr>
      <vt:lpstr>Proposed Future Venues for IEEE 802 Plenary Sessions  Presented Mar 2013 Caribe Royale, Orlando, FL</vt:lpstr>
      <vt:lpstr>Proposed Future Venues for IEEE 802 Plenary Sessions  Presented Mar 2013 Caribe Royale, Orlando, FL</vt:lpstr>
      <vt:lpstr>Proposed Future Venues IEEE 802 Plenary Sessions  Presented March 2013 Caribe Royale, Orlando, FL</vt:lpstr>
      <vt:lpstr>Agenda items: 4.02, 4.021, 9.03, 9.08, 9.09, 9.10</vt:lpstr>
      <vt:lpstr>4.02 Future venues items 4.021 RFP meeting action items</vt:lpstr>
      <vt:lpstr>MI  4.02 Future Venue Meeting output</vt:lpstr>
      <vt:lpstr>Potential Targets</vt:lpstr>
      <vt:lpstr>New Targets for Even Years – Asia</vt:lpstr>
      <vt:lpstr>New Targets for Odd Years – Europe</vt:lpstr>
      <vt:lpstr>Slide 20</vt:lpstr>
      <vt:lpstr>Motion to approve Site visit for Copenhagen/Berlin– Possible Plenary Venue for March 2015 or March 2017</vt:lpstr>
      <vt:lpstr> II 4.021 RFP Meeting output</vt:lpstr>
      <vt:lpstr>What are the Top 10 things that we want the Meeting Planner to do?</vt:lpstr>
      <vt:lpstr>Top 10 things that we want the Meeting Planner to do? </vt:lpstr>
      <vt:lpstr>Top 10 things that we want the Meeting Planner to do? </vt:lpstr>
      <vt:lpstr>Top 10 things that we want the Meeting Planner to do? </vt:lpstr>
      <vt:lpstr>II  9.04 Executive secretary report </vt:lpstr>
      <vt:lpstr>II* 9.08 -- 4 Nov 2013 Interim Telecon - </vt:lpstr>
      <vt:lpstr>II* 9.09 Call for Tutorials for the March 2014 Plenary in Beijing, China</vt:lpstr>
      <vt:lpstr>II  9.10 Exec Leadership Meeting Logistics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November 2013</dc:title>
  <dc:creator>Jon Rosdahl</dc:creator>
  <dc:description>Jon Rosdahl (CSR)</dc:description>
  <cp:lastModifiedBy>jr05</cp:lastModifiedBy>
  <cp:revision>9</cp:revision>
  <cp:lastPrinted>1601-01-01T00:00:00Z</cp:lastPrinted>
  <dcterms:created xsi:type="dcterms:W3CDTF">2013-11-11T05:03:48Z</dcterms:created>
  <dcterms:modified xsi:type="dcterms:W3CDTF">2013-11-15T17:43:53Z</dcterms:modified>
</cp:coreProperties>
</file>