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16" r:id="rId2"/>
  </p:sldMasterIdLst>
  <p:notesMasterIdLst>
    <p:notesMasterId r:id="rId25"/>
  </p:notesMasterIdLst>
  <p:handoutMasterIdLst>
    <p:handoutMasterId r:id="rId26"/>
  </p:handoutMasterIdLst>
  <p:sldIdLst>
    <p:sldId id="351" r:id="rId3"/>
    <p:sldId id="383" r:id="rId4"/>
    <p:sldId id="359" r:id="rId5"/>
    <p:sldId id="366" r:id="rId6"/>
    <p:sldId id="379" r:id="rId7"/>
    <p:sldId id="377" r:id="rId8"/>
    <p:sldId id="362" r:id="rId9"/>
    <p:sldId id="386" r:id="rId10"/>
    <p:sldId id="378" r:id="rId11"/>
    <p:sldId id="382" r:id="rId12"/>
    <p:sldId id="385" r:id="rId13"/>
    <p:sldId id="375" r:id="rId14"/>
    <p:sldId id="372" r:id="rId15"/>
    <p:sldId id="371" r:id="rId16"/>
    <p:sldId id="373" r:id="rId17"/>
    <p:sldId id="384" r:id="rId18"/>
    <p:sldId id="380" r:id="rId19"/>
    <p:sldId id="387" r:id="rId20"/>
    <p:sldId id="388" r:id="rId21"/>
    <p:sldId id="389" r:id="rId22"/>
    <p:sldId id="370" r:id="rId23"/>
    <p:sldId id="376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F7C"/>
    <a:srgbClr val="008542"/>
    <a:srgbClr val="E8E8E8"/>
    <a:srgbClr val="FDC82F"/>
    <a:srgbClr val="009FDA"/>
    <a:srgbClr val="001FA1"/>
    <a:srgbClr val="0066A1"/>
    <a:srgbClr val="E37222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80" y="-80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276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6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33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93875"/>
            <a:ext cx="7772400" cy="533400"/>
          </a:xfrm>
        </p:spPr>
        <p:txBody>
          <a:bodyPr/>
          <a:lstStyle/>
          <a:p>
            <a:r>
              <a:rPr lang="en-US" dirty="0" smtClean="0"/>
              <a:t>30 Years of IEEE 802.3™ Ethernet Standards</a:t>
            </a:r>
            <a:endParaRPr lang="en-US" dirty="0"/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336675"/>
            <a:ext cx="7772400" cy="533400"/>
          </a:xfrm>
        </p:spPr>
        <p:txBody>
          <a:bodyPr/>
          <a:lstStyle/>
          <a:p>
            <a:r>
              <a:rPr lang="en-US" dirty="0" smtClean="0"/>
              <a:t>Marketing and PR Results</a:t>
            </a:r>
            <a:br>
              <a:rPr lang="en-US" dirty="0" smtClean="0"/>
            </a:br>
            <a:r>
              <a:rPr lang="en-US" dirty="0" smtClean="0"/>
              <a:t>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Ethernet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7700" y="3294063"/>
            <a:ext cx="6464300" cy="828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John </a:t>
            </a:r>
            <a:r>
              <a:rPr lang="en-US" dirty="0" err="1" smtClean="0"/>
              <a:t>D’Ambrosia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Chair, IEEE 802.3 400 Gb/s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Ethernet Study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570594"/>
          </a:xfrm>
        </p:spPr>
        <p:txBody>
          <a:bodyPr/>
          <a:lstStyle/>
          <a:p>
            <a:r>
              <a:rPr lang="en-US" dirty="0" smtClean="0"/>
              <a:t>Secured Features and Bylined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6000"/>
            <a:ext cx="8458200" cy="3556000"/>
          </a:xfrm>
        </p:spPr>
        <p:txBody>
          <a:bodyPr/>
          <a:lstStyle/>
          <a:p>
            <a:r>
              <a:rPr lang="en-US" dirty="0" err="1">
                <a:latin typeface="Verdana (Body)"/>
                <a:cs typeface="Verdana (Body)"/>
              </a:rPr>
              <a:t>GigaOm</a:t>
            </a:r>
            <a:r>
              <a:rPr lang="en-US" dirty="0">
                <a:latin typeface="Verdana (Body)"/>
                <a:cs typeface="Verdana (Body)"/>
              </a:rPr>
              <a:t> – </a:t>
            </a:r>
            <a:r>
              <a:rPr lang="en-US" dirty="0" err="1">
                <a:latin typeface="Verdana (Body)"/>
                <a:cs typeface="Verdana (Body)"/>
              </a:rPr>
              <a:t>PoE</a:t>
            </a:r>
            <a:r>
              <a:rPr lang="en-US" dirty="0">
                <a:latin typeface="Verdana (Body)"/>
                <a:cs typeface="Verdana (Body)"/>
              </a:rPr>
              <a:t> by </a:t>
            </a:r>
            <a:r>
              <a:rPr lang="en-US" dirty="0" err="1">
                <a:latin typeface="Verdana (Body)"/>
                <a:cs typeface="Verdana (Body)"/>
              </a:rPr>
              <a:t>Wael</a:t>
            </a:r>
            <a:r>
              <a:rPr lang="en-US" dirty="0">
                <a:latin typeface="Verdana (Body)"/>
                <a:cs typeface="Verdana (Body)"/>
              </a:rPr>
              <a:t> </a:t>
            </a:r>
            <a:r>
              <a:rPr lang="en-US" dirty="0" err="1">
                <a:latin typeface="Verdana (Body)"/>
                <a:cs typeface="Verdana (Body)"/>
              </a:rPr>
              <a:t>Diab</a:t>
            </a:r>
            <a:r>
              <a:rPr lang="en-US" dirty="0">
                <a:latin typeface="Verdana (Body)"/>
                <a:cs typeface="Verdana (Body)"/>
              </a:rPr>
              <a:t> </a:t>
            </a:r>
            <a:endParaRPr lang="en-US" dirty="0" smtClean="0">
              <a:latin typeface="Verdana (Body)"/>
              <a:cs typeface="Verdana (Body)"/>
            </a:endParaRPr>
          </a:p>
          <a:p>
            <a:r>
              <a:rPr lang="en-US" dirty="0" err="1" smtClean="0">
                <a:latin typeface="Verdana (Body)"/>
                <a:cs typeface="Verdana (Body)"/>
              </a:rPr>
              <a:t>FierceSmartGrid</a:t>
            </a:r>
            <a:r>
              <a:rPr lang="en-US" dirty="0" smtClean="0">
                <a:latin typeface="Verdana (Body)"/>
                <a:cs typeface="Verdana (Body)"/>
              </a:rPr>
              <a:t> – Ethernet </a:t>
            </a:r>
            <a:r>
              <a:rPr lang="en-US" dirty="0">
                <a:latin typeface="Verdana (Body)"/>
                <a:cs typeface="Verdana (Body)"/>
              </a:rPr>
              <a:t>Enabling Smart Grid Q&amp;A with James </a:t>
            </a:r>
            <a:r>
              <a:rPr lang="en-US" dirty="0" err="1">
                <a:latin typeface="Verdana (Body)"/>
                <a:cs typeface="Verdana (Body)"/>
              </a:rPr>
              <a:t>Gilb</a:t>
            </a:r>
            <a:r>
              <a:rPr lang="en-US" dirty="0">
                <a:latin typeface="Verdana (Body)"/>
                <a:cs typeface="Verdana (Body)"/>
              </a:rPr>
              <a:t> </a:t>
            </a:r>
            <a:endParaRPr lang="en-US" dirty="0" smtClean="0">
              <a:latin typeface="Verdana (Body)"/>
              <a:cs typeface="Verdana (Body)"/>
            </a:endParaRPr>
          </a:p>
          <a:p>
            <a:r>
              <a:rPr lang="en-US" dirty="0" smtClean="0">
                <a:latin typeface="Verdana (Body)"/>
                <a:cs typeface="Verdana (Body)"/>
              </a:rPr>
              <a:t>Intelligent </a:t>
            </a:r>
            <a:r>
              <a:rPr lang="en-US" dirty="0">
                <a:latin typeface="Verdana (Body)"/>
                <a:cs typeface="Verdana (Body)"/>
              </a:rPr>
              <a:t>Utility – Ethernet's impact on the energy/utility space by James </a:t>
            </a:r>
            <a:r>
              <a:rPr lang="en-US" dirty="0" err="1" smtClean="0">
                <a:latin typeface="Verdana (Body)"/>
                <a:cs typeface="Verdana (Body)"/>
              </a:rPr>
              <a:t>Gilb</a:t>
            </a:r>
            <a:endParaRPr lang="en-US" dirty="0" smtClean="0">
              <a:latin typeface="Verdana (Body)"/>
              <a:cs typeface="Verdana (Body)"/>
            </a:endParaRPr>
          </a:p>
          <a:p>
            <a:r>
              <a:rPr lang="en-US" dirty="0" smtClean="0">
                <a:latin typeface="Verdana (Body)"/>
                <a:cs typeface="Verdana (Body)"/>
              </a:rPr>
              <a:t>John </a:t>
            </a:r>
            <a:r>
              <a:rPr lang="en-US" dirty="0">
                <a:latin typeface="Verdana (Body)"/>
                <a:cs typeface="Verdana (Body)"/>
              </a:rPr>
              <a:t>Day's Automotive – Ethernet in Vehicles by Steve Carlson </a:t>
            </a:r>
            <a:endParaRPr lang="en-US" dirty="0" smtClean="0">
              <a:latin typeface="Verdana (Body)"/>
              <a:cs typeface="Verdana (Body)"/>
            </a:endParaRPr>
          </a:p>
          <a:p>
            <a:r>
              <a:rPr lang="en-US" dirty="0" smtClean="0">
                <a:latin typeface="Verdana (Body)"/>
                <a:cs typeface="Verdana (Body)"/>
              </a:rPr>
              <a:t>Wireless </a:t>
            </a:r>
            <a:r>
              <a:rPr lang="en-US" dirty="0">
                <a:latin typeface="Verdana (Body)"/>
                <a:cs typeface="Verdana (Body)"/>
              </a:rPr>
              <a:t>Design and Development – Ethernet's impact on the wireless space 802 end to end </a:t>
            </a:r>
            <a:r>
              <a:rPr lang="en-US" dirty="0" smtClean="0">
                <a:latin typeface="Verdana (Body)"/>
                <a:cs typeface="Verdana (Body)"/>
              </a:rPr>
              <a:t>solution by Bruce Kraemer and John </a:t>
            </a:r>
            <a:r>
              <a:rPr lang="en-US" dirty="0" err="1" smtClean="0">
                <a:latin typeface="Verdana (Body)"/>
                <a:cs typeface="Verdana (Body)"/>
              </a:rPr>
              <a:t>D’Ambrosia</a:t>
            </a:r>
            <a:r>
              <a:rPr lang="en-US" dirty="0" smtClean="0">
                <a:latin typeface="Verdana (Body)"/>
                <a:cs typeface="Verdana (Body)"/>
              </a:rPr>
              <a:t> </a:t>
            </a:r>
            <a:endParaRPr lang="en-US" dirty="0">
              <a:latin typeface="Verdana (Body)"/>
              <a:cs typeface="Verdana (Body)"/>
            </a:endParaRPr>
          </a:p>
          <a:p>
            <a:r>
              <a:rPr lang="en-US" dirty="0" smtClean="0">
                <a:latin typeface="Verdana (Body)"/>
                <a:cs typeface="Verdana (Body)"/>
              </a:rPr>
              <a:t>Plus: </a:t>
            </a:r>
          </a:p>
          <a:p>
            <a:pPr lvl="1"/>
            <a:r>
              <a:rPr lang="en-US" dirty="0" smtClean="0">
                <a:latin typeface="Verdana (Body)"/>
                <a:cs typeface="Verdana (Body)"/>
              </a:rPr>
              <a:t>IEEE AESS </a:t>
            </a:r>
            <a:r>
              <a:rPr lang="en-US" dirty="0">
                <a:latin typeface="Verdana (Body)"/>
                <a:cs typeface="Verdana (Body)"/>
              </a:rPr>
              <a:t>– short side bar on 40th anniversary of Ethernet</a:t>
            </a:r>
          </a:p>
          <a:p>
            <a:pPr lvl="1"/>
            <a:r>
              <a:rPr lang="en-US" dirty="0" smtClean="0">
                <a:latin typeface="Verdana (Body)"/>
                <a:cs typeface="Verdana (Body)"/>
              </a:rPr>
              <a:t>IEEE History </a:t>
            </a:r>
            <a:r>
              <a:rPr lang="en-US" dirty="0">
                <a:latin typeface="Verdana (Body)"/>
                <a:cs typeface="Verdana (Body)"/>
              </a:rPr>
              <a:t>Center – article covering 40 years of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 descr="Screen Shot 2013-06-28 at 12.1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152901"/>
            <a:ext cx="2247900" cy="444228"/>
          </a:xfrm>
          <a:prstGeom prst="rect">
            <a:avLst/>
          </a:prstGeom>
        </p:spPr>
      </p:pic>
      <p:pic>
        <p:nvPicPr>
          <p:cNvPr id="7" name="Picture 6" descr="Screen Shot 2013-06-28 at 12.1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610100"/>
            <a:ext cx="4405430" cy="736600"/>
          </a:xfrm>
          <a:prstGeom prst="rect">
            <a:avLst/>
          </a:prstGeom>
        </p:spPr>
      </p:pic>
      <p:pic>
        <p:nvPicPr>
          <p:cNvPr id="8" name="Picture 7" descr="Screen Shot 2013-06-28 at 12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5041901"/>
            <a:ext cx="1441450" cy="1153160"/>
          </a:xfrm>
          <a:prstGeom prst="rect">
            <a:avLst/>
          </a:prstGeom>
        </p:spPr>
      </p:pic>
      <p:pic>
        <p:nvPicPr>
          <p:cNvPr id="9" name="Picture 8" descr="Screen Shot 2013-06-28 at 12.1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4140200"/>
            <a:ext cx="1092200" cy="424030"/>
          </a:xfrm>
          <a:prstGeom prst="rect">
            <a:avLst/>
          </a:prstGeom>
        </p:spPr>
      </p:pic>
      <p:pic>
        <p:nvPicPr>
          <p:cNvPr id="10" name="Picture 9" descr="Screen Shot 2013-06-28 at 12.1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4165601"/>
            <a:ext cx="2247900" cy="444228"/>
          </a:xfrm>
          <a:prstGeom prst="rect">
            <a:avLst/>
          </a:prstGeom>
        </p:spPr>
      </p:pic>
      <p:pic>
        <p:nvPicPr>
          <p:cNvPr id="11" name="Picture 10" descr="Screen Shot 2013-06-28 at 12.1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4152900"/>
            <a:ext cx="1092200" cy="424030"/>
          </a:xfrm>
          <a:prstGeom prst="rect">
            <a:avLst/>
          </a:prstGeom>
        </p:spPr>
      </p:pic>
      <p:pic>
        <p:nvPicPr>
          <p:cNvPr id="13" name="Picture 12" descr="Screen Shot 2013-06-28 at 12.19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610100"/>
            <a:ext cx="3187700" cy="601600"/>
          </a:xfrm>
          <a:prstGeom prst="rect">
            <a:avLst/>
          </a:prstGeom>
        </p:spPr>
      </p:pic>
      <p:pic>
        <p:nvPicPr>
          <p:cNvPr id="14" name="Picture 13" descr="Screen Shot 2013-06-28 at 12.20.0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80000"/>
            <a:ext cx="1389888" cy="1066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4533900" y="4229100"/>
            <a:ext cx="12700" cy="187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134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Press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97000"/>
            <a:ext cx="7772400" cy="4343400"/>
          </a:xfrm>
        </p:spPr>
        <p:txBody>
          <a:bodyPr/>
          <a:lstStyle/>
          <a:p>
            <a:r>
              <a:rPr lang="en-US" dirty="0" smtClean="0"/>
              <a:t>North America Media Interviews</a:t>
            </a:r>
          </a:p>
          <a:p>
            <a:pPr lvl="1"/>
            <a:r>
              <a:rPr lang="en-US" dirty="0" smtClean="0"/>
              <a:t>Network World</a:t>
            </a:r>
            <a:endParaRPr lang="en-US" dirty="0"/>
          </a:p>
          <a:p>
            <a:pPr lvl="1"/>
            <a:r>
              <a:rPr lang="en-US" dirty="0" smtClean="0"/>
              <a:t>Electronic Design Magazine</a:t>
            </a:r>
            <a:endParaRPr lang="en-US" dirty="0"/>
          </a:p>
          <a:p>
            <a:pPr lvl="1"/>
            <a:r>
              <a:rPr lang="en-US" dirty="0" err="1" smtClean="0"/>
              <a:t>Telo</a:t>
            </a:r>
            <a:r>
              <a:rPr lang="en-US" dirty="0" smtClean="0"/>
              <a:t> </a:t>
            </a:r>
            <a:r>
              <a:rPr lang="en-US" dirty="0" err="1" smtClean="0"/>
              <a:t>Medios</a:t>
            </a:r>
            <a:endParaRPr lang="en-US" dirty="0"/>
          </a:p>
          <a:p>
            <a:pPr lvl="1"/>
            <a:r>
              <a:rPr lang="en-US" dirty="0" err="1" smtClean="0"/>
              <a:t>Lightwave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Slashdot </a:t>
            </a:r>
          </a:p>
          <a:p>
            <a:pPr lvl="1"/>
            <a:r>
              <a:rPr lang="en-US" dirty="0" smtClean="0"/>
              <a:t>EDN</a:t>
            </a:r>
            <a:endParaRPr lang="en-US" dirty="0"/>
          </a:p>
          <a:p>
            <a:pPr lvl="1"/>
            <a:r>
              <a:rPr lang="en-US" dirty="0" smtClean="0"/>
              <a:t>Wired </a:t>
            </a:r>
          </a:p>
          <a:p>
            <a:pPr lvl="1"/>
            <a:r>
              <a:rPr lang="en-US" dirty="0" smtClean="0"/>
              <a:t>Carrier </a:t>
            </a:r>
            <a:r>
              <a:rPr lang="en-US" dirty="0"/>
              <a:t>Ethernet </a:t>
            </a:r>
            <a:r>
              <a:rPr lang="en-US" dirty="0" smtClean="0"/>
              <a:t>News</a:t>
            </a:r>
          </a:p>
          <a:p>
            <a:r>
              <a:rPr lang="en-US" dirty="0" smtClean="0"/>
              <a:t>Korea Press Seminar – </a:t>
            </a:r>
            <a:r>
              <a:rPr lang="en-US" dirty="0" err="1" smtClean="0"/>
              <a:t>Wael</a:t>
            </a:r>
            <a:r>
              <a:rPr lang="en-US" dirty="0" smtClean="0"/>
              <a:t> </a:t>
            </a:r>
            <a:r>
              <a:rPr lang="en-US" dirty="0" err="1" smtClean="0"/>
              <a:t>Diab</a:t>
            </a:r>
            <a:r>
              <a:rPr lang="en-US" dirty="0" smtClean="0"/>
              <a:t> presented on 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Ethernet</a:t>
            </a:r>
          </a:p>
          <a:p>
            <a:r>
              <a:rPr lang="en-US" dirty="0" smtClean="0"/>
              <a:t>China press activities – </a:t>
            </a:r>
            <a:r>
              <a:rPr lang="en-US" dirty="0" err="1" smtClean="0"/>
              <a:t>Wael</a:t>
            </a:r>
            <a:r>
              <a:rPr lang="en-US" dirty="0" smtClean="0"/>
              <a:t> </a:t>
            </a:r>
            <a:r>
              <a:rPr lang="en-US" dirty="0" err="1" smtClean="0"/>
              <a:t>Diab</a:t>
            </a:r>
            <a:r>
              <a:rPr lang="en-US" dirty="0" smtClean="0"/>
              <a:t> presented on 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Ethernet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11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B59124A-F92F-8243-80B0-9F133244630D}" type="slidenum">
              <a:rPr lang="en-US" sz="800">
                <a:cs typeface="MS PGothic" charset="0"/>
              </a:rPr>
              <a:pPr/>
              <a:t>12</a:t>
            </a:fld>
            <a:endParaRPr lang="en-US" sz="1400">
              <a:latin typeface="Myriad Pro" charset="0"/>
              <a:cs typeface="MS PGothic" charset="0"/>
            </a:endParaRPr>
          </a:p>
        </p:txBody>
      </p:sp>
      <p:pic>
        <p:nvPicPr>
          <p:cNvPr id="37890" name="Picture 7" descr="Screen Shot 2013-05-21 at 6.4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Verdana" charset="0"/>
                <a:ea typeface="MS PGothic" charset="0"/>
                <a:cs typeface="ＭＳ Ｐゴシック" charset="0"/>
              </a:rPr>
              <a:t>Secured Bob Metcalfe for IEEE-SA </a:t>
            </a:r>
            <a:r>
              <a:rPr lang="en-US" sz="2400" dirty="0" err="1" smtClean="0">
                <a:latin typeface="Verdana" charset="0"/>
                <a:ea typeface="MS PGothic" charset="0"/>
                <a:cs typeface="ＭＳ Ｐゴシック" charset="0"/>
              </a:rPr>
              <a:t>reddit</a:t>
            </a:r>
            <a:r>
              <a:rPr lang="en-US" sz="2400" dirty="0" smtClean="0">
                <a:latin typeface="Verdana" charset="0"/>
                <a:ea typeface="MS PGothic" charset="0"/>
                <a:cs typeface="ＭＳ Ｐゴシック" charset="0"/>
              </a:rPr>
              <a:t> AMA on 40</a:t>
            </a:r>
            <a:r>
              <a:rPr lang="en-US" sz="2400" baseline="30000" dirty="0" smtClean="0">
                <a:latin typeface="Verdana" charset="0"/>
                <a:ea typeface="MS PGothic" charset="0"/>
                <a:cs typeface="ＭＳ Ｐゴシック" charset="0"/>
              </a:rPr>
              <a:t>th</a:t>
            </a:r>
            <a:r>
              <a:rPr lang="en-US" sz="2400" dirty="0" smtClean="0">
                <a:latin typeface="Verdana" charset="0"/>
                <a:ea typeface="MS PGothic" charset="0"/>
                <a:cs typeface="ＭＳ Ｐゴシック" charset="0"/>
              </a:rPr>
              <a:t> </a:t>
            </a:r>
            <a:r>
              <a:rPr lang="en-US" sz="2400" dirty="0">
                <a:latin typeface="Verdana" charset="0"/>
                <a:ea typeface="MS PGothic" charset="0"/>
                <a:cs typeface="ＭＳ Ｐゴシック" charset="0"/>
              </a:rPr>
              <a:t>Anniversary of Ethernet</a:t>
            </a:r>
          </a:p>
        </p:txBody>
      </p:sp>
      <p:pic>
        <p:nvPicPr>
          <p:cNvPr id="3" name="Picture 2" descr="Screen Shot 2013-06-28 at 8.40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5435600"/>
            <a:ext cx="1524000" cy="216243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68313" y="4465638"/>
            <a:ext cx="5868987" cy="1430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pic>
        <p:nvPicPr>
          <p:cNvPr id="4" name="Picture 3" descr="Screen Shot 2013-06-28 at 8.43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336799"/>
            <a:ext cx="2641600" cy="9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9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8166100" cy="481694"/>
          </a:xfrm>
        </p:spPr>
        <p:txBody>
          <a:bodyPr/>
          <a:lstStyle/>
          <a:p>
            <a:r>
              <a:rPr lang="en-US" sz="2600" dirty="0" smtClean="0"/>
              <a:t>Established </a:t>
            </a:r>
            <a:r>
              <a:rPr lang="en-US" sz="2600" dirty="0" err="1" smtClean="0"/>
              <a:t>Lanyrd</a:t>
            </a:r>
            <a:r>
              <a:rPr lang="en-US" sz="2600" dirty="0" smtClean="0"/>
              <a:t> Event for Metcalfe AMA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13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 descr="Screen Shot 2013-06-28 at 8.3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952501"/>
            <a:ext cx="6845300" cy="50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8648700" cy="800100"/>
          </a:xfrm>
        </p:spPr>
        <p:txBody>
          <a:bodyPr/>
          <a:lstStyle/>
          <a:p>
            <a:r>
              <a:rPr lang="en-US" sz="2600" dirty="0" smtClean="0"/>
              <a:t>Secured Pre- &amp; Post- Coverage of </a:t>
            </a:r>
            <a:br>
              <a:rPr lang="en-US" sz="2600" dirty="0" smtClean="0"/>
            </a:br>
            <a:r>
              <a:rPr lang="en-US" sz="2600" dirty="0" smtClean="0"/>
              <a:t>Bob Metcalfe’s </a:t>
            </a:r>
            <a:r>
              <a:rPr lang="en-US" sz="2600" dirty="0" err="1" smtClean="0"/>
              <a:t>reddit</a:t>
            </a:r>
            <a:r>
              <a:rPr lang="en-US" sz="2600" dirty="0" smtClean="0"/>
              <a:t> AMA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14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 descr="Screen Shot 2013-06-28 at 9.0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7000"/>
            <a:ext cx="5334000" cy="838350"/>
          </a:xfrm>
          <a:prstGeom prst="rect">
            <a:avLst/>
          </a:prstGeom>
        </p:spPr>
      </p:pic>
      <p:pic>
        <p:nvPicPr>
          <p:cNvPr id="8" name="Picture 7" descr="Screen Shot 2013-06-28 at 9.08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603500"/>
            <a:ext cx="4978400" cy="966128"/>
          </a:xfrm>
          <a:prstGeom prst="rect">
            <a:avLst/>
          </a:prstGeom>
        </p:spPr>
      </p:pic>
      <p:pic>
        <p:nvPicPr>
          <p:cNvPr id="9" name="Picture 8" descr="Screen Shot 2013-06-28 at 9.07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39800"/>
            <a:ext cx="2565400" cy="508000"/>
          </a:xfrm>
          <a:prstGeom prst="rect">
            <a:avLst/>
          </a:prstGeom>
        </p:spPr>
      </p:pic>
      <p:pic>
        <p:nvPicPr>
          <p:cNvPr id="10" name="Picture 9" descr="Screen Shot 2013-06-28 at 9.10.5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44900"/>
            <a:ext cx="7670800" cy="1130300"/>
          </a:xfrm>
          <a:prstGeom prst="rect">
            <a:avLst/>
          </a:prstGeom>
        </p:spPr>
      </p:pic>
      <p:pic>
        <p:nvPicPr>
          <p:cNvPr id="12" name="Picture 11" descr="Screen Shot 2013-06-28 at 9.10.4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4064000"/>
            <a:ext cx="4356100" cy="2123475"/>
          </a:xfrm>
          <a:prstGeom prst="rect">
            <a:avLst/>
          </a:prstGeom>
        </p:spPr>
      </p:pic>
      <p:pic>
        <p:nvPicPr>
          <p:cNvPr id="21" name="Picture 20" descr="Screen Shot 2013-06-28 at 9.07.5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97100"/>
            <a:ext cx="2184400" cy="546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301" y="4229100"/>
            <a:ext cx="1089526" cy="177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138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8406"/>
            <a:ext cx="7772400" cy="767444"/>
          </a:xfrm>
        </p:spPr>
        <p:txBody>
          <a:bodyPr/>
          <a:lstStyle/>
          <a:p>
            <a:r>
              <a:rPr lang="en-US" dirty="0" smtClean="0"/>
              <a:t>Promoted Metcalfe AMA on IEEE-SA Standards Insight Blog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15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 descr="Screen Shot 2013-06-28 at 8.3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181100"/>
            <a:ext cx="7607300" cy="49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9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507094"/>
          </a:xfrm>
        </p:spPr>
        <p:txBody>
          <a:bodyPr/>
          <a:lstStyle/>
          <a:p>
            <a:r>
              <a:rPr lang="en-US" dirty="0" smtClean="0"/>
              <a:t>Promoted IEEE Ethernet on Twitter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16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 descr="Screen Shot 2013-06-28 at 1.3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14400"/>
            <a:ext cx="4064436" cy="4330700"/>
          </a:xfrm>
          <a:prstGeom prst="rect">
            <a:avLst/>
          </a:prstGeom>
        </p:spPr>
      </p:pic>
      <p:pic>
        <p:nvPicPr>
          <p:cNvPr id="6" name="Picture 5" descr="Screen Shot 2013-06-28 at 1.3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32399"/>
            <a:ext cx="4064000" cy="822381"/>
          </a:xfrm>
          <a:prstGeom prst="rect">
            <a:avLst/>
          </a:prstGeom>
        </p:spPr>
      </p:pic>
      <p:pic>
        <p:nvPicPr>
          <p:cNvPr id="7" name="Picture 6" descr="Screen Shot 2013-06-28 at 1.35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99" y="3771900"/>
            <a:ext cx="3886201" cy="807720"/>
          </a:xfrm>
          <a:prstGeom prst="rect">
            <a:avLst/>
          </a:prstGeom>
        </p:spPr>
      </p:pic>
      <p:pic>
        <p:nvPicPr>
          <p:cNvPr id="10" name="Picture 9" descr="Screen Shot 2013-06-28 at 1.35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771900"/>
            <a:ext cx="4013200" cy="691118"/>
          </a:xfrm>
          <a:prstGeom prst="rect">
            <a:avLst/>
          </a:prstGeom>
        </p:spPr>
      </p:pic>
      <p:pic>
        <p:nvPicPr>
          <p:cNvPr id="3" name="Picture 2" descr="Screen Shot 2013-06-28 at 1.50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21200"/>
            <a:ext cx="3721100" cy="795294"/>
          </a:xfrm>
          <a:prstGeom prst="rect">
            <a:avLst/>
          </a:prstGeom>
        </p:spPr>
      </p:pic>
      <p:pic>
        <p:nvPicPr>
          <p:cNvPr id="8" name="Picture 7" descr="Screen Shot 2013-06-28 at 1.51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45100"/>
            <a:ext cx="3937000" cy="6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570594"/>
          </a:xfrm>
        </p:spPr>
        <p:txBody>
          <a:bodyPr/>
          <a:lstStyle/>
          <a:p>
            <a:r>
              <a:rPr lang="en-US" dirty="0" smtClean="0"/>
              <a:t>Created Rich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17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 descr="Screen Shot 2013-06-28 at 11.3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90501"/>
            <a:ext cx="2540000" cy="20501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Screen Shot 2013-06-28 at 11.42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1" y="4896833"/>
            <a:ext cx="1930399" cy="11352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4200" y="927100"/>
            <a:ext cx="8458200" cy="2349500"/>
          </a:xfrm>
        </p:spPr>
        <p:txBody>
          <a:bodyPr/>
          <a:lstStyle/>
          <a:p>
            <a:r>
              <a:rPr lang="en-US" dirty="0" smtClean="0">
                <a:latin typeface="Verdana (Body)"/>
                <a:cs typeface="Verdana (Body)"/>
              </a:rPr>
              <a:t>Karen </a:t>
            </a:r>
            <a:r>
              <a:rPr lang="en-US" dirty="0" err="1" smtClean="0">
                <a:latin typeface="Verdana (Body)"/>
                <a:cs typeface="Verdana (Body)"/>
              </a:rPr>
              <a:t>Bartleson</a:t>
            </a:r>
            <a:r>
              <a:rPr lang="en-US" dirty="0" smtClean="0">
                <a:latin typeface="Verdana (Body)"/>
                <a:cs typeface="Verdana (Body)"/>
              </a:rPr>
              <a:t> and Bob Metcalfe at SXSW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Verdana (Body)"/>
                <a:cs typeface="Verdana (Body)"/>
              </a:rPr>
              <a:t>Various video interviews taken at IEEE 802 Interim</a:t>
            </a:r>
          </a:p>
          <a:p>
            <a:pPr lvl="1"/>
            <a:r>
              <a:rPr lang="en-US" dirty="0" smtClean="0">
                <a:latin typeface="Verdana (Body)"/>
                <a:cs typeface="Verdana (Body)"/>
              </a:rPr>
              <a:t>Steve Carlson, </a:t>
            </a:r>
            <a:r>
              <a:rPr lang="en-US" dirty="0" err="1" smtClean="0">
                <a:latin typeface="Verdana (Body)"/>
                <a:cs typeface="Verdana (Body)"/>
              </a:rPr>
              <a:t>Wael</a:t>
            </a:r>
            <a:r>
              <a:rPr lang="en-US" dirty="0" smtClean="0">
                <a:latin typeface="Verdana (Body)"/>
                <a:cs typeface="Verdana (Body)"/>
              </a:rPr>
              <a:t> </a:t>
            </a:r>
            <a:r>
              <a:rPr lang="en-US" dirty="0" err="1" smtClean="0">
                <a:latin typeface="Verdana (Body)"/>
                <a:cs typeface="Verdana (Body)"/>
              </a:rPr>
              <a:t>Diab</a:t>
            </a:r>
            <a:r>
              <a:rPr lang="en-US" dirty="0" smtClean="0">
                <a:latin typeface="Verdana (Body)"/>
                <a:cs typeface="Verdana (Body)"/>
              </a:rPr>
              <a:t>, John </a:t>
            </a:r>
            <a:r>
              <a:rPr lang="en-US" dirty="0" err="1" smtClean="0">
                <a:latin typeface="Verdana (Body)"/>
                <a:cs typeface="Verdana (Body)"/>
              </a:rPr>
              <a:t>D’Ambrosia</a:t>
            </a:r>
            <a:r>
              <a:rPr lang="en-US" dirty="0" smtClean="0">
                <a:latin typeface="Verdana (Body)"/>
                <a:cs typeface="Verdana (Body)"/>
              </a:rPr>
              <a:t>, Howard, Frazier, Adam Healy, and more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187700" y="50927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0" fontAlgn="base" hangingPunct="0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Char char="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571500" indent="-276225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8096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028700" indent="-171450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1200150" indent="-171450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latin typeface="Verdana (Body)"/>
                <a:cs typeface="Verdana (Body)"/>
              </a:rPr>
              <a:t>Paul </a:t>
            </a:r>
            <a:r>
              <a:rPr lang="en-US" dirty="0" err="1" smtClean="0">
                <a:latin typeface="Verdana (Body)"/>
                <a:cs typeface="Verdana (Body)"/>
              </a:rPr>
              <a:t>Nikolich</a:t>
            </a:r>
            <a:r>
              <a:rPr lang="en-US" dirty="0" smtClean="0">
                <a:latin typeface="Verdana (Body)"/>
                <a:cs typeface="Verdana (Body)"/>
              </a:rPr>
              <a:t> stand-alone</a:t>
            </a:r>
            <a:endParaRPr lang="en-US" dirty="0">
              <a:latin typeface="Verdana (Body)"/>
              <a:cs typeface="Verdana (Body)"/>
            </a:endParaRPr>
          </a:p>
        </p:txBody>
      </p:sp>
      <p:pic>
        <p:nvPicPr>
          <p:cNvPr id="27" name="Picture 26" descr="Screen Shot 2013-06-28 at 12.2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1" y="3416300"/>
            <a:ext cx="1600199" cy="1177746"/>
          </a:xfrm>
          <a:prstGeom prst="rect">
            <a:avLst/>
          </a:prstGeom>
        </p:spPr>
      </p:pic>
      <p:pic>
        <p:nvPicPr>
          <p:cNvPr id="29" name="Picture 28" descr="Screen Shot 2013-06-28 at 12.24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416301"/>
            <a:ext cx="1473200" cy="1201944"/>
          </a:xfrm>
          <a:prstGeom prst="rect">
            <a:avLst/>
          </a:prstGeom>
        </p:spPr>
      </p:pic>
      <p:pic>
        <p:nvPicPr>
          <p:cNvPr id="30" name="Picture 29" descr="Screen Shot 2013-06-28 at 12.26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1401922" cy="1130300"/>
          </a:xfrm>
          <a:prstGeom prst="rect">
            <a:avLst/>
          </a:prstGeom>
        </p:spPr>
      </p:pic>
      <p:pic>
        <p:nvPicPr>
          <p:cNvPr id="31" name="Picture 30" descr="Screen Shot 2013-06-28 at 12.27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454400"/>
            <a:ext cx="1320800" cy="1102069"/>
          </a:xfrm>
          <a:prstGeom prst="rect">
            <a:avLst/>
          </a:prstGeom>
        </p:spPr>
      </p:pic>
      <p:pic>
        <p:nvPicPr>
          <p:cNvPr id="32" name="Picture 31" descr="Screen Shot 2013-06-28 at 12.29.3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16302"/>
            <a:ext cx="1460500" cy="11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2206"/>
            <a:ext cx="8547100" cy="519794"/>
          </a:xfrm>
        </p:spPr>
        <p:txBody>
          <a:bodyPr/>
          <a:lstStyle/>
          <a:p>
            <a:r>
              <a:rPr lang="en-US" sz="2400" dirty="0" smtClean="0"/>
              <a:t>Published Banner Image on IEEE Standards Store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18</a:t>
            </a:fld>
            <a:endParaRPr lang="en-US" sz="1400">
              <a:latin typeface="Myriad Pro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13492" r="12876" b="7954"/>
          <a:stretch/>
        </p:blipFill>
        <p:spPr bwMode="auto">
          <a:xfrm>
            <a:off x="526139" y="1121592"/>
            <a:ext cx="8230659" cy="48347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7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21" y="0"/>
            <a:ext cx="8745680" cy="482600"/>
          </a:xfrm>
        </p:spPr>
        <p:txBody>
          <a:bodyPr/>
          <a:lstStyle/>
          <a:p>
            <a:r>
              <a:rPr lang="en-US" sz="2400" dirty="0" smtClean="0"/>
              <a:t>Distributed </a:t>
            </a:r>
            <a:r>
              <a:rPr lang="en-US" sz="2400" dirty="0" err="1" smtClean="0"/>
              <a:t>eblast</a:t>
            </a:r>
            <a:r>
              <a:rPr lang="en-US" sz="2400" dirty="0" smtClean="0"/>
              <a:t> on IEEE 802.3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Anniversary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19</a:t>
            </a:fld>
            <a:endParaRPr lang="en-US" sz="1400">
              <a:latin typeface="Myriad Pro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20" y="585789"/>
            <a:ext cx="3264480" cy="560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8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IEEE-SA 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Ethernet</a:t>
            </a:r>
            <a:br>
              <a:rPr lang="en-US" dirty="0" smtClean="0"/>
            </a:br>
            <a:r>
              <a:rPr lang="en-US" dirty="0" smtClean="0"/>
              <a:t>Marketing and PR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346200"/>
            <a:ext cx="6781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Verdana (Body)"/>
                <a:cs typeface="Verdana (Body)"/>
              </a:rPr>
              <a:t>Developed integrated marketing and PR strategy to promote </a:t>
            </a:r>
            <a:r>
              <a:rPr lang="en-US" sz="1800" dirty="0">
                <a:latin typeface="Verdana (Body)"/>
                <a:cs typeface="Verdana (Body)"/>
              </a:rPr>
              <a:t>the 40</a:t>
            </a:r>
            <a:r>
              <a:rPr lang="en-US" sz="1800" baseline="30000" dirty="0">
                <a:latin typeface="Verdana (Body)"/>
                <a:cs typeface="Verdana (Body)"/>
              </a:rPr>
              <a:t>th</a:t>
            </a:r>
            <a:r>
              <a:rPr lang="en-US" sz="1800" dirty="0">
                <a:latin typeface="Verdana (Body)"/>
                <a:cs typeface="Verdana (Body)"/>
              </a:rPr>
              <a:t> Anniversary of Ethernet and its economic, social, political and technological impact on society – associated with IEEE </a:t>
            </a:r>
            <a:r>
              <a:rPr lang="en-US" sz="1800" dirty="0" smtClean="0">
                <a:latin typeface="Verdana (Body)"/>
                <a:cs typeface="Verdana (Body)"/>
              </a:rPr>
              <a:t>802.3 Ethernet </a:t>
            </a:r>
            <a:r>
              <a:rPr lang="en-US" sz="1800" dirty="0">
                <a:latin typeface="Verdana (Body)"/>
                <a:cs typeface="Verdana (Body)"/>
              </a:rPr>
              <a:t>standards development </a:t>
            </a:r>
            <a:r>
              <a:rPr lang="en-US" sz="1800" dirty="0" smtClean="0">
                <a:latin typeface="Verdana (Body)"/>
                <a:cs typeface="Verdana (Body)"/>
              </a:rPr>
              <a:t>activities</a:t>
            </a:r>
          </a:p>
          <a:p>
            <a:r>
              <a:rPr lang="en-US" sz="1800" dirty="0" smtClean="0">
                <a:latin typeface="Verdana (Body)"/>
                <a:cs typeface="Verdana (Body)"/>
              </a:rPr>
              <a:t>Launched the IEEE-SA campaign in May centered around the 40</a:t>
            </a:r>
            <a:r>
              <a:rPr lang="en-US" sz="1800" baseline="30000" dirty="0" smtClean="0">
                <a:latin typeface="Verdana (Body)"/>
                <a:cs typeface="Verdana (Body)"/>
              </a:rPr>
              <a:t>th</a:t>
            </a:r>
            <a:r>
              <a:rPr lang="en-US" sz="1800" dirty="0" smtClean="0">
                <a:latin typeface="Verdana (Body)"/>
                <a:cs typeface="Verdana (Body)"/>
              </a:rPr>
              <a:t> Anniversary of Ethernet </a:t>
            </a:r>
          </a:p>
          <a:p>
            <a:r>
              <a:rPr lang="en-US" sz="1800" dirty="0" smtClean="0">
                <a:latin typeface="Verdana (Body)"/>
                <a:cs typeface="Verdana (Body)"/>
              </a:rPr>
              <a:t>The rolling-thunder campaign will continue throughout 2013 with a comprehensive range of marketing, PR and social media activities – including creation of digital media, to highlight the innovations and global impact of IEEE 802.3 Ethernet Standards</a:t>
            </a:r>
          </a:p>
          <a:p>
            <a:pPr marL="0" indent="0">
              <a:buNone/>
            </a:pPr>
            <a:endParaRPr lang="en-US" dirty="0">
              <a:latin typeface="Verdana (Body)"/>
              <a:cs typeface="Verdana (Body)"/>
            </a:endParaRPr>
          </a:p>
          <a:p>
            <a:pPr marL="0" indent="0">
              <a:buNone/>
            </a:pPr>
            <a:endParaRPr lang="en-US" dirty="0" smtClean="0">
              <a:latin typeface="Verdana (Body)"/>
              <a:cs typeface="Verdan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9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367394"/>
          </a:xfrm>
        </p:spPr>
        <p:txBody>
          <a:bodyPr/>
          <a:lstStyle/>
          <a:p>
            <a:r>
              <a:rPr lang="en-US" dirty="0" smtClean="0"/>
              <a:t>Collaborated with other IEEE 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20</a:t>
            </a:fld>
            <a:endParaRPr lang="en-US" sz="1400">
              <a:latin typeface="Myriad Pro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7936" r="23921" b="4762"/>
          <a:stretch/>
        </p:blipFill>
        <p:spPr bwMode="auto">
          <a:xfrm>
            <a:off x="2646212" y="880376"/>
            <a:ext cx="6331533" cy="49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3571" y="2179758"/>
            <a:ext cx="5556008" cy="3865442"/>
            <a:chOff x="103570" y="1917226"/>
            <a:chExt cx="5819789" cy="4067959"/>
          </a:xfrm>
        </p:grpSpPr>
        <p:grpSp>
          <p:nvGrpSpPr>
            <p:cNvPr id="5" name="Group 4"/>
            <p:cNvGrpSpPr/>
            <p:nvPr/>
          </p:nvGrpSpPr>
          <p:grpSpPr>
            <a:xfrm>
              <a:off x="103570" y="1917226"/>
              <a:ext cx="5819789" cy="4067959"/>
              <a:chOff x="304719" y="1791122"/>
              <a:chExt cx="8578684" cy="582748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4" t="14087" r="18679" b="6250"/>
              <a:stretch/>
            </p:blipFill>
            <p:spPr bwMode="auto">
              <a:xfrm>
                <a:off x="304719" y="1791122"/>
                <a:ext cx="8302172" cy="5827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44" t="20662" r="19905" b="53769"/>
              <a:stretch/>
            </p:blipFill>
            <p:spPr bwMode="auto">
              <a:xfrm>
                <a:off x="3919517" y="4821381"/>
                <a:ext cx="4963886" cy="1870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Oval 6"/>
            <p:cNvSpPr/>
            <p:nvPr/>
          </p:nvSpPr>
          <p:spPr bwMode="auto">
            <a:xfrm>
              <a:off x="2673927" y="4101825"/>
              <a:ext cx="3249432" cy="583542"/>
            </a:xfrm>
            <a:prstGeom prst="ellipse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18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42206"/>
            <a:ext cx="8013700" cy="767444"/>
          </a:xfrm>
        </p:spPr>
        <p:txBody>
          <a:bodyPr/>
          <a:lstStyle/>
          <a:p>
            <a:r>
              <a:rPr lang="en-US" dirty="0" smtClean="0"/>
              <a:t>International CES 2014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00200"/>
            <a:ext cx="8331200" cy="4343400"/>
          </a:xfrm>
        </p:spPr>
        <p:txBody>
          <a:bodyPr/>
          <a:lstStyle/>
          <a:p>
            <a:r>
              <a:rPr lang="en-US" dirty="0" smtClean="0">
                <a:latin typeface="Verdana (Body)"/>
                <a:cs typeface="Verdana (Body)"/>
              </a:rPr>
              <a:t>Created and submitted speaker proposal by Steve Carlson on Ethernet in the Automobile</a:t>
            </a:r>
          </a:p>
          <a:p>
            <a:pPr lvl="1"/>
            <a:r>
              <a:rPr lang="en-US" dirty="0" smtClean="0">
                <a:latin typeface="Verdana (Body)"/>
                <a:cs typeface="Verdana (Body)"/>
              </a:rPr>
              <a:t>Technology Track</a:t>
            </a:r>
          </a:p>
          <a:p>
            <a:pPr lvl="1"/>
            <a:r>
              <a:rPr lang="en-US" dirty="0" smtClean="0">
                <a:latin typeface="Verdana (Body)"/>
                <a:cs typeface="Verdana (Body)"/>
              </a:rPr>
              <a:t>Topic</a:t>
            </a:r>
            <a:r>
              <a:rPr lang="en-US" dirty="0">
                <a:latin typeface="Verdana (Body)"/>
                <a:cs typeface="Verdana (Body)"/>
              </a:rPr>
              <a:t>: Just Around the Bend: How Technology will Change Driving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21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 descr="Screen Shot 2013-06-28 at 8.2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213100"/>
            <a:ext cx="4178300" cy="1828800"/>
          </a:xfrm>
          <a:prstGeom prst="rect">
            <a:avLst/>
          </a:prstGeom>
        </p:spPr>
      </p:pic>
      <p:pic>
        <p:nvPicPr>
          <p:cNvPr id="6" name="Picture 5" descr="Screen Shot 2013-06-22 at 9.0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4152900"/>
            <a:ext cx="2495173" cy="17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42206"/>
            <a:ext cx="8788400" cy="767444"/>
          </a:xfrm>
        </p:spPr>
        <p:txBody>
          <a:bodyPr/>
          <a:lstStyle/>
          <a:p>
            <a:r>
              <a:rPr lang="en-US" sz="2600" dirty="0" smtClean="0"/>
              <a:t>Developed Ethernet Anniversary PowerPoint Slides for IEEE 802.3 WG Members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22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885950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44" y="1930400"/>
            <a:ext cx="1875156" cy="130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4" y="2641600"/>
            <a:ext cx="1887856" cy="132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44" y="3581400"/>
            <a:ext cx="1875156" cy="132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44" y="4445000"/>
            <a:ext cx="1875156" cy="132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527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5759450"/>
            <a:ext cx="9144000" cy="444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800" b="1" dirty="0" smtClean="0">
              <a:ea typeface="ＭＳ Ｐゴシック" pitchFamily="34" charset="-128"/>
            </a:endParaRPr>
          </a:p>
          <a:p>
            <a:r>
              <a:rPr lang="en-US" sz="1500" dirty="0" smtClean="0">
                <a:ea typeface="ＭＳ Ｐゴシック" pitchFamily="34" charset="-128"/>
              </a:rPr>
              <a:t>http</a:t>
            </a:r>
            <a:r>
              <a:rPr lang="en-US" sz="1500" dirty="0">
                <a:ea typeface="ＭＳ Ｐゴシック" pitchFamily="34" charset="-128"/>
              </a:rPr>
              <a:t>://</a:t>
            </a:r>
            <a:r>
              <a:rPr lang="en-US" sz="1500" dirty="0" err="1">
                <a:ea typeface="ＭＳ Ｐゴシック" pitchFamily="34" charset="-128"/>
              </a:rPr>
              <a:t>standards.ieee.org</a:t>
            </a:r>
            <a:r>
              <a:rPr lang="en-US" sz="1500" dirty="0">
                <a:ea typeface="ＭＳ Ｐゴシック" pitchFamily="34" charset="-128"/>
              </a:rPr>
              <a:t>/events/</a:t>
            </a:r>
            <a:r>
              <a:rPr lang="en-US" sz="1500" dirty="0" err="1">
                <a:ea typeface="ＭＳ Ｐゴシック" pitchFamily="34" charset="-128"/>
              </a:rPr>
              <a:t>ethernet</a:t>
            </a:r>
            <a:r>
              <a:rPr lang="en-US" sz="1500" dirty="0">
                <a:ea typeface="ＭＳ Ｐゴシック" pitchFamily="34" charset="-128"/>
              </a:rPr>
              <a:t>/</a:t>
            </a:r>
            <a:endParaRPr kumimoji="0" lang="en-US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</a:endParaRPr>
          </a:p>
        </p:txBody>
      </p:sp>
      <p:pic>
        <p:nvPicPr>
          <p:cNvPr id="5" name="Picture 4" descr="Screen Shot 2013-06-28 at 8.2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38201"/>
            <a:ext cx="7531100" cy="49613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621394"/>
          </a:xfrm>
        </p:spPr>
        <p:txBody>
          <a:bodyPr/>
          <a:lstStyle/>
          <a:p>
            <a:r>
              <a:rPr lang="en-US" sz="2400" dirty="0" smtClean="0"/>
              <a:t>Created Dedicated 40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Anniversary of Ethernet Web Site Landing Pages</a:t>
            </a:r>
            <a:endParaRPr lang="en-US" sz="2400" dirty="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96900" y="4076701"/>
            <a:ext cx="2273300" cy="520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5804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5651500"/>
            <a:ext cx="9144000" cy="444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800" b="1" dirty="0" smtClean="0">
              <a:ea typeface="ＭＳ Ｐゴシック" pitchFamily="34" charset="-128"/>
            </a:endParaRPr>
          </a:p>
          <a:p>
            <a:r>
              <a:rPr lang="en-US" sz="1600" dirty="0" smtClean="0">
                <a:ea typeface="ＭＳ Ｐゴシック" pitchFamily="34" charset="-128"/>
              </a:rPr>
              <a:t>https</a:t>
            </a:r>
            <a:r>
              <a:rPr lang="en-US" sz="1600" dirty="0">
                <a:ea typeface="ＭＳ Ｐゴシック" pitchFamily="34" charset="-128"/>
              </a:rPr>
              <a:t>://</a:t>
            </a:r>
            <a:r>
              <a:rPr lang="en-US" sz="1600" dirty="0" err="1">
                <a:ea typeface="ＭＳ Ｐゴシック" pitchFamily="34" charset="-128"/>
              </a:rPr>
              <a:t>www.facebook.com</a:t>
            </a:r>
            <a:r>
              <a:rPr lang="en-US" sz="1600" dirty="0">
                <a:ea typeface="ＭＳ Ｐゴシック" pitchFamily="34" charset="-128"/>
              </a:rPr>
              <a:t>/Ethernet40thAnniversaryIEEESA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</a:endParaRPr>
          </a:p>
        </p:txBody>
      </p:sp>
      <p:pic>
        <p:nvPicPr>
          <p:cNvPr id="10" name="Picture 9" descr="Screen Shot 2013-06-22 at 8.00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00200"/>
            <a:ext cx="6819900" cy="4233885"/>
          </a:xfrm>
          <a:prstGeom prst="rect">
            <a:avLst/>
          </a:prstGeom>
        </p:spPr>
      </p:pic>
      <p:pic>
        <p:nvPicPr>
          <p:cNvPr id="11" name="Picture 10" descr="Screen Shot 2013-06-22 at 7.50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35641"/>
            <a:ext cx="7950200" cy="47768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914400"/>
          </a:xfrm>
        </p:spPr>
        <p:txBody>
          <a:bodyPr/>
          <a:lstStyle/>
          <a:p>
            <a:r>
              <a:rPr lang="en-US" sz="2200" dirty="0" smtClean="0"/>
              <a:t>Established Dedicated Facebook Page </a:t>
            </a:r>
            <a:br>
              <a:rPr lang="en-US" sz="2200" dirty="0" smtClean="0"/>
            </a:br>
            <a:r>
              <a:rPr lang="en-US" sz="2200" dirty="0" smtClean="0"/>
              <a:t>Quickly Gained More than 1,400 Likes   </a:t>
            </a:r>
            <a:endParaRPr lang="en-US" sz="2200" dirty="0"/>
          </a:p>
        </p:txBody>
      </p:sp>
      <p:pic>
        <p:nvPicPr>
          <p:cNvPr id="6" name="Picture 5" descr="Screen Shot 2013-06-28 at 8.49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1600"/>
            <a:ext cx="1016000" cy="8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443594"/>
          </a:xfrm>
        </p:spPr>
        <p:txBody>
          <a:bodyPr/>
          <a:lstStyle/>
          <a:p>
            <a:r>
              <a:rPr lang="en-US" sz="2600" dirty="0" smtClean="0"/>
              <a:t>Issued 5 IEEE Ethernet Press Releases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Picture 5" descr="Screen Shot 2013-06-28 at 10.4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749300"/>
            <a:ext cx="3048000" cy="463353"/>
          </a:xfrm>
          <a:prstGeom prst="rect">
            <a:avLst/>
          </a:prstGeom>
        </p:spPr>
      </p:pic>
      <p:pic>
        <p:nvPicPr>
          <p:cNvPr id="7" name="Picture 6" descr="Screen Shot 2013-06-28 at 10.4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930400"/>
            <a:ext cx="7277100" cy="723900"/>
          </a:xfrm>
          <a:prstGeom prst="rect">
            <a:avLst/>
          </a:prstGeom>
        </p:spPr>
      </p:pic>
      <p:pic>
        <p:nvPicPr>
          <p:cNvPr id="8" name="Picture 7" descr="Screen Shot 2013-06-28 at 10.48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981200"/>
            <a:ext cx="939800" cy="228600"/>
          </a:xfrm>
          <a:prstGeom prst="rect">
            <a:avLst/>
          </a:prstGeom>
        </p:spPr>
      </p:pic>
      <p:pic>
        <p:nvPicPr>
          <p:cNvPr id="9" name="Picture 8" descr="Screen Shot 2013-06-28 at 10.50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565400"/>
            <a:ext cx="1028700" cy="215900"/>
          </a:xfrm>
          <a:prstGeom prst="rect">
            <a:avLst/>
          </a:prstGeom>
        </p:spPr>
      </p:pic>
      <p:pic>
        <p:nvPicPr>
          <p:cNvPr id="10" name="Picture 9" descr="Screen Shot 2013-06-28 at 10.50.1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540000"/>
            <a:ext cx="6934200" cy="774700"/>
          </a:xfrm>
          <a:prstGeom prst="rect">
            <a:avLst/>
          </a:prstGeom>
        </p:spPr>
      </p:pic>
      <p:pic>
        <p:nvPicPr>
          <p:cNvPr id="11" name="Picture 10" descr="Screen Shot 2013-06-28 at 10.52.0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14700"/>
            <a:ext cx="1041400" cy="254000"/>
          </a:xfrm>
          <a:prstGeom prst="rect">
            <a:avLst/>
          </a:prstGeom>
        </p:spPr>
      </p:pic>
      <p:pic>
        <p:nvPicPr>
          <p:cNvPr id="12" name="Picture 11" descr="Screen Shot 2013-06-28 at 10.51.5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276600"/>
            <a:ext cx="7289800" cy="825500"/>
          </a:xfrm>
          <a:prstGeom prst="rect">
            <a:avLst/>
          </a:prstGeom>
        </p:spPr>
      </p:pic>
      <p:pic>
        <p:nvPicPr>
          <p:cNvPr id="13" name="Picture 12" descr="Screen Shot 2013-06-28 at 10.53.1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25900"/>
            <a:ext cx="1016000" cy="292100"/>
          </a:xfrm>
          <a:prstGeom prst="rect">
            <a:avLst/>
          </a:prstGeom>
        </p:spPr>
      </p:pic>
      <p:pic>
        <p:nvPicPr>
          <p:cNvPr id="15" name="Picture 14" descr="Screen Shot 2013-06-28 at 10.53.58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4076700"/>
            <a:ext cx="7315200" cy="1003300"/>
          </a:xfrm>
          <a:prstGeom prst="rect">
            <a:avLst/>
          </a:prstGeom>
        </p:spPr>
      </p:pic>
      <p:pic>
        <p:nvPicPr>
          <p:cNvPr id="17" name="Picture 16" descr="Screen Shot 2013-06-28 at 10.55.34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118100"/>
            <a:ext cx="1028700" cy="215900"/>
          </a:xfrm>
          <a:prstGeom prst="rect">
            <a:avLst/>
          </a:prstGeom>
        </p:spPr>
      </p:pic>
      <p:pic>
        <p:nvPicPr>
          <p:cNvPr id="18" name="Picture 17" descr="Screen Shot 2013-06-28 at 10.55.24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5080000"/>
            <a:ext cx="7289800" cy="977900"/>
          </a:xfrm>
          <a:prstGeom prst="rect">
            <a:avLst/>
          </a:prstGeom>
        </p:spPr>
      </p:pic>
      <p:pic>
        <p:nvPicPr>
          <p:cNvPr id="19" name="Picture 18" descr="Screen Shot 2013-06-28 at 10.46.26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257301"/>
            <a:ext cx="2984500" cy="6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8128000" cy="837294"/>
          </a:xfrm>
        </p:spPr>
        <p:txBody>
          <a:bodyPr/>
          <a:lstStyle/>
          <a:p>
            <a:r>
              <a:rPr lang="en-US" dirty="0" smtClean="0"/>
              <a:t>Press Releases </a:t>
            </a:r>
            <a:br>
              <a:rPr lang="en-US" dirty="0" smtClean="0"/>
            </a:br>
            <a:r>
              <a:rPr lang="en-US" dirty="0" smtClean="0"/>
              <a:t>International Translation and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165" y="1638298"/>
            <a:ext cx="904873" cy="657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8163" y="4042060"/>
            <a:ext cx="956159" cy="6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 Shot 2013-06-28 at 10.40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3" y="3886200"/>
            <a:ext cx="6815377" cy="880571"/>
          </a:xfrm>
          <a:prstGeom prst="rect">
            <a:avLst/>
          </a:prstGeom>
        </p:spPr>
      </p:pic>
      <p:pic>
        <p:nvPicPr>
          <p:cNvPr id="9" name="Picture 8" descr="Screen Shot 2013-06-28 at 10.41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23" y="1600200"/>
            <a:ext cx="7861300" cy="719204"/>
          </a:xfrm>
          <a:prstGeom prst="rect">
            <a:avLst/>
          </a:prstGeom>
        </p:spPr>
      </p:pic>
      <p:pic>
        <p:nvPicPr>
          <p:cNvPr id="10" name="Picture 9" descr="Screen Shot 2013-06-28 at 10.42.3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1" y="2806700"/>
            <a:ext cx="8047279" cy="749300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1245" y="2900277"/>
            <a:ext cx="936355" cy="624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61131" y="5308133"/>
            <a:ext cx="950360" cy="63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71824" y="5313278"/>
            <a:ext cx="904599" cy="642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510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6006"/>
            <a:ext cx="8483600" cy="468994"/>
          </a:xfrm>
        </p:spPr>
        <p:txBody>
          <a:bodyPr/>
          <a:lstStyle/>
          <a:p>
            <a:r>
              <a:rPr lang="en-US" sz="2100" dirty="0" smtClean="0"/>
              <a:t>Created and Published 30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Anniversary of </a:t>
            </a:r>
            <a:br>
              <a:rPr lang="en-US" sz="2100" dirty="0" smtClean="0"/>
            </a:br>
            <a:r>
              <a:rPr lang="en-US" sz="2100" dirty="0" smtClean="0"/>
              <a:t>IEEE 802.3™ Ethernet Standards </a:t>
            </a:r>
            <a:r>
              <a:rPr lang="en-US" sz="2100" dirty="0" err="1" smtClean="0"/>
              <a:t>Infographic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Picture 5" descr="Screen Shot 2013-06-22 at 7.5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3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7772400" cy="291194"/>
          </a:xfrm>
        </p:spPr>
        <p:txBody>
          <a:bodyPr/>
          <a:lstStyle/>
          <a:p>
            <a:r>
              <a:rPr lang="en-US" dirty="0" smtClean="0"/>
              <a:t>Generated Media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Picture 5" descr="Screen Shot 2013-06-29 at 10.3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660900"/>
            <a:ext cx="2461559" cy="740646"/>
          </a:xfrm>
          <a:prstGeom prst="rect">
            <a:avLst/>
          </a:prstGeom>
        </p:spPr>
      </p:pic>
      <p:pic>
        <p:nvPicPr>
          <p:cNvPr id="9" name="Picture 8" descr="Screen Shot 2013-06-29 at 10.38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23" y="5435599"/>
            <a:ext cx="4343977" cy="665203"/>
          </a:xfrm>
          <a:prstGeom prst="rect">
            <a:avLst/>
          </a:prstGeom>
        </p:spPr>
      </p:pic>
      <p:pic>
        <p:nvPicPr>
          <p:cNvPr id="15" name="Picture 14" descr="Screen Shot 2013-06-29 at 10.43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5410199"/>
            <a:ext cx="4465627" cy="673101"/>
          </a:xfrm>
          <a:prstGeom prst="rect">
            <a:avLst/>
          </a:prstGeom>
        </p:spPr>
      </p:pic>
      <p:pic>
        <p:nvPicPr>
          <p:cNvPr id="17" name="Picture 16" descr="Screen Shot 2013-06-29 at 10.44.3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5" y="1930400"/>
            <a:ext cx="3777345" cy="533400"/>
          </a:xfrm>
          <a:prstGeom prst="rect">
            <a:avLst/>
          </a:prstGeom>
        </p:spPr>
      </p:pic>
      <p:pic>
        <p:nvPicPr>
          <p:cNvPr id="19" name="Picture 18" descr="Screen Shot 2013-06-29 at 10.38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23" y="5791200"/>
            <a:ext cx="749300" cy="275059"/>
          </a:xfrm>
          <a:prstGeom prst="rect">
            <a:avLst/>
          </a:prstGeom>
        </p:spPr>
      </p:pic>
      <p:pic>
        <p:nvPicPr>
          <p:cNvPr id="23" name="Picture 22" descr="Screen Shot 2013-06-28 at 9.07.2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0"/>
            <a:ext cx="2654300" cy="525604"/>
          </a:xfrm>
          <a:prstGeom prst="rect">
            <a:avLst/>
          </a:prstGeom>
        </p:spPr>
      </p:pic>
      <p:pic>
        <p:nvPicPr>
          <p:cNvPr id="24" name="Picture 23" descr="Screen Shot 2013-06-28 at 1.08.5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700"/>
            <a:ext cx="3975100" cy="557355"/>
          </a:xfrm>
          <a:prstGeom prst="rect">
            <a:avLst/>
          </a:prstGeom>
        </p:spPr>
      </p:pic>
      <p:pic>
        <p:nvPicPr>
          <p:cNvPr id="25" name="Picture 24" descr="Screen Shot 2013-06-28 at 1.08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2273300" cy="395122"/>
          </a:xfrm>
          <a:prstGeom prst="rect">
            <a:avLst/>
          </a:prstGeom>
        </p:spPr>
      </p:pic>
      <p:pic>
        <p:nvPicPr>
          <p:cNvPr id="26" name="Picture 25" descr="Screen Shot 2013-06-29 at 10.37.58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3" y="4774172"/>
            <a:ext cx="1308677" cy="726203"/>
          </a:xfrm>
          <a:prstGeom prst="rect">
            <a:avLst/>
          </a:prstGeom>
        </p:spPr>
      </p:pic>
      <p:pic>
        <p:nvPicPr>
          <p:cNvPr id="27" name="Picture 26" descr="Screen Shot 2013-06-28 at 12.00.2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300"/>
            <a:ext cx="4150851" cy="1079500"/>
          </a:xfrm>
          <a:prstGeom prst="rect">
            <a:avLst/>
          </a:prstGeom>
        </p:spPr>
      </p:pic>
      <p:pic>
        <p:nvPicPr>
          <p:cNvPr id="28" name="Picture 27" descr="Screen Shot 2013-06-29 at 10.42.07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733800"/>
            <a:ext cx="5130800" cy="1003137"/>
          </a:xfrm>
          <a:prstGeom prst="rect">
            <a:avLst/>
          </a:prstGeom>
        </p:spPr>
      </p:pic>
      <p:pic>
        <p:nvPicPr>
          <p:cNvPr id="29" name="Picture 28" descr="Screen Shot 2013-06-29 at 10.41.56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403600"/>
            <a:ext cx="2209800" cy="322031"/>
          </a:xfrm>
          <a:prstGeom prst="rect">
            <a:avLst/>
          </a:prstGeom>
        </p:spPr>
      </p:pic>
      <p:pic>
        <p:nvPicPr>
          <p:cNvPr id="30" name="Picture 29" descr="Screen Shot 2013-06-29 at 10.41.42 A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3175000"/>
            <a:ext cx="4889500" cy="302115"/>
          </a:xfrm>
          <a:prstGeom prst="rect">
            <a:avLst/>
          </a:prstGeom>
        </p:spPr>
      </p:pic>
      <p:pic>
        <p:nvPicPr>
          <p:cNvPr id="31" name="Picture 30" descr="Screen Shot 2013-06-29 at 10.41.34 A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621145"/>
            <a:ext cx="1930400" cy="515756"/>
          </a:xfrm>
          <a:prstGeom prst="rect">
            <a:avLst/>
          </a:prstGeom>
        </p:spPr>
      </p:pic>
      <p:pic>
        <p:nvPicPr>
          <p:cNvPr id="32" name="Picture 31" descr="Screen Shot 2013-06-28 at 1.15.28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1"/>
            <a:ext cx="3200400" cy="486792"/>
          </a:xfrm>
          <a:prstGeom prst="rect">
            <a:avLst/>
          </a:prstGeom>
        </p:spPr>
      </p:pic>
      <p:pic>
        <p:nvPicPr>
          <p:cNvPr id="33" name="Picture 32" descr="Screen Shot 2013-06-28 at 1.15.19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"/>
            <a:ext cx="1765300" cy="510716"/>
          </a:xfrm>
          <a:prstGeom prst="rect">
            <a:avLst/>
          </a:prstGeom>
        </p:spPr>
      </p:pic>
      <p:pic>
        <p:nvPicPr>
          <p:cNvPr id="37" name="Picture 36" descr="Screen Shot 2013-06-29 at 11.03.20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3263900" cy="304800"/>
          </a:xfrm>
          <a:prstGeom prst="rect">
            <a:avLst/>
          </a:prstGeom>
        </p:spPr>
      </p:pic>
      <p:pic>
        <p:nvPicPr>
          <p:cNvPr id="40" name="Picture 39" descr="Screen Shot 2013-06-29 at 10.44.24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581410"/>
            <a:ext cx="1498600" cy="34898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5295900" y="1435100"/>
            <a:ext cx="88900" cy="1104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2" name="Picture 41" descr="Screen Shot 2013-06-29 at 10.59.50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222419" cy="482600"/>
          </a:xfrm>
          <a:prstGeom prst="rect">
            <a:avLst/>
          </a:prstGeom>
        </p:spPr>
      </p:pic>
      <p:pic>
        <p:nvPicPr>
          <p:cNvPr id="43" name="Picture 42" descr="Screen Shot 2013-06-29 at 11.00.22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09600"/>
            <a:ext cx="133350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42206"/>
            <a:ext cx="7937500" cy="380094"/>
          </a:xfrm>
        </p:spPr>
        <p:txBody>
          <a:bodyPr/>
          <a:lstStyle/>
          <a:p>
            <a:r>
              <a:rPr lang="en-US" dirty="0" smtClean="0"/>
              <a:t>Secured Global Media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 descr="Screen Shot 2013-06-28 at 12.5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102100"/>
            <a:ext cx="2351702" cy="812800"/>
          </a:xfrm>
          <a:prstGeom prst="rect">
            <a:avLst/>
          </a:prstGeom>
        </p:spPr>
      </p:pic>
      <p:pic>
        <p:nvPicPr>
          <p:cNvPr id="10" name="Picture 9" descr="Screen Shot 2013-06-28 at 1.0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930401"/>
            <a:ext cx="3302000" cy="728262"/>
          </a:xfrm>
          <a:prstGeom prst="rect">
            <a:avLst/>
          </a:prstGeom>
        </p:spPr>
      </p:pic>
      <p:pic>
        <p:nvPicPr>
          <p:cNvPr id="13" name="Picture 12" descr="Screen Shot 2013-06-28 at 1.10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654300"/>
            <a:ext cx="2247900" cy="703782"/>
          </a:xfrm>
          <a:prstGeom prst="rect">
            <a:avLst/>
          </a:prstGeom>
        </p:spPr>
      </p:pic>
      <p:pic>
        <p:nvPicPr>
          <p:cNvPr id="21" name="Picture 20" descr="Screen Shot 2013-06-28 at 12.59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0"/>
            <a:ext cx="5861429" cy="1333500"/>
          </a:xfrm>
          <a:prstGeom prst="rect">
            <a:avLst/>
          </a:prstGeom>
        </p:spPr>
      </p:pic>
      <p:pic>
        <p:nvPicPr>
          <p:cNvPr id="22" name="Picture 21" descr="Screen Shot 2013-06-28 at 1.16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2" y="4965702"/>
            <a:ext cx="4881548" cy="520698"/>
          </a:xfrm>
          <a:prstGeom prst="rect">
            <a:avLst/>
          </a:prstGeom>
        </p:spPr>
      </p:pic>
      <p:pic>
        <p:nvPicPr>
          <p:cNvPr id="26" name="Picture 25" descr="Screen Shot 2013-06-28 at 1.26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73200"/>
            <a:ext cx="4953000" cy="796565"/>
          </a:xfrm>
          <a:prstGeom prst="rect">
            <a:avLst/>
          </a:prstGeom>
        </p:spPr>
      </p:pic>
      <p:pic>
        <p:nvPicPr>
          <p:cNvPr id="27" name="Picture 26" descr="Screen Shot 2013-06-28 at 1.26.4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7100"/>
            <a:ext cx="2730500" cy="718553"/>
          </a:xfrm>
          <a:prstGeom prst="rect">
            <a:avLst/>
          </a:prstGeom>
        </p:spPr>
      </p:pic>
      <p:pic>
        <p:nvPicPr>
          <p:cNvPr id="28" name="Picture 27" descr="Screen Shot 2013-06-28 at 1.10.1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403600"/>
            <a:ext cx="4800600" cy="547597"/>
          </a:xfrm>
          <a:prstGeom prst="rect">
            <a:avLst/>
          </a:prstGeom>
        </p:spPr>
      </p:pic>
      <p:pic>
        <p:nvPicPr>
          <p:cNvPr id="20" name="Picture 19" descr="Screen Shot 2013-06-28 at 1.01.0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628901"/>
            <a:ext cx="3276600" cy="839668"/>
          </a:xfrm>
          <a:prstGeom prst="rect">
            <a:avLst/>
          </a:prstGeom>
        </p:spPr>
      </p:pic>
      <p:pic>
        <p:nvPicPr>
          <p:cNvPr id="25" name="Picture 24" descr="Screen Shot 2013-06-28 at 1.16.54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37" y="4330700"/>
            <a:ext cx="1704763" cy="6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478</Words>
  <Application>Microsoft Macintosh PowerPoint</Application>
  <PresentationFormat>On-screen Show (4:3)</PresentationFormat>
  <Paragraphs>89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IEEE-SA_PowerPoint_Template</vt:lpstr>
      <vt:lpstr>Cover Slides</vt:lpstr>
      <vt:lpstr>Marketing and PR Results 40th Anniversary of Ethernet</vt:lpstr>
      <vt:lpstr>IEEE-SA 40th Anniversary of Ethernet Marketing and PR Strategy</vt:lpstr>
      <vt:lpstr>Created Dedicated 40th and 30th Anniversary of Ethernet Web Site Landing Pages</vt:lpstr>
      <vt:lpstr>Established Dedicated Facebook Page  Quickly Gained More than 1,400 Likes   </vt:lpstr>
      <vt:lpstr>Issued 5 IEEE Ethernet Press Releases</vt:lpstr>
      <vt:lpstr>Press Releases  International Translation and Outreach</vt:lpstr>
      <vt:lpstr>Created and Published 30th Anniversary of  IEEE 802.3™ Ethernet Standards Infographic</vt:lpstr>
      <vt:lpstr>Generated Media Coverage</vt:lpstr>
      <vt:lpstr>Secured Global Media Coverage</vt:lpstr>
      <vt:lpstr>Secured Features and Bylined Articles</vt:lpstr>
      <vt:lpstr>Global Press Activities</vt:lpstr>
      <vt:lpstr>Secured Bob Metcalfe for IEEE-SA reddit AMA on 40th Anniversary of Ethernet</vt:lpstr>
      <vt:lpstr>Established Lanyrd Event for Metcalfe AMA</vt:lpstr>
      <vt:lpstr>Secured Pre- &amp; Post- Coverage of  Bob Metcalfe’s reddit AMA</vt:lpstr>
      <vt:lpstr>Promoted Metcalfe AMA on IEEE-SA Standards Insight Blog</vt:lpstr>
      <vt:lpstr>Promoted IEEE Ethernet on Twitter</vt:lpstr>
      <vt:lpstr>Created Rich Media</vt:lpstr>
      <vt:lpstr>Published Banner Image on IEEE Standards Store</vt:lpstr>
      <vt:lpstr>Distributed eblast on IEEE 802.3 30th Anniversary</vt:lpstr>
      <vt:lpstr>Collaborated with other IEEE OUs</vt:lpstr>
      <vt:lpstr>International CES 2014 </vt:lpstr>
      <vt:lpstr>Developed Ethernet Anniversary PowerPoint Slides for IEEE 802.3 WG Members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IEEE-SA PPT Template</dc:title>
  <dc:creator>IEEE</dc:creator>
  <cp:lastModifiedBy>Vivian Kelly</cp:lastModifiedBy>
  <cp:revision>241</cp:revision>
  <dcterms:created xsi:type="dcterms:W3CDTF">2009-12-29T14:27:24Z</dcterms:created>
  <dcterms:modified xsi:type="dcterms:W3CDTF">2013-07-11T21:41:25Z</dcterms:modified>
</cp:coreProperties>
</file>