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57" r:id="rId3"/>
    <p:sldId id="291" r:id="rId4"/>
    <p:sldId id="317" r:id="rId5"/>
    <p:sldId id="338" r:id="rId6"/>
    <p:sldId id="323" r:id="rId7"/>
    <p:sldId id="324" r:id="rId8"/>
    <p:sldId id="325" r:id="rId9"/>
    <p:sldId id="326" r:id="rId10"/>
    <p:sldId id="327" r:id="rId11"/>
    <p:sldId id="328" r:id="rId12"/>
    <p:sldId id="334" r:id="rId13"/>
    <p:sldId id="330" r:id="rId14"/>
    <p:sldId id="337" r:id="rId15"/>
    <p:sldId id="335" r:id="rId16"/>
    <p:sldId id="336" r:id="rId17"/>
    <p:sldId id="331" r:id="rId18"/>
    <p:sldId id="332" r:id="rId19"/>
    <p:sldId id="276" r:id="rId20"/>
    <p:sldId id="275" r:id="rId21"/>
    <p:sldId id="281" r:id="rId22"/>
    <p:sldId id="339" r:id="rId23"/>
    <p:sldId id="340" r:id="rId24"/>
    <p:sldId id="270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2" autoAdjust="0"/>
  </p:normalViewPr>
  <p:slideViewPr>
    <p:cSldViewPr>
      <p:cViewPr varScale="1">
        <p:scale>
          <a:sx n="54" d="100"/>
          <a:sy n="54" d="100"/>
        </p:scale>
        <p:origin x="-10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CF9FD6D-143D-4EB3-9589-752D438003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7435B76-394B-43A2-B56F-4A5102A268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ADF5F24A-3C2E-48C3-BB26-CA04ADDAA4E3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6FAA12D-0DFA-4846-9479-95889A2BE6C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EC-12/00063r0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222625" y="8985250"/>
            <a:ext cx="512763" cy="184666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10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/>
              <a:pPr algn="r"/>
              <a:t>11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C081D85-B734-446B-849B-BA9FC2ED1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BE34C29-D01F-4E1F-90F4-6B98D3ADF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ADF35-3BB1-479A-B2C9-E813AD74B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DCF92F1-AF2E-43CB-84DF-6A68FC757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C48248-F564-42E8-AB51-5D5C155EA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616D65-56AA-4F36-95BE-05CC49613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773CD87-C8EC-4930-8739-57320D5373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0C89329-5AB6-42D6-9876-DF5B71736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8EB23D-7A8B-4D54-82EB-3E6EA909BD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D33904D-191A-49EE-93F4-1BDB5D156A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08D6BD0-A714-4D08-A4B5-D10C9D208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FD2285-FA20-411A-AE44-1D80A8580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278D928-1FDA-492E-8E53-6FA0B63764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29125" y="332601"/>
            <a:ext cx="3616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 </a:t>
            </a:r>
            <a:r>
              <a:rPr lang="en-US" sz="1800" b="1" dirty="0" smtClean="0"/>
              <a:t>EC-12/00063r0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g.ch/en/" TargetMode="External"/><Relationship Id="rId2" Type="http://schemas.openxmlformats.org/officeDocument/2006/relationships/hyperlink" Target="http://www.cicg.ch/en/level-0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g.ch/en/services-and-catering/" TargetMode="External"/><Relationship Id="rId2" Type="http://schemas.openxmlformats.org/officeDocument/2006/relationships/hyperlink" Target="http://www.cicg.ch/fr/niveau-0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2/ec-12-0046-01-00EC-plenary-sponsor-invitation-letter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minutes/2012_11/opening_plenary/Nov%202012_Opening%20802%20EC_ETools%20Update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2-00EC-802-plenary-future-venue-contract-statu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minutes/2012_11/opening_plenary/Nov%202012_Opening%20802%20EC_ETools%20Update.pdf" TargetMode="External"/><Relationship Id="rId4" Type="http://schemas.openxmlformats.org/officeDocument/2006/relationships/hyperlink" Target="https://mentor.ieee.org/802-ec/dcn/12/ec-12-0046-01-00EC-plenary-sponsor-invitation-letter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ED06D6C-D81E-44E5-AC66-8F49BF2A1044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2012-11-12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3048000"/>
          <a:ext cx="8139113" cy="2498725"/>
        </p:xfrm>
        <a:graphic>
          <a:graphicData uri="http://schemas.openxmlformats.org/presentationml/2006/ole">
            <p:oleObj spid="_x0000_s30731" name="Document" r:id="rId4" imgW="8226870" imgH="253839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096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381000" y="609600"/>
            <a:ext cx="8153400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Proposed Future Venues for IEEE 802 Plenary Sessions </a:t>
            </a:r>
            <a:br>
              <a:rPr lang="en-US" sz="2000" dirty="0" smtClean="0"/>
            </a:br>
            <a:r>
              <a:rPr lang="en-US" sz="2000" dirty="0" smtClean="0"/>
              <a:t>Presented at Grand Hyatt San Antonio, November 2012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304800" y="1219200"/>
            <a:ext cx="84582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</a:t>
            </a:r>
            <a:endParaRPr lang="en-US" altLang="zh-CN" sz="1600" dirty="0" smtClean="0">
              <a:solidFill>
                <a:srgbClr val="0000FF"/>
              </a:solidFill>
              <a:ea typeface="ＭＳ Ｐゴシック" pitchFamily="34" charset="-128"/>
            </a:endParaRP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VENUE TYPE: 5-Star Hotel</a:t>
            </a:r>
          </a:p>
          <a:p>
            <a:pPr marL="0" indent="0" algn="ctr">
              <a:buFont typeface="Arial" charset="0"/>
              <a:buNone/>
            </a:pPr>
            <a:endParaRPr lang="en-US" altLang="zh-CN" sz="1400" dirty="0" smtClean="0">
              <a:solidFill>
                <a:srgbClr val="0000FF"/>
              </a:solidFill>
              <a:ea typeface="ＭＳ Ｐゴシック" pitchFamily="34" charset="-128"/>
            </a:endParaRP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ESTIMATED FUNCTION SPACE COST: </a:t>
            </a:r>
            <a:r>
              <a:rPr lang="en-US" altLang="zh-CN" sz="1400" dirty="0" err="1" smtClean="0">
                <a:ea typeface="ＭＳ Ｐゴシック" pitchFamily="34" charset="-128"/>
              </a:rPr>
              <a:t>unnegotiated</a:t>
            </a:r>
            <a:r>
              <a:rPr lang="en-US" altLang="zh-CN" sz="1400" dirty="0" smtClean="0">
                <a:ea typeface="ＭＳ Ｐゴシック" pitchFamily="34" charset="-128"/>
              </a:rPr>
              <a:t> hotel quote for all meeting space and 600 attendees, 5M RMB(venue plus F&amp;B).  Believe this can be reduced to 4M RMB with negotiation, maybe better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NETWORK AVAILABLE: Out-source</a:t>
            </a:r>
          </a:p>
          <a:p>
            <a:pPr marL="0" indent="0"/>
            <a:endParaRPr lang="en-US" altLang="zh-CN" sz="14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ESTIMATED ROOM RATE: 1800-2200 RMB </a:t>
            </a:r>
            <a:r>
              <a:rPr lang="en-US" altLang="zh-CN" sz="1400" dirty="0" err="1" smtClean="0">
                <a:ea typeface="ＭＳ Ｐゴシック" pitchFamily="34" charset="-128"/>
              </a:rPr>
              <a:t>unnegotiated</a:t>
            </a:r>
            <a:r>
              <a:rPr lang="en-US" altLang="zh-CN" sz="1400" dirty="0" smtClean="0">
                <a:ea typeface="ＭＳ Ｐゴシック" pitchFamily="34" charset="-128"/>
              </a:rPr>
              <a:t> at the complex.  </a:t>
            </a:r>
            <a:r>
              <a:rPr lang="en-US" altLang="zh-CN" sz="1400" dirty="0" err="1" smtClean="0">
                <a:ea typeface="ＭＳ Ｐゴシック" pitchFamily="34" charset="-128"/>
              </a:rPr>
              <a:t>Guestimate</a:t>
            </a:r>
            <a:r>
              <a:rPr lang="en-US" altLang="zh-CN" sz="1400" dirty="0" smtClean="0">
                <a:ea typeface="ＭＳ Ｐゴシック" pitchFamily="34" charset="-128"/>
              </a:rPr>
              <a:t> of potential negotiated rate 1500-1800RMB</a:t>
            </a:r>
          </a:p>
          <a:p>
            <a:pPr marL="0" indent="0">
              <a:buFont typeface="Arial" charset="0"/>
              <a:buNone/>
            </a:pPr>
            <a:endParaRPr lang="en-US" altLang="zh-CN" sz="14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Closest International Airport: Beijing Capital International Airport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Business Currency &amp; Estimated Exchange Rate: RMB-Yuan; RMB6 : USD$1</a:t>
            </a:r>
          </a:p>
          <a:p>
            <a:pPr marL="0" indent="0"/>
            <a:r>
              <a:rPr lang="en-US" altLang="zh-CN" sz="14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7921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br>
              <a:rPr lang="en-US" sz="2000" dirty="0" smtClean="0"/>
            </a:br>
            <a:r>
              <a:rPr lang="en-US" sz="2000" dirty="0" smtClean="0"/>
              <a:t>Presented at Grand Hyatt San Antonio, November 2012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zh-CN" sz="2000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Kerry Parkside Hotel </a:t>
            </a:r>
            <a:r>
              <a:rPr lang="en-US" altLang="zh-CN" sz="1600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,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 TYPE: 5-Star Hotel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ESTIMATED FUNCTION SPACE COST:  </a:t>
            </a:r>
            <a:r>
              <a:rPr lang="en-US" altLang="zh-CN" sz="1400" dirty="0" err="1" smtClean="0">
                <a:ea typeface="ＭＳ Ｐゴシック" pitchFamily="34" charset="-128"/>
              </a:rPr>
              <a:t>unnegotiated</a:t>
            </a:r>
            <a:r>
              <a:rPr lang="en-US" altLang="zh-CN" sz="1400" dirty="0" smtClean="0">
                <a:ea typeface="ＭＳ Ｐゴシック" pitchFamily="34" charset="-128"/>
              </a:rPr>
              <a:t> hotel quote for all meeting space and 600 attendees, 5M RMB(venue plus F&amp;B).  Believe this can be reduced to under 4M RMB with negotiation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NETWORK AVAILABLE: Out-source</a:t>
            </a:r>
          </a:p>
          <a:p>
            <a:pPr marL="228600" indent="-228600">
              <a:defRPr/>
            </a:pPr>
            <a:endParaRPr lang="en-US" altLang="zh-CN" sz="14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400" dirty="0" err="1" smtClean="0">
                <a:ea typeface="ＭＳ Ｐゴシック" pitchFamily="34" charset="-128"/>
              </a:rPr>
              <a:t>PuDong</a:t>
            </a:r>
            <a:endParaRPr lang="en-US" altLang="zh-CN" sz="14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ESTIMATED ROOM RATE: Hard to pin down this far out but an </a:t>
            </a:r>
            <a:r>
              <a:rPr lang="en-US" altLang="zh-CN" sz="1400" dirty="0" err="1" smtClean="0">
                <a:ea typeface="ＭＳ Ｐゴシック" pitchFamily="34" charset="-128"/>
              </a:rPr>
              <a:t>unnegotiated</a:t>
            </a:r>
            <a:r>
              <a:rPr lang="en-US" altLang="zh-CN" sz="1400" dirty="0" smtClean="0">
                <a:ea typeface="ＭＳ Ｐゴシック" pitchFamily="34" charset="-128"/>
              </a:rPr>
              <a:t> number is likely</a:t>
            </a:r>
          </a:p>
          <a:p>
            <a:pPr marL="228600" indent="-228600">
              <a:buFont typeface="Arial" charset="0"/>
              <a:buNone/>
              <a:defRPr/>
            </a:pPr>
            <a:endParaRPr lang="en-US" altLang="zh-CN" sz="14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400" dirty="0" err="1" smtClean="0">
                <a:ea typeface="ＭＳ Ｐゴシック" pitchFamily="34" charset="-128"/>
              </a:rPr>
              <a:t>PuDong</a:t>
            </a:r>
            <a:r>
              <a:rPr lang="en-US" altLang="zh-CN" sz="14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Business Currency &amp; Estimated Exchange Rate: RMB-Yuan; ~RMB6 : USD$1</a:t>
            </a:r>
          </a:p>
          <a:p>
            <a:pPr marL="228600" indent="-228600">
              <a:defRPr/>
            </a:pPr>
            <a:r>
              <a:rPr lang="en-US" altLang="zh-CN" sz="1400" dirty="0" smtClean="0">
                <a:ea typeface="ＭＳ Ｐゴシック" pitchFamily="34" charset="-128"/>
              </a:rPr>
              <a:t>Incentives (Government, Trade, Tourism etc.):  low to medium potential as well as for private </a:t>
            </a:r>
            <a:r>
              <a:rPr lang="en-US" altLang="zh-CN" sz="1400" dirty="0" err="1" smtClean="0">
                <a:ea typeface="ＭＳ Ｐゴシック" pitchFamily="34" charset="-128"/>
              </a:rPr>
              <a:t>sponsorshop</a:t>
            </a:r>
            <a:endParaRPr lang="en-US" altLang="zh-CN" sz="1400" dirty="0" smtClean="0">
              <a:ea typeface="ＭＳ Ｐゴシック" pitchFamily="34" charset="-128"/>
            </a:endParaRPr>
          </a:p>
          <a:p>
            <a:pPr marL="0" indent="0">
              <a:defRPr/>
            </a:pPr>
            <a:endParaRPr lang="en-US" altLang="zh-CN" sz="1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br>
              <a:rPr lang="en-US" sz="2000" dirty="0" smtClean="0"/>
            </a:br>
            <a:r>
              <a:rPr lang="en-US" sz="2000" dirty="0" smtClean="0"/>
              <a:t>Presented at Grand Hyatt San Antonio, November 2012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ADDITIONAL MEETING VENUE OPTIONS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MARCH 2014, MARCH 2015 and MARCH 2016</a:t>
            </a:r>
          </a:p>
          <a:p>
            <a:r>
              <a:rPr lang="en-US" sz="1400" dirty="0" smtClean="0"/>
              <a:t>IRELAND </a:t>
            </a:r>
          </a:p>
          <a:p>
            <a:r>
              <a:rPr lang="en-US" sz="1400" dirty="0" smtClean="0"/>
              <a:t>-  	Dublin Convention Centre</a:t>
            </a:r>
          </a:p>
          <a:p>
            <a:r>
              <a:rPr lang="en-US" sz="1400" dirty="0" smtClean="0"/>
              <a:t>-		</a:t>
            </a:r>
            <a:r>
              <a:rPr lang="en-US" sz="1400" dirty="0" err="1" smtClean="0"/>
              <a:t>Ballsbridge</a:t>
            </a:r>
            <a:r>
              <a:rPr lang="en-US" sz="1400" dirty="0" smtClean="0"/>
              <a:t> Complex – Royal Dublin Society</a:t>
            </a:r>
          </a:p>
          <a:p>
            <a:endParaRPr lang="en-US" sz="1400" dirty="0" smtClean="0"/>
          </a:p>
          <a:p>
            <a:r>
              <a:rPr lang="en-US" sz="1400" cap="all" dirty="0" smtClean="0"/>
              <a:t>LONDON, ENGLAND </a:t>
            </a:r>
          </a:p>
          <a:p>
            <a:r>
              <a:rPr lang="en-US" sz="1400" cap="all" dirty="0" smtClean="0"/>
              <a:t>- 	HILTON </a:t>
            </a:r>
            <a:r>
              <a:rPr lang="en-US" sz="1400" cap="all" dirty="0" err="1" smtClean="0"/>
              <a:t>Metropole</a:t>
            </a:r>
            <a:r>
              <a:rPr lang="en-US" sz="1400" cap="all" dirty="0" smtClean="0"/>
              <a:t>  (</a:t>
            </a:r>
            <a:r>
              <a:rPr lang="en-US" sz="1400" cap="all" dirty="0" err="1" smtClean="0"/>
              <a:t>IEtf</a:t>
            </a:r>
            <a:r>
              <a:rPr lang="en-US" sz="1400" cap="all" dirty="0" smtClean="0"/>
              <a:t> is booked for the dates of march 2-7, 2014)</a:t>
            </a:r>
          </a:p>
          <a:p>
            <a:endParaRPr lang="en-US" sz="1400" cap="all" dirty="0" smtClean="0"/>
          </a:p>
          <a:p>
            <a:r>
              <a:rPr lang="en-US" sz="1400" dirty="0" smtClean="0"/>
              <a:t>SEOUL, KOREA</a:t>
            </a:r>
          </a:p>
          <a:p>
            <a:r>
              <a:rPr lang="en-US" sz="1400" dirty="0" smtClean="0"/>
              <a:t>-		More details to follow.</a:t>
            </a:r>
          </a:p>
          <a:p>
            <a:endParaRPr lang="en-US" sz="1400" dirty="0" smtClean="0"/>
          </a:p>
          <a:p>
            <a:r>
              <a:rPr lang="en-US" sz="1400" dirty="0" smtClean="0"/>
              <a:t>DAEGU, KOREA  (located 150 miles from Seoul)</a:t>
            </a:r>
          </a:p>
          <a:p>
            <a:r>
              <a:rPr lang="en-US" sz="1400" dirty="0" smtClean="0"/>
              <a:t>- 	DAEGU EXHIBITION CONVENTION CENTER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AT THE PRESENT, FACE TO FACE EVENTS IS WAITING FOR ADDITIONAL MEETING SPECIFICATIONS AND PRICING FROM THE VENUES LISTED </a:t>
            </a:r>
            <a:r>
              <a:rPr lang="en-US" sz="1400" dirty="0" smtClean="0"/>
              <a:t>ABOVE</a:t>
            </a:r>
            <a:endParaRPr lang="en-US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	M5.18:  II -- Geneva 2013 Expectation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r>
              <a:rPr lang="en-US" sz="1800" dirty="0" smtClean="0"/>
              <a:t>Budget expectations</a:t>
            </a:r>
          </a:p>
          <a:p>
            <a:pPr lvl="1"/>
            <a:r>
              <a:rPr lang="en-US" sz="1600" dirty="0" smtClean="0"/>
              <a:t>ITU contribute over CHF$345,000 toward </a:t>
            </a:r>
            <a:r>
              <a:rPr lang="en-US" sz="1600" dirty="0" err="1" smtClean="0"/>
              <a:t>mtg</a:t>
            </a:r>
            <a:r>
              <a:rPr lang="en-US" sz="1600" dirty="0" smtClean="0"/>
              <a:t> room charges</a:t>
            </a:r>
            <a:endParaRPr lang="en-US" sz="1600" dirty="0" smtClean="0"/>
          </a:p>
          <a:p>
            <a:pPr lvl="1"/>
            <a:r>
              <a:rPr lang="en-US" sz="1600" dirty="0" smtClean="0"/>
              <a:t>Remaining Expenses: $</a:t>
            </a:r>
            <a:r>
              <a:rPr lang="en-US" sz="1600" b="1" dirty="0" smtClean="0"/>
              <a:t>270,437.18 </a:t>
            </a:r>
          </a:p>
          <a:p>
            <a:pPr lvl="2"/>
            <a:r>
              <a:rPr lang="en-US" sz="1400" dirty="0" smtClean="0"/>
              <a:t>With 700 attendees, approx cost would be $370 per attendee.</a:t>
            </a:r>
          </a:p>
          <a:p>
            <a:r>
              <a:rPr lang="en-US" sz="1800" dirty="0" smtClean="0"/>
              <a:t>Hotel should be booked early – No Mandatory Hotel or Block</a:t>
            </a:r>
          </a:p>
          <a:p>
            <a:pPr lvl="1"/>
            <a:r>
              <a:rPr lang="en-US" sz="1600" dirty="0" smtClean="0"/>
              <a:t>http://www.itu.int/travel/accommodations.asp</a:t>
            </a:r>
          </a:p>
          <a:p>
            <a:r>
              <a:rPr lang="en-US" sz="1800" dirty="0" smtClean="0"/>
              <a:t>Meeting Rooms located</a:t>
            </a:r>
          </a:p>
          <a:p>
            <a:pPr lvl="1"/>
            <a:r>
              <a:rPr lang="en-US" sz="1600" dirty="0" smtClean="0"/>
              <a:t>ITU Headquarters</a:t>
            </a:r>
          </a:p>
          <a:p>
            <a:pPr lvl="1"/>
            <a:r>
              <a:rPr lang="en-US" sz="1600" dirty="0" smtClean="0"/>
              <a:t>CICG - </a:t>
            </a:r>
            <a:r>
              <a:rPr lang="en-US" sz="1600" dirty="0" smtClean="0"/>
              <a:t>International Conference Centre, Geneva</a:t>
            </a:r>
            <a:endParaRPr lang="en-US" sz="1600" dirty="0" smtClean="0"/>
          </a:p>
          <a:p>
            <a:pPr lvl="1"/>
            <a:r>
              <a:rPr lang="en-US" sz="1600" dirty="0" smtClean="0"/>
              <a:t>CCV – Conference Centre Venue</a:t>
            </a:r>
          </a:p>
          <a:p>
            <a:r>
              <a:rPr lang="en-US" sz="1800" dirty="0" smtClean="0"/>
              <a:t>Evening Meetings will only be in th</a:t>
            </a:r>
            <a:r>
              <a:rPr lang="en-US" sz="1800" dirty="0" smtClean="0"/>
              <a:t>e ITU buildings</a:t>
            </a:r>
          </a:p>
          <a:p>
            <a:r>
              <a:rPr lang="en-US" sz="1800" dirty="0" smtClean="0"/>
              <a:t>Security Badges from ITU as well as an IEEE </a:t>
            </a:r>
            <a:r>
              <a:rPr lang="en-US" sz="1800" dirty="0" err="1" smtClean="0"/>
              <a:t>Mtg</a:t>
            </a:r>
            <a:r>
              <a:rPr lang="en-US" sz="1800" dirty="0" smtClean="0"/>
              <a:t> Badge</a:t>
            </a:r>
          </a:p>
          <a:p>
            <a:r>
              <a:rPr lang="en-US" sz="1800" dirty="0" smtClean="0"/>
              <a:t>No  F&amp;B or Social  sponsored</a:t>
            </a:r>
          </a:p>
          <a:p>
            <a:pPr lvl="1"/>
            <a:r>
              <a:rPr lang="en-US" sz="1400" dirty="0" smtClean="0"/>
              <a:t>Coffee and breaks would be on your own</a:t>
            </a:r>
          </a:p>
          <a:p>
            <a:r>
              <a:rPr lang="en-US" sz="1800" dirty="0" smtClean="0"/>
              <a:t>We have contacted the </a:t>
            </a:r>
            <a:r>
              <a:rPr lang="en-US" sz="1800" dirty="0" err="1" smtClean="0"/>
              <a:t>Manotel</a:t>
            </a:r>
            <a:r>
              <a:rPr lang="en-US" sz="1800" dirty="0" smtClean="0"/>
              <a:t> Hotel Chain for possible block for Staff and EC members – still negotiating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dirty="0" smtClean="0"/>
              <a:t>The ITU has 3 buildings with meeting rooms.</a:t>
            </a:r>
          </a:p>
          <a:p>
            <a:r>
              <a:rPr lang="en-US" dirty="0" err="1" smtClean="0"/>
              <a:t>Montbrillant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Meeting </a:t>
            </a:r>
            <a:r>
              <a:rPr lang="en-US" dirty="0" smtClean="0"/>
              <a:t>rooms: </a:t>
            </a:r>
            <a:endParaRPr lang="en-US" dirty="0" smtClean="0"/>
          </a:p>
          <a:p>
            <a:pPr lvl="2"/>
            <a:r>
              <a:rPr lang="en-US" dirty="0" smtClean="0"/>
              <a:t>H1</a:t>
            </a:r>
            <a:r>
              <a:rPr lang="en-US" dirty="0" smtClean="0"/>
              <a:t>, H2, K1, K2, L1, L2, M1, M2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Other</a:t>
            </a:r>
            <a:r>
              <a:rPr lang="en-US" dirty="0" smtClean="0"/>
              <a:t>: Library (0900-1200, 1400-1700 hours).</a:t>
            </a:r>
            <a:endParaRPr lang="en-US" dirty="0" smtClean="0"/>
          </a:p>
          <a:p>
            <a:r>
              <a:rPr lang="en-US" dirty="0" err="1" smtClean="0"/>
              <a:t>Varembé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Meeting </a:t>
            </a:r>
            <a:r>
              <a:rPr lang="en-US" dirty="0" smtClean="0"/>
              <a:t>rooms: </a:t>
            </a:r>
            <a:endParaRPr lang="en-US" dirty="0" smtClean="0"/>
          </a:p>
          <a:p>
            <a:pPr lvl="2"/>
            <a:r>
              <a:rPr lang="en-US" dirty="0" smtClean="0"/>
              <a:t>A</a:t>
            </a:r>
            <a:r>
              <a:rPr lang="en-US" dirty="0" smtClean="0"/>
              <a:t>, E, G1, G2, G3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Other </a:t>
            </a:r>
            <a:r>
              <a:rPr lang="en-US" dirty="0" smtClean="0"/>
              <a:t>: </a:t>
            </a:r>
            <a:r>
              <a:rPr lang="en-US" dirty="0" smtClean="0"/>
              <a:t>TIES helpdesk, medical services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Tower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Meeting rooms: </a:t>
            </a:r>
            <a:endParaRPr lang="en-US" dirty="0" smtClean="0"/>
          </a:p>
          <a:p>
            <a:pPr lvl="2"/>
            <a:r>
              <a:rPr lang="en-US" dirty="0" smtClean="0"/>
              <a:t>B</a:t>
            </a:r>
            <a:r>
              <a:rPr lang="en-US" dirty="0" smtClean="0"/>
              <a:t>, C, D, T101, T102, T103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Other </a:t>
            </a:r>
            <a:r>
              <a:rPr lang="en-US" dirty="0" smtClean="0"/>
              <a:t>: </a:t>
            </a:r>
            <a:r>
              <a:rPr lang="en-US" dirty="0" smtClean="0"/>
              <a:t>Bookshop.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Centre International </a:t>
            </a:r>
            <a:r>
              <a:rPr lang="en-US" dirty="0" smtClean="0"/>
              <a:t>de </a:t>
            </a:r>
            <a:r>
              <a:rPr lang="en-US" dirty="0" err="1" smtClean="0"/>
              <a:t>Conférence</a:t>
            </a:r>
            <a:r>
              <a:rPr lang="en-US" dirty="0" smtClean="0"/>
              <a:t> </a:t>
            </a:r>
            <a:r>
              <a:rPr lang="en-US" dirty="0" smtClean="0"/>
              <a:t>Genève (CICG)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dirty="0" smtClean="0">
                <a:hlinkClick r:id="rId2" action="ppaction://hlinkfile"/>
              </a:rPr>
              <a:t>CICG overview</a:t>
            </a:r>
            <a:endParaRPr lang="en-US" dirty="0" smtClean="0"/>
          </a:p>
          <a:p>
            <a:pPr lvl="1"/>
            <a:r>
              <a:rPr lang="en-US" dirty="0" smtClean="0"/>
              <a:t>27 conference rooms from 20 to 2'200 seats</a:t>
            </a:r>
          </a:p>
          <a:p>
            <a:pPr lvl="1"/>
            <a:r>
              <a:rPr lang="en-US" dirty="0" smtClean="0"/>
              <a:t>8 rooms fully </a:t>
            </a:r>
            <a:r>
              <a:rPr lang="en-US" dirty="0" err="1" smtClean="0"/>
              <a:t>equiped</a:t>
            </a:r>
            <a:r>
              <a:rPr lang="en-US" dirty="0" smtClean="0"/>
              <a:t> for interpretation (fixed cabins)</a:t>
            </a:r>
          </a:p>
          <a:p>
            <a:pPr lvl="1"/>
            <a:r>
              <a:rPr lang="en-US" dirty="0" smtClean="0"/>
              <a:t>45 offices</a:t>
            </a:r>
          </a:p>
          <a:p>
            <a:pPr lvl="1"/>
            <a:r>
              <a:rPr lang="en-US" dirty="0" smtClean="0"/>
              <a:t>4000 </a:t>
            </a:r>
            <a:r>
              <a:rPr lang="en-US" dirty="0" err="1" smtClean="0"/>
              <a:t>sqm</a:t>
            </a:r>
            <a:r>
              <a:rPr lang="en-US" dirty="0" smtClean="0"/>
              <a:t> of exhibition space</a:t>
            </a:r>
          </a:p>
          <a:p>
            <a:pPr lvl="1"/>
            <a:r>
              <a:rPr lang="en-US" dirty="0" smtClean="0"/>
              <a:t>1 restaurant - M!P Restaurants - with 400 seats and a nice terrace of 800 </a:t>
            </a:r>
            <a:r>
              <a:rPr lang="en-US" dirty="0" err="1" smtClean="0"/>
              <a:t>sqm</a:t>
            </a:r>
            <a:endParaRPr lang="en-US" dirty="0" smtClean="0"/>
          </a:p>
          <a:p>
            <a:pPr lvl="1"/>
            <a:r>
              <a:rPr lang="en-US" dirty="0" smtClean="0"/>
              <a:t>1 "</a:t>
            </a:r>
            <a:r>
              <a:rPr lang="en-US" dirty="0" err="1" smtClean="0"/>
              <a:t>Espace</a:t>
            </a:r>
            <a:r>
              <a:rPr lang="en-US" dirty="0" smtClean="0"/>
              <a:t> Voyage" offering every day various menus from all over the world</a:t>
            </a:r>
          </a:p>
          <a:p>
            <a:pPr lvl="1"/>
            <a:r>
              <a:rPr lang="en-US" dirty="0" smtClean="0"/>
              <a:t>1 bar/kiosk</a:t>
            </a:r>
          </a:p>
          <a:p>
            <a:pPr lvl="1"/>
            <a:r>
              <a:rPr lang="en-US" dirty="0" smtClean="0"/>
              <a:t>1 security management centre</a:t>
            </a:r>
          </a:p>
          <a:p>
            <a:pPr lvl="1"/>
            <a:r>
              <a:rPr lang="en-US" dirty="0" smtClean="0"/>
              <a:t>1 public parking lot with 1200 parking spaces</a:t>
            </a:r>
          </a:p>
          <a:p>
            <a:r>
              <a:rPr lang="en-US" dirty="0" smtClean="0"/>
              <a:t>Website: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://www.cicg.ch/en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Centre </a:t>
            </a:r>
            <a:r>
              <a:rPr lang="en-US" dirty="0" smtClean="0"/>
              <a:t>de </a:t>
            </a:r>
            <a:r>
              <a:rPr lang="en-US" dirty="0" err="1" smtClean="0"/>
              <a:t>Conférences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Varembé</a:t>
            </a:r>
            <a:r>
              <a:rPr lang="en-US" dirty="0" smtClean="0"/>
              <a:t> (CCV)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few steps away from the International Conference Centre Geneva(</a:t>
            </a:r>
            <a:r>
              <a:rPr lang="en-US" dirty="0" smtClean="0">
                <a:hlinkClick r:id="rId2" action="ppaction://hlinkfile"/>
              </a:rPr>
              <a:t>CICG</a:t>
            </a:r>
            <a:r>
              <a:rPr lang="en-US" dirty="0" smtClean="0"/>
              <a:t>); the CCV can host meetings and conferences for groups of 15 to 200 participants.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CCV consists of </a:t>
            </a:r>
            <a:r>
              <a:rPr lang="en-US" dirty="0" smtClean="0">
                <a:hlinkClick r:id="rId3" action="ppaction://hlinkfile"/>
              </a:rPr>
              <a:t>5 conference rooms</a:t>
            </a:r>
            <a:r>
              <a:rPr lang="en-US" dirty="0" smtClean="0"/>
              <a:t>, 3 of which are equipped for simultaneous translation (5 to 6 booths).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rooms, designed to offer optimal flexibility, are high-ceilinged and enjoy natural daylight.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M5.19</a:t>
            </a:r>
            <a:r>
              <a:rPr lang="en-US" dirty="0" smtClean="0"/>
              <a:t>: II -- Host Guidelines status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Requests for bids sent to several hotels with Sponsor info for possible Local Government/tourist bureau sponsorship.</a:t>
            </a:r>
          </a:p>
          <a:p>
            <a:r>
              <a:rPr lang="en-US" dirty="0" smtClean="0"/>
              <a:t>Need to get Each WG chair to advertise possible Sponsorship opportunities – See doc:802-EC-12/46r1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mentor.ieee.org/802-ec/dcn/12/ec-12-0046-01-00EC-plenary-sponsor-invitation-letter.pdf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M5.20: II -- 802 e-tools status update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Slides from Christina</a:t>
            </a:r>
          </a:p>
          <a:p>
            <a:r>
              <a:rPr lang="en-US" dirty="0" smtClean="0"/>
              <a:t>Presented by Karen McCabe</a:t>
            </a:r>
          </a:p>
          <a:p>
            <a:r>
              <a:rPr lang="en-US" dirty="0" smtClean="0"/>
              <a:t>at </a:t>
            </a:r>
            <a:r>
              <a:rPr lang="en-US" u="sng" dirty="0" smtClean="0">
                <a:hlinkClick r:id="rId2"/>
              </a:rPr>
              <a:t>http://www.ieee802.org/minutes/2012_11/opening_plenary/Nov%202012_Opening%20802%20EC_ETools%20Update.pdf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655D77F-0583-4B1B-9515-840BDC531A3D}" type="slidenum">
              <a:rPr lang="en-US"/>
              <a:pPr/>
              <a:t>19</a:t>
            </a:fld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Friday, Closing EC Meeting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 16, </a:t>
            </a:r>
            <a:r>
              <a:rPr lang="en-US" dirty="0"/>
              <a:t>2012</a:t>
            </a:r>
          </a:p>
          <a:p>
            <a:r>
              <a:rPr lang="en-US" dirty="0" err="1"/>
              <a:t>ExSec</a:t>
            </a:r>
            <a:r>
              <a:rPr lang="en-US" dirty="0"/>
              <a:t> Agenda Items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7E2FF28-4DEE-4E64-A2D4-E9A05C899F7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Executive Secretary had the following EC Agenda Items: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000" dirty="0" smtClean="0"/>
              <a:t>M5.17:  II </a:t>
            </a:r>
            <a:r>
              <a:rPr lang="en-US" sz="2000" dirty="0" smtClean="0"/>
              <a:t>-- Future venue contract status 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M5.18:  II </a:t>
            </a:r>
            <a:r>
              <a:rPr lang="en-US" sz="2000" dirty="0" smtClean="0"/>
              <a:t>-- Geneva 2013 Expectation 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M5.19:  II </a:t>
            </a:r>
            <a:r>
              <a:rPr lang="en-US" sz="2000" dirty="0" smtClean="0"/>
              <a:t>-- Host Guidelines status update 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/>
              <a:t>M5.20:  II </a:t>
            </a:r>
            <a:r>
              <a:rPr lang="en-US" sz="2000" dirty="0" smtClean="0"/>
              <a:t>-- 802 e-tools status update     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9F866A8-58DD-4A62-BA06-2591D65F637A}" type="slidenum">
              <a:rPr lang="en-US"/>
              <a:pPr/>
              <a:t>20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4.xx: </a:t>
            </a:r>
            <a:r>
              <a:rPr lang="en-US" dirty="0"/>
              <a:t>IEEE 802 EC Interim Teleconference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802 EC Interim Conference calls are 1-3PM ET on the first Tuesday of FEB, JUN and OCT.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2013</a:t>
            </a:r>
            <a:r>
              <a:rPr lang="en-US" sz="2800" dirty="0"/>
              <a:t>: 05FEB, 04JUN, 01OCT</a:t>
            </a:r>
            <a:br>
              <a:rPr lang="en-US" sz="2800" dirty="0"/>
            </a:br>
            <a:r>
              <a:rPr lang="en-US" sz="2800" dirty="0"/>
              <a:t>2014: 04FEB, 03JUN, 07OCT</a:t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0D58CDD-D2B6-4876-95A0-EC96239EE598}" type="slidenum">
              <a:rPr lang="en-US"/>
              <a:pPr/>
              <a:t>21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EC Interim Teleconference: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Feb 5</a:t>
            </a:r>
            <a:r>
              <a:rPr lang="en-US" dirty="0" smtClean="0"/>
              <a:t>, 2013 </a:t>
            </a:r>
            <a:r>
              <a:rPr lang="en-US" dirty="0"/>
              <a:t>1-3PM ET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Draft Agenda: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Welcome/Intro/Approve Agenda                            - Nikolich 4 min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Report: Single Sales Channel Update                     - Nikolich 3 min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Report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Discussion: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Report</a:t>
            </a:r>
            <a:r>
              <a:rPr lang="en-US" dirty="0"/>
              <a:t>: </a:t>
            </a:r>
            <a:r>
              <a:rPr lang="en-US" dirty="0" smtClean="0"/>
              <a:t>March 2013 Orlando Meeting plan Status  - </a:t>
            </a:r>
            <a:r>
              <a:rPr lang="en-US" dirty="0"/>
              <a:t>Rosdahl 3 min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Report: July 2013 Geneva Meeting </a:t>
            </a:r>
            <a:r>
              <a:rPr lang="en-US" dirty="0" smtClean="0"/>
              <a:t>Plan Status       </a:t>
            </a:r>
            <a:r>
              <a:rPr lang="en-US" dirty="0"/>
              <a:t>- Rosdahl 4 min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AOB </a:t>
            </a:r>
            <a:r>
              <a:rPr lang="en-US" dirty="0"/>
              <a:t>						   </a:t>
            </a:r>
            <a:r>
              <a:rPr lang="en-US" dirty="0" smtClean="0"/>
              <a:t>  106 min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F4.xx MMI   "Approval of 802 Sponsored Interim - 2015 and 2016"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authorize and approve an 802 sponsored Interim Session January 10-17,  2015 and January 16-23, 2016 at the Atlanta Hyatt Regency in Atlanta, Georgia.</a:t>
            </a:r>
          </a:p>
          <a:p>
            <a:endParaRPr lang="en-US" dirty="0" smtClean="0"/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Second: </a:t>
            </a:r>
          </a:p>
          <a:p>
            <a:r>
              <a:rPr lang="en-US" dirty="0" smtClean="0"/>
              <a:t>Y _ N_ A_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/>
              <a:t>F4.xx - MI  " Approval of Non-NA/Non-US site for March 2014”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Motion to approve “TBD” as the primary target for the March 16-21, 2014 Plenary location.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Second: </a:t>
            </a:r>
          </a:p>
          <a:p>
            <a:r>
              <a:rPr lang="en-US" dirty="0" smtClean="0"/>
              <a:t>Y__N__A__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458429E-B35E-45CF-9827-0A8388A5EFE8}" type="slidenum">
              <a:rPr lang="en-US"/>
              <a:pPr/>
              <a:t>24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802 Plenary Future Venue Contract Status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hlinkClick r:id="rId3"/>
              </a:rPr>
              <a:t>https://mentor.ieee.org/802-ec/dcn/12/ec-12-0040-02-00EC-802-plenary-future-venue-contract-status.xlsx</a:t>
            </a:r>
            <a:endParaRPr lang="en-US" dirty="0" smtClean="0"/>
          </a:p>
          <a:p>
            <a:r>
              <a:rPr lang="en-US" dirty="0" smtClean="0"/>
              <a:t>802 Sponsor Invitation Letter:</a:t>
            </a:r>
          </a:p>
          <a:p>
            <a:pPr lvl="1"/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mentor.ieee.org/802-ec/dcn/12/ec-12-0046-01-00EC-plenary-sponsor-invitation-letter.pdf</a:t>
            </a:r>
            <a:endParaRPr lang="en-US" dirty="0" smtClean="0"/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E-Tools Update: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20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http://www.ieee802.org/minutes/2012_11/opening_plenary/Nov%202012_Opening%20802%20EC_ETools%20Update.pdf</a:t>
            </a:r>
            <a:endParaRPr lang="en-US" sz="2000" b="1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3C0E950-D34A-4A53-BE85-171BCE04E72A}" type="slidenum">
              <a:rPr lang="en-US"/>
              <a:pPr/>
              <a:t>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Monday EC Agenda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M5.17:  II -- Future venue contract status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lvl="0" rtl="0" eaLnBrk="0" fontAlgn="base" hangingPunct="0"/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802 Sponsored </a:t>
            </a:r>
            <a:r>
              <a:rPr lang="en-US" sz="18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Meetings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Identified in 802 EC-12/40r2: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Plan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to move March 2014/2016 Atlanta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Move to January 2015 and January 2016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Need EC Approval for IEEE 802 Sponsored Interim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Session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Singapore Status – March 2015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This opens up a slot for 2014 and 2016 for a Non-US/Non-NA venue.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Possible Future </a:t>
            </a:r>
            <a:r>
              <a:rPr lang="en-US" sz="16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locations: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3"/>
            <a:r>
              <a:rPr lang="en-US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Denmark – Copenhagen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Sweden – Gothenburg</a:t>
            </a:r>
            <a:endParaRPr lang="en-US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Japan -- Yokohama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Germany -- Berlin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P.R. China – Beijing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P.R. China –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Shanghai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Ireland , Dublin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England, London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Korea – Seoul</a:t>
            </a:r>
          </a:p>
          <a:p>
            <a:pPr marL="142875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Korea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Daegu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(located 150 miles from Seoul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Move Atlanta Venue to Interim slots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Move </a:t>
            </a:r>
            <a:r>
              <a:rPr lang="en-US" dirty="0" smtClean="0"/>
              <a:t>our March 15-22, 2014 Plenary Session at HR-ATL  </a:t>
            </a:r>
            <a:r>
              <a:rPr lang="en-US" dirty="0" smtClean="0"/>
              <a:t>to </a:t>
            </a:r>
            <a:r>
              <a:rPr lang="en-US" dirty="0" smtClean="0"/>
              <a:t>January 10-17, </a:t>
            </a:r>
            <a:r>
              <a:rPr lang="en-US" dirty="0" smtClean="0"/>
              <a:t>2015 </a:t>
            </a:r>
          </a:p>
          <a:p>
            <a:pPr marL="857250" lvl="1" indent="-457200"/>
            <a:r>
              <a:rPr lang="en-US" dirty="0" smtClean="0"/>
              <a:t>Hotel </a:t>
            </a:r>
            <a:r>
              <a:rPr lang="en-US" dirty="0" smtClean="0"/>
              <a:t>room-rate will go from $149./</a:t>
            </a:r>
            <a:r>
              <a:rPr lang="en-US" dirty="0" err="1" smtClean="0"/>
              <a:t>nt</a:t>
            </a:r>
            <a:r>
              <a:rPr lang="en-US" dirty="0" smtClean="0"/>
              <a:t> Early-bird and $159./</a:t>
            </a:r>
            <a:r>
              <a:rPr lang="en-US" dirty="0" err="1" smtClean="0"/>
              <a:t>nt</a:t>
            </a:r>
            <a:r>
              <a:rPr lang="en-US" dirty="0" smtClean="0"/>
              <a:t> regular </a:t>
            </a:r>
            <a:r>
              <a:rPr lang="en-US" dirty="0" err="1" smtClean="0"/>
              <a:t>RoH</a:t>
            </a:r>
            <a:r>
              <a:rPr lang="en-US" dirty="0" smtClean="0"/>
              <a:t>  -TO-  $169./</a:t>
            </a:r>
            <a:r>
              <a:rPr lang="en-US" dirty="0" err="1" smtClean="0"/>
              <a:t>nt</a:t>
            </a:r>
            <a:r>
              <a:rPr lang="en-US" dirty="0" smtClean="0"/>
              <a:t> early-bird and $179./</a:t>
            </a:r>
            <a:r>
              <a:rPr lang="en-US" dirty="0" err="1" smtClean="0"/>
              <a:t>nt</a:t>
            </a:r>
            <a:r>
              <a:rPr lang="en-US" dirty="0" smtClean="0"/>
              <a:t> regular </a:t>
            </a:r>
            <a:r>
              <a:rPr lang="en-US" dirty="0" err="1" smtClean="0"/>
              <a:t>RoH</a:t>
            </a:r>
            <a:r>
              <a:rPr lang="en-US" dirty="0" smtClean="0"/>
              <a:t>.   (an extra $20. per night) 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</a:t>
            </a:r>
            <a:r>
              <a:rPr lang="en-US" dirty="0" smtClean="0"/>
              <a:t>will also move our March 12-19, 2016 Plenary Session at HR-ATL </a:t>
            </a:r>
            <a:r>
              <a:rPr lang="en-US" dirty="0" smtClean="0"/>
              <a:t>to </a:t>
            </a:r>
            <a:r>
              <a:rPr lang="en-US" dirty="0" smtClean="0"/>
              <a:t>January 16-23, </a:t>
            </a:r>
            <a:r>
              <a:rPr lang="en-US" dirty="0" smtClean="0"/>
              <a:t>2016</a:t>
            </a:r>
          </a:p>
          <a:p>
            <a:pPr marL="857250" lvl="1" indent="-457200"/>
            <a:r>
              <a:rPr lang="en-US" dirty="0" smtClean="0"/>
              <a:t>Hotel </a:t>
            </a:r>
            <a:r>
              <a:rPr lang="en-US" dirty="0" smtClean="0"/>
              <a:t>room-rate will go from $149./</a:t>
            </a:r>
            <a:r>
              <a:rPr lang="en-US" dirty="0" err="1" smtClean="0"/>
              <a:t>nt</a:t>
            </a:r>
            <a:r>
              <a:rPr lang="en-US" dirty="0" smtClean="0"/>
              <a:t> Early-bird and $159./</a:t>
            </a:r>
            <a:r>
              <a:rPr lang="en-US" dirty="0" err="1" smtClean="0"/>
              <a:t>nt</a:t>
            </a:r>
            <a:r>
              <a:rPr lang="en-US" dirty="0" smtClean="0"/>
              <a:t> regular </a:t>
            </a:r>
            <a:r>
              <a:rPr lang="en-US" dirty="0" err="1" smtClean="0"/>
              <a:t>RoH</a:t>
            </a:r>
            <a:r>
              <a:rPr lang="en-US" dirty="0" smtClean="0"/>
              <a:t>  -TO-  $179./</a:t>
            </a:r>
            <a:r>
              <a:rPr lang="en-US" dirty="0" err="1" smtClean="0"/>
              <a:t>nt</a:t>
            </a:r>
            <a:r>
              <a:rPr lang="en-US" dirty="0" smtClean="0"/>
              <a:t> early-bird and $189./</a:t>
            </a:r>
            <a:r>
              <a:rPr lang="en-US" dirty="0" err="1" smtClean="0"/>
              <a:t>nt</a:t>
            </a:r>
            <a:r>
              <a:rPr lang="en-US" dirty="0" smtClean="0"/>
              <a:t> regular </a:t>
            </a:r>
            <a:r>
              <a:rPr lang="en-US" dirty="0" err="1" smtClean="0"/>
              <a:t>RoH</a:t>
            </a:r>
            <a:r>
              <a:rPr lang="en-US" dirty="0" smtClean="0"/>
              <a:t>.   (an extra $30. per night)  </a:t>
            </a:r>
          </a:p>
          <a:p>
            <a:r>
              <a:rPr lang="en-US" dirty="0" smtClean="0"/>
              <a:t> </a:t>
            </a:r>
            <a:r>
              <a:rPr lang="en-US" dirty="0" smtClean="0"/>
              <a:t>All </a:t>
            </a:r>
            <a:r>
              <a:rPr lang="en-US" dirty="0" smtClean="0"/>
              <a:t>other prices and concessions will stay intact.  </a:t>
            </a:r>
          </a:p>
          <a:p>
            <a:r>
              <a:rPr lang="en-US" dirty="0" smtClean="0"/>
              <a:t>Motion to approve an 802 Sponsored Interim Sessions January 2015 and January 2016 will be made on Friday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 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Presented at Grand Hyatt San Antonio, November 2012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599"/>
            <a:ext cx="8229600" cy="516466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Copenhagen, Denmark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800" dirty="0" smtClean="0"/>
          </a:p>
          <a:p>
            <a:r>
              <a:rPr lang="en-US" sz="1400" dirty="0" smtClean="0"/>
              <a:t>NUMBER OF MEETING ROOMS:  17 Lg @ Bella Center, 18 Sm @ Bella Sky Hotel</a:t>
            </a:r>
          </a:p>
          <a:p>
            <a:r>
              <a:rPr lang="en-US" sz="1400" cap="all" dirty="0" smtClean="0"/>
              <a:t>Estimated Function Space Cost</a:t>
            </a:r>
            <a:r>
              <a:rPr lang="en-US" sz="1400" dirty="0" smtClean="0"/>
              <a:t>:   ~$100K  includes AV</a:t>
            </a:r>
          </a:p>
          <a:p>
            <a:r>
              <a:rPr lang="en-US" sz="1400" dirty="0" smtClean="0"/>
              <a:t>AV AVAILABLE:  Yes, AV services available on-site.</a:t>
            </a:r>
          </a:p>
          <a:p>
            <a:r>
              <a:rPr lang="en-US" sz="1400" dirty="0" smtClean="0"/>
              <a:t>NETWORK AVAILABLE:  Yes, both Wired &amp; Wireless network with Internet Access available in Meeting spaces and Guest rooms.</a:t>
            </a:r>
          </a:p>
          <a:p>
            <a:endParaRPr lang="en-US" sz="1400" dirty="0"/>
          </a:p>
          <a:p>
            <a:r>
              <a:rPr lang="en-US" sz="1400" dirty="0" smtClean="0"/>
              <a:t>GUEST ROOM BLOCK RECOMMENDED (Y/N):  Yes,  500-600 rooms per night</a:t>
            </a:r>
          </a:p>
          <a:p>
            <a:r>
              <a:rPr lang="en-US" sz="1400" dirty="0" smtClean="0"/>
              <a:t>RECOMMENDED HOTEL(S):  Bella Sky Comwell Hotel  all-new</a:t>
            </a:r>
          </a:p>
          <a:p>
            <a:r>
              <a:rPr lang="en-US" sz="1400" dirty="0" smtClean="0"/>
              <a:t>ESTIMATED ROOM RATE: 215€ ($270) sgl, 242€ ($305) dbl incl full breakfast</a:t>
            </a:r>
          </a:p>
          <a:p>
            <a:r>
              <a:rPr lang="en-US" sz="1400" dirty="0" smtClean="0"/>
              <a:t>Daily Delegate Package Est:  ~$108./p/day (Lunch, breaks, snacks) = ~$260K total</a:t>
            </a:r>
          </a:p>
          <a:p>
            <a:r>
              <a:rPr lang="en-US" sz="1400" dirty="0"/>
              <a:t>Closest International Airport</a:t>
            </a:r>
            <a:r>
              <a:rPr lang="en-US" sz="1400" dirty="0" smtClean="0"/>
              <a:t>:  Copenhagen Airport (5 min by Metro)</a:t>
            </a:r>
          </a:p>
          <a:p>
            <a:r>
              <a:rPr lang="en-US" sz="1400" dirty="0" smtClean="0"/>
              <a:t>Secondary Transportation Required: No</a:t>
            </a:r>
          </a:p>
          <a:p>
            <a:r>
              <a:rPr lang="en-US" sz="1400" dirty="0" smtClean="0"/>
              <a:t>Business Currency &amp; Current Exchange Rate: € (=$1.27) and DK Kroner(=$0.17)</a:t>
            </a:r>
          </a:p>
          <a:p>
            <a:r>
              <a:rPr lang="en-US" sz="1400" dirty="0" smtClean="0"/>
              <a:t>Incentives (Government, Trade, Tourism etc.): Logistic support fm Visit DK NYC, </a:t>
            </a:r>
            <a:br>
              <a:rPr lang="en-US" sz="1400" dirty="0" smtClean="0"/>
            </a:br>
            <a:r>
              <a:rPr lang="en-US" sz="1400" dirty="0" smtClean="0"/>
              <a:t>no sponsors identified yet.  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br>
              <a:rPr lang="en-US" sz="2000" dirty="0" smtClean="0"/>
            </a:br>
            <a:r>
              <a:rPr lang="en-US" sz="2000" dirty="0" smtClean="0"/>
              <a:t>Presented at Grand Hyatt San Antonio, November 2012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800" dirty="0" smtClean="0"/>
          </a:p>
          <a:p>
            <a:r>
              <a:rPr lang="en-US" sz="1600" dirty="0" smtClean="0">
                <a:cs typeface="Arial" pitchFamily="34" charset="0"/>
              </a:rPr>
              <a:t>NUMBER OF MEETING ROOMS:  18 @Gothia Towers, and 50 @SE&amp;CC</a:t>
            </a:r>
          </a:p>
          <a:p>
            <a:r>
              <a:rPr lang="en-US" sz="1600" cap="all" dirty="0" smtClean="0">
                <a:cs typeface="Arial" pitchFamily="34" charset="0"/>
              </a:rPr>
              <a:t>Estimated Function Space Cost:  T.B.D.   (~~$200K)</a:t>
            </a:r>
          </a:p>
          <a:p>
            <a:r>
              <a:rPr lang="en-US" sz="1600" dirty="0" smtClean="0">
                <a:cs typeface="Arial" pitchFamily="34" charset="0"/>
              </a:rPr>
              <a:t>AV AVAILABLE:  Yes, AV services on-site</a:t>
            </a:r>
          </a:p>
          <a:p>
            <a:r>
              <a:rPr lang="en-US" sz="1600" dirty="0" smtClean="0">
                <a:cs typeface="Arial" pitchFamily="34" charset="0"/>
              </a:rPr>
              <a:t>NETWORK AVAILABLE:  Yes, both Wired &amp; Wireless network with Internet Access</a:t>
            </a:r>
          </a:p>
          <a:p>
            <a:r>
              <a:rPr lang="en-US" sz="1600" dirty="0" smtClean="0">
                <a:cs typeface="Arial" pitchFamily="34" charset="0"/>
              </a:rPr>
              <a:t>GUEST ROOM BLOCK RECOMMENDED (Y/N):  Yes,  500-600 RoH room block</a:t>
            </a:r>
          </a:p>
          <a:p>
            <a:r>
              <a:rPr lang="en-US" sz="1600" dirty="0" smtClean="0">
                <a:cs typeface="Arial" pitchFamily="34" charset="0"/>
              </a:rPr>
              <a:t>RECOMMENDED HOTEL(S):  Gothia Towers (&gt;1200 guest rooms)</a:t>
            </a:r>
          </a:p>
          <a:p>
            <a:r>
              <a:rPr lang="en-US" sz="1600" dirty="0" smtClean="0">
                <a:cs typeface="Arial" pitchFamily="34" charset="0"/>
              </a:rPr>
              <a:t>ESTIMATED ROOM RATE:  ~1250 SEK  (=$185.sgl, $215.dbl, incl. breakfast)</a:t>
            </a:r>
          </a:p>
          <a:p>
            <a:pPr marL="0" indent="0">
              <a:buNone/>
            </a:pPr>
            <a:endParaRPr lang="en-US" sz="1600" dirty="0" smtClean="0">
              <a:cs typeface="Arial" pitchFamily="34" charset="0"/>
            </a:endParaRPr>
          </a:p>
          <a:p>
            <a:r>
              <a:rPr lang="en-US" sz="1600" dirty="0">
                <a:cs typeface="Arial" pitchFamily="34" charset="0"/>
              </a:rPr>
              <a:t>Closest International Airport</a:t>
            </a:r>
            <a:r>
              <a:rPr lang="en-US" sz="1600" dirty="0" smtClean="0">
                <a:cs typeface="Arial" pitchFamily="34" charset="0"/>
              </a:rPr>
              <a:t>: Landvetter International Airport (20 min. by bus)</a:t>
            </a:r>
          </a:p>
          <a:p>
            <a:r>
              <a:rPr lang="en-US" sz="1600" dirty="0" smtClean="0">
                <a:cs typeface="Arial" pitchFamily="34" charset="0"/>
              </a:rPr>
              <a:t>Secondary Transportation Required: No</a:t>
            </a:r>
          </a:p>
          <a:p>
            <a:r>
              <a:rPr lang="en-US" sz="1600" dirty="0" smtClean="0">
                <a:cs typeface="Arial" pitchFamily="34" charset="0"/>
              </a:rPr>
              <a:t>Business Currency &amp; Estimated Exchange Rate:  SEK (=$0.148) </a:t>
            </a:r>
          </a:p>
          <a:p>
            <a:r>
              <a:rPr lang="en-US" sz="1600" dirty="0" smtClean="0">
                <a:cs typeface="Arial" pitchFamily="34" charset="0"/>
              </a:rPr>
              <a:t>Incentives (Government, Trade, Tourism etc.): none at this time</a:t>
            </a:r>
          </a:p>
          <a:p>
            <a:r>
              <a:rPr lang="en-US" sz="1600" dirty="0" smtClean="0">
                <a:cs typeface="Arial" pitchFamily="34" charset="0"/>
              </a:rPr>
              <a:t>Proposal to follow shortly, all construction of 3</a:t>
            </a:r>
            <a:r>
              <a:rPr lang="en-US" sz="1600" baseline="30000" dirty="0" smtClean="0">
                <a:cs typeface="Arial" pitchFamily="34" charset="0"/>
              </a:rPr>
              <a:t>rd</a:t>
            </a:r>
            <a:r>
              <a:rPr lang="en-US" sz="1600" dirty="0" smtClean="0">
                <a:cs typeface="Arial" pitchFamily="34" charset="0"/>
              </a:rPr>
              <a:t> tower complete in 2015.  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br>
              <a:rPr lang="en-US" sz="2000" dirty="0" smtClean="0"/>
            </a:br>
            <a:r>
              <a:rPr lang="en-US" sz="2000" dirty="0" smtClean="0"/>
              <a:t>Presented at Grand Hyatt San Antonio, November 2012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599"/>
            <a:ext cx="8229600" cy="516466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Berlin, Germany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Estrel Hotel &amp; Conference </a:t>
            </a:r>
            <a:r>
              <a:rPr lang="en-US" sz="2000" dirty="0" smtClean="0">
                <a:solidFill>
                  <a:srgbClr val="0000FF"/>
                </a:solidFill>
              </a:rPr>
              <a:t>Center</a:t>
            </a:r>
          </a:p>
          <a:p>
            <a:pPr marL="0" indent="0" algn="ctr">
              <a:buNone/>
            </a:pPr>
            <a:endParaRPr lang="en-US" sz="1800" dirty="0" smtClean="0"/>
          </a:p>
          <a:p>
            <a:r>
              <a:rPr lang="en-US" sz="1600" dirty="0" smtClean="0"/>
              <a:t>NUMBER OF MEETING ROOMS:   ~67</a:t>
            </a:r>
          </a:p>
          <a:p>
            <a:r>
              <a:rPr lang="en-US" sz="1600" cap="all" dirty="0" smtClean="0"/>
              <a:t>Estimated Function Space Cost:  T.B.D.  (~~$225K)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endParaRPr lang="en-US" sz="1600" dirty="0"/>
          </a:p>
          <a:p>
            <a:r>
              <a:rPr lang="en-US" sz="1600" dirty="0" smtClean="0"/>
              <a:t>GUEST ROOM BLOCK RECOMMENDED (Y/N):  Yes,  500-600 rooms of 1125</a:t>
            </a:r>
          </a:p>
          <a:p>
            <a:r>
              <a:rPr lang="en-US" sz="1600" dirty="0" smtClean="0"/>
              <a:t>RECOMMENDED HOTEL(S):  Estrel Berlin</a:t>
            </a:r>
          </a:p>
          <a:p>
            <a:r>
              <a:rPr lang="en-US" sz="1600" dirty="0" smtClean="0"/>
              <a:t>ESTIMATED ROOM RATE:  ~$165. sngl, ~$185. dbl,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Berlin Brandenburg (7.9 miles)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 € (=$1.27) </a:t>
            </a:r>
          </a:p>
          <a:p>
            <a:r>
              <a:rPr lang="en-US" sz="1600" dirty="0" smtClean="0"/>
              <a:t>Incentives (Government, Trade, Tourism etc.):  T.B.D. none at this time</a:t>
            </a:r>
            <a:endParaRPr lang="en-US" sz="20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br>
              <a:rPr lang="en-US" sz="2000" dirty="0" smtClean="0"/>
            </a:br>
            <a:r>
              <a:rPr lang="en-US" sz="2000" dirty="0" smtClean="0"/>
              <a:t>Presented at Grand Hyatt San Antonio, November 2012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Yokohama, Japan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Intercontinental Yokohama Grand Hotel &amp; Pacifico Conference Center</a:t>
            </a:r>
          </a:p>
          <a:p>
            <a:endParaRPr lang="en-US" sz="1600" dirty="0" smtClean="0"/>
          </a:p>
          <a:p>
            <a:r>
              <a:rPr lang="en-US" sz="1600" dirty="0" smtClean="0"/>
              <a:t>NUMBER OF MEETING ROOMS:  28 @hotel,  56 @CC</a:t>
            </a:r>
          </a:p>
          <a:p>
            <a:r>
              <a:rPr lang="en-US" sz="1600" cap="all" dirty="0" smtClean="0"/>
              <a:t>Estimated Function Space Cost:  ~~$280K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endParaRPr lang="en-US" sz="1600" dirty="0"/>
          </a:p>
          <a:p>
            <a:r>
              <a:rPr lang="en-US" sz="1600" dirty="0" smtClean="0"/>
              <a:t>GUEST ROOM BLOCK RECOMMENDED (Y/N):  Yes,  500-600</a:t>
            </a:r>
          </a:p>
          <a:p>
            <a:r>
              <a:rPr lang="en-US" sz="1600" dirty="0" smtClean="0"/>
              <a:t>RECOMMENDED HOTEL(S):  Intercontinental Grand Yokohama</a:t>
            </a:r>
          </a:p>
          <a:p>
            <a:r>
              <a:rPr lang="en-US" sz="1600" dirty="0" smtClean="0"/>
              <a:t>ESTIMATED ROOM RATE:   ~$345. sngl,  ~$375. dbl.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</a:t>
            </a:r>
          </a:p>
          <a:p>
            <a:r>
              <a:rPr lang="en-US" sz="1600" dirty="0" smtClean="0"/>
              <a:t>Secondary Transportation Required: </a:t>
            </a:r>
          </a:p>
          <a:p>
            <a:r>
              <a:rPr lang="en-US" sz="1600" dirty="0" smtClean="0"/>
              <a:t>Business Currency &amp; Estimated Exchange Rate:  80 JPY (¥)  (=$1.00)</a:t>
            </a:r>
          </a:p>
          <a:p>
            <a:r>
              <a:rPr lang="en-US" sz="1600" dirty="0" smtClean="0"/>
              <a:t>Incentives (Government, Trade, Tourism etc.):  T.B.D.  none at this time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4989</TotalTime>
  <Words>1908</Words>
  <Application>Microsoft Office PowerPoint</Application>
  <PresentationFormat>On-screen Show (4:3)</PresentationFormat>
  <Paragraphs>338</Paragraphs>
  <Slides>24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Executive Secretary Agenda Items  Nov 2012</vt:lpstr>
      <vt:lpstr>Abstract</vt:lpstr>
      <vt:lpstr>Monday EC Agenda</vt:lpstr>
      <vt:lpstr>M5.17:  II -- Future venue contract status </vt:lpstr>
      <vt:lpstr>Move Atlanta Venue to Interim slots</vt:lpstr>
      <vt:lpstr>Proposed Future Venues for IEEE 802 Plenary Sessions  Presented at Grand Hyatt San Antonio, November 2012</vt:lpstr>
      <vt:lpstr>Proposed Future Venues for IEEE 802 Plenary Sessions  Presented at Grand Hyatt San Antonio, November 2012</vt:lpstr>
      <vt:lpstr>Proposed Future Venues for IEEE 802 Plenary Sessions  Presented at Grand Hyatt San Antonio, November 2012</vt:lpstr>
      <vt:lpstr>Proposed Future Venues for IEEE 802 Plenary Sessions  Presented at Grand Hyatt San Antonio, November 2012</vt:lpstr>
      <vt:lpstr>Proposed Future Venues for IEEE 802 Plenary Sessions  Presented at Grand Hyatt San Antonio, November 2012</vt:lpstr>
      <vt:lpstr>Proposed Future Venues for IEEE 802 Plenary Sessions  Presented at Grand Hyatt San Antonio, November 2012</vt:lpstr>
      <vt:lpstr>Proposed Future Venues for IEEE 802 Plenary Sessions  Presented at Grand Hyatt San Antonio, November 2012</vt:lpstr>
      <vt:lpstr> M5.18:  II -- Geneva 2013 Expectation </vt:lpstr>
      <vt:lpstr>ITU</vt:lpstr>
      <vt:lpstr>Centre International de Conférence Genève (CICG)</vt:lpstr>
      <vt:lpstr>Centre de Conférences de Varembé (CCV)</vt:lpstr>
      <vt:lpstr>M5.19: II -- Host Guidelines status update</vt:lpstr>
      <vt:lpstr> M5.20: II -- 802 e-tools status update     </vt:lpstr>
      <vt:lpstr>Friday, Closing EC Meeting</vt:lpstr>
      <vt:lpstr>4.xx: IEEE 802 EC Interim Teleconference</vt:lpstr>
      <vt:lpstr>802 EC Interim Teleconference:  Feb 5, 2013 1-3PM ET</vt:lpstr>
      <vt:lpstr>F4.xx MMI   "Approval of 802 Sponsored Interim - 2015 and 2016"</vt:lpstr>
      <vt:lpstr>F4.xx - MI  " Approval of Non-NA/Non-US site for March 2014”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July 2012</dc:title>
  <dc:subject/>
  <dc:creator>Jon Rosdahl</dc:creator>
  <cp:lastModifiedBy>jr05</cp:lastModifiedBy>
  <cp:revision>15</cp:revision>
  <cp:lastPrinted>1998-02-10T13:28:06Z</cp:lastPrinted>
  <dcterms:created xsi:type="dcterms:W3CDTF">2012-03-12T02:32:30Z</dcterms:created>
  <dcterms:modified xsi:type="dcterms:W3CDTF">2012-11-12T12:39:30Z</dcterms:modified>
  <cp:contentStatus>July 2012</cp:contentStatus>
</cp:coreProperties>
</file>