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71" r:id="rId4"/>
    <p:sldId id="272" r:id="rId5"/>
    <p:sldId id="274" r:id="rId6"/>
    <p:sldId id="281" r:id="rId7"/>
    <p:sldId id="273" r:id="rId8"/>
    <p:sldId id="282" r:id="rId9"/>
    <p:sldId id="283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6396" autoAdjust="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764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72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3A29609-57CF-4DCA-AF28-588FECD0A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72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AE31A38-156C-493A-98E6-A7122B29D4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642F8C7-FDC8-46B5-87C1-3F41CF7F93B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CE93854-5D7C-4384-9C77-32F85790283A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8B0FCAB-0AC2-4B6F-BE54-550ADD5764A7}" type="slidenum">
              <a:rPr lang="en-US"/>
              <a:pPr/>
              <a:t>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the EC reflector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6B03BB8-100A-4BAC-8F53-A105C43E3B48}" type="slidenum">
              <a:rPr lang="en-US"/>
              <a:pPr/>
              <a:t>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the EC reflector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B424B0C-E4AF-4CC7-ADDD-F556A3F85C86}" type="slidenum">
              <a:rPr lang="en-US"/>
              <a:pPr/>
              <a:t>7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</a:t>
            </a:r>
            <a:r>
              <a:rPr lang="en-US" dirty="0" smtClean="0"/>
              <a:t>the </a:t>
            </a:r>
            <a:r>
              <a:rPr lang="en-US" dirty="0"/>
              <a:t>EC reflector</a:t>
            </a:r>
            <a:r>
              <a:rPr lang="en-US" dirty="0" smtClean="0"/>
              <a:t>: 6-15-12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 to EC reflector</a:t>
            </a:r>
            <a:r>
              <a:rPr lang="en-US" baseline="0" dirty="0" smtClean="0"/>
              <a:t> 6-15-12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72647" cy="215444"/>
          </a:xfrm>
        </p:spPr>
        <p:txBody>
          <a:bodyPr/>
          <a:lstStyle/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</a:t>
            </a:r>
            <a:r>
              <a:rPr lang="en-US" baseline="0" dirty="0" smtClean="0"/>
              <a:t> to 802 EC Reflector 6-15-12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72647" cy="215444"/>
          </a:xfrm>
        </p:spPr>
        <p:txBody>
          <a:bodyPr/>
          <a:lstStyle/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BBF884-9F7A-4D64-AC52-C921C8D44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16F04E0-BD9D-463F-B370-66BA1DFF86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77B6CA-E629-4264-A003-9BBBE5773A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FBD7062-DA00-4420-9618-4151B1283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764287-4924-48ED-8138-4446A6CF77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118FA64-F5D5-4FD5-A61E-984D4750B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1CB7D70-E5F7-49DC-B131-DA37E97CE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4345C1-901D-4BD1-887B-EAE1AD2418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E0CA877-66C3-44AF-AFFD-F0CFAD0E7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09B487-59CF-4D9E-82F6-8F6AB9B38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2D0961-0AC1-45C6-AE2F-CF247EC4E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5CC871B2-30CF-4F38-AED4-28BB33D38F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958" y="332601"/>
            <a:ext cx="33855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 </a:t>
            </a:r>
            <a:r>
              <a:rPr lang="en-US" sz="1800" b="1" dirty="0" smtClean="0"/>
              <a:t>EC-12/0026r0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NP/2012-03/IEEE_802_LMSC_OM_approved_120604.pdf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misc-docs/802%20LMSC%20chair_guidelines_rev1.9.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2760A8-5474-45BC-82DE-400C3182C025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Meeting Manager - </a:t>
            </a:r>
            <a:r>
              <a:rPr lang="en-US" dirty="0"/>
              <a:t>Proposed Changes </a:t>
            </a:r>
            <a:r>
              <a:rPr lang="en-US" dirty="0" smtClean="0"/>
              <a:t>to </a:t>
            </a:r>
            <a:r>
              <a:rPr lang="en-US" dirty="0"/>
              <a:t>OM </a:t>
            </a:r>
            <a:r>
              <a:rPr lang="en-US" dirty="0" smtClean="0"/>
              <a:t>and Chair’s Guideline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2012-06-15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281238"/>
          <a:ext cx="8078787" cy="2484437"/>
        </p:xfrm>
        <a:graphic>
          <a:graphicData uri="http://schemas.openxmlformats.org/presentationml/2006/ole">
            <p:oleObj spid="_x0000_s30731" name="Document" r:id="rId4" imgW="8238789" imgH="2543732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0EAD66-D251-47C7-8487-FE561CF1058C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LMSC P&amp;P:</a:t>
            </a:r>
          </a:p>
          <a:p>
            <a:pPr>
              <a:buFontTx/>
              <a:buNone/>
            </a:pPr>
            <a:r>
              <a:rPr lang="en-US" sz="1800" dirty="0">
                <a:hlinkClick r:id="rId2"/>
              </a:rPr>
              <a:t>http://standards.ieee.org/board/aud/LMSC.pdf</a:t>
            </a:r>
            <a:endParaRPr lang="en-US" sz="1800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LMSC OM</a:t>
            </a:r>
            <a:r>
              <a:rPr lang="en-US" dirty="0" smtClean="0"/>
              <a:t>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3"/>
              </a:rPr>
              <a:t>http://grouper.ieee.org/groups/802/PNP/2012-03/IEEE_802_LMSC_OM_approved_120604.pdf</a:t>
            </a:r>
            <a:endParaRPr lang="en-US" sz="1400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Chair’s Guidelines: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4"/>
              </a:rPr>
              <a:t>http://grouper.ieee.org/groups/802/misc-docs/802%20LMSC%20chair_guidelines_rev1.9.7.pdf</a:t>
            </a:r>
            <a:endParaRPr lang="en-US" sz="1400" dirty="0" smtClean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DBFCDA1-88EA-4CE0-8A85-127E0EF9DC1F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Proposed </a:t>
            </a:r>
            <a:r>
              <a:rPr lang="en-US" dirty="0"/>
              <a:t>Changes to the LMSC OM and one change to the </a:t>
            </a:r>
            <a:r>
              <a:rPr lang="en-US" dirty="0" smtClean="0"/>
              <a:t>Chair’s Guideline to address the role of Meeting Manager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Some of these proposed changes stem from discussions during the Nov 2011 EC </a:t>
            </a:r>
            <a:r>
              <a:rPr lang="en-US" dirty="0" smtClean="0"/>
              <a:t>Workshop, March 2012 Plenary and the 5 June 2012 Interim Call, as well as discussion by </a:t>
            </a:r>
            <a:r>
              <a:rPr lang="en-US" dirty="0" smtClean="0"/>
              <a:t>the EC </a:t>
            </a:r>
            <a:r>
              <a:rPr lang="en-US" dirty="0" err="1" smtClean="0"/>
              <a:t>AdHoc</a:t>
            </a:r>
            <a:r>
              <a:rPr lang="en-US" dirty="0" smtClean="0"/>
              <a:t> </a:t>
            </a:r>
            <a:r>
              <a:rPr lang="en-US" dirty="0" smtClean="0"/>
              <a:t>-- Meeting Manager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A772233-746B-4662-8565-A6A4C9792EB1}" type="slidenum">
              <a:rPr lang="en-US"/>
              <a:pPr/>
              <a:t>3</a:t>
            </a:fld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Pursuant to 4.1.4 of the LMSC Op Man:</a:t>
            </a:r>
            <a:br>
              <a:rPr lang="en-US" sz="2000"/>
            </a:br>
            <a:r>
              <a:rPr lang="en-US" sz="2000"/>
              <a:t>  “4.1.4 Revision of the IEEE 802 LMSC OM and IEEE 802 LMSCWG P&amp;P 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  This OM and the IEEE 802 LMSC WG P&amp;P may be revised as follows. 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  Revisions to these documents shall be submitted by a Sponsor member to the Sponsor no less than 30 day in advance of a Sponsor Vote to approve them. The Sponsor member proposing the revision may modify the proposed revision during the 30 days prior to a Sponsor Vote (in response to comments). Insufficient time to consider complex modifications is a valid reason to vote disapprove. A motion to revise these documents shall require a vote of approve by at least two thirds of all members of the Sponsor. Votes to approve revisions shall be taken at a plenary session. If approved, revisions become effective at the end of the plenary session where the votes were taken. </a:t>
            </a:r>
            <a:br>
              <a:rPr lang="en-US" sz="2000"/>
            </a:br>
            <a:r>
              <a:rPr lang="en-US" sz="2000"/>
              <a:t>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B4EF1D6-B4B5-43DC-B298-2308AD219E90}" type="slidenum">
              <a:rPr lang="en-US"/>
              <a:pPr/>
              <a:t>4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Proposed Change 1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800" dirty="0" smtClean="0"/>
              <a:t>Add Clause “5.1.3 Meeting Manager” to LMSC OM</a:t>
            </a:r>
          </a:p>
          <a:p>
            <a:pPr lvl="1"/>
            <a:r>
              <a:rPr lang="en-US" sz="1800" dirty="0" smtClean="0"/>
              <a:t>This new clause describes the job description of the Meeting Manager</a:t>
            </a:r>
          </a:p>
          <a:p>
            <a:pPr lvl="1"/>
            <a:r>
              <a:rPr lang="en-US" sz="1800" dirty="0" smtClean="0"/>
              <a:t>This is a responsibility not an EC position</a:t>
            </a:r>
          </a:p>
          <a:p>
            <a:pPr lvl="1"/>
            <a:r>
              <a:rPr lang="en-US" sz="1800" dirty="0" smtClean="0"/>
              <a:t>This responsibility may be assigned to an EC member or contracted out.</a:t>
            </a:r>
          </a:p>
          <a:p>
            <a:pPr lvl="1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20C9B63-DA38-49C2-938C-19EC00176B9F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r>
              <a:rPr lang="en-US" sz="2000" dirty="0" smtClean="0"/>
              <a:t>Existing </a:t>
            </a:r>
            <a:r>
              <a:rPr lang="en-US" sz="2000" dirty="0" smtClean="0"/>
              <a:t>Chair’s Guidelines 2.17</a:t>
            </a:r>
            <a:br>
              <a:rPr lang="en-US" sz="2000" dirty="0" smtClean="0"/>
            </a:br>
            <a:r>
              <a:rPr lang="en-US" sz="2000" dirty="0" smtClean="0"/>
              <a:t>MEETING MANAGER, MEMBER EMERITUS </a:t>
            </a:r>
            <a:r>
              <a:rPr lang="en-US" sz="2000" dirty="0" smtClean="0"/>
              <a:t>RESPONSIBILITIES</a:t>
            </a:r>
            <a:endParaRPr lang="en-US" sz="2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802 </a:t>
            </a:r>
            <a:r>
              <a:rPr lang="en-US" sz="1600" dirty="0" smtClean="0"/>
              <a:t>Plenary Meetings: Facilities and Services Oversight</a:t>
            </a:r>
          </a:p>
          <a:p>
            <a:pPr lvl="1"/>
            <a:r>
              <a:rPr lang="en-US" sz="1600" dirty="0" smtClean="0"/>
              <a:t>facilities/services tabulate site choice selections and maintain calendar for plenary meetings</a:t>
            </a:r>
          </a:p>
          <a:p>
            <a:pPr lvl="1"/>
            <a:r>
              <a:rPr lang="en-US" sz="1600" dirty="0" smtClean="0"/>
              <a:t>Negotiate with venues and other service providers (e.g., meeting planner, network services, etc.) to ensure first-rate facilities and pricing Develop RFPs, be prime evaluator of responses, coordinate decisions with the EC.</a:t>
            </a:r>
          </a:p>
          <a:p>
            <a:pPr lvl="2"/>
            <a:r>
              <a:rPr lang="en-US" sz="1600" dirty="0" smtClean="0"/>
              <a:t>maintain Conference Guidelines for solicitation of hotel proposals   </a:t>
            </a:r>
          </a:p>
          <a:p>
            <a:pPr lvl="2"/>
            <a:r>
              <a:rPr lang="en-US" sz="1600" dirty="0" smtClean="0"/>
              <a:t>review hotel proposals for correctness and conformance to Guidelines</a:t>
            </a:r>
          </a:p>
          <a:p>
            <a:pPr lvl="2"/>
            <a:r>
              <a:rPr lang="en-US" sz="1600" dirty="0" smtClean="0"/>
              <a:t>present summary of hotel options to executive committee and sign approval proposal on behalf of 802</a:t>
            </a:r>
          </a:p>
          <a:p>
            <a:pPr lvl="1"/>
            <a:r>
              <a:rPr lang="en-US" sz="1600" dirty="0" smtClean="0"/>
              <a:t>oversee activities related to meeting facilities and </a:t>
            </a:r>
            <a:r>
              <a:rPr lang="en-US" sz="1600" dirty="0" smtClean="0"/>
              <a:t>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Existing Chair’s Guidelines 2.17</a:t>
            </a:r>
            <a:br>
              <a:rPr lang="en-US" sz="2000" dirty="0" smtClean="0"/>
            </a:br>
            <a:r>
              <a:rPr lang="en-US" sz="2000" dirty="0" smtClean="0"/>
              <a:t>MEETING MANAGER, MEMBER EMERITUS </a:t>
            </a:r>
            <a:r>
              <a:rPr lang="en-US" sz="2000" dirty="0" smtClean="0"/>
              <a:t>RESPONSIBILITIES (cont)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lvl="1"/>
            <a:r>
              <a:rPr lang="en-US" sz="1600" dirty="0" smtClean="0"/>
              <a:t>review and approve all decisions involving 802 funds for meeting facilities/services</a:t>
            </a:r>
          </a:p>
          <a:p>
            <a:pPr lvl="1"/>
            <a:r>
              <a:rPr lang="en-US" sz="1600" dirty="0" smtClean="0"/>
              <a:t>present unusual expenditures to executive committee for approval</a:t>
            </a:r>
          </a:p>
          <a:p>
            <a:pPr lvl="1"/>
            <a:r>
              <a:rPr lang="en-US" sz="1600" dirty="0" smtClean="0"/>
              <a:t>assist in identification of future site choices/locations</a:t>
            </a:r>
          </a:p>
          <a:p>
            <a:pPr lvl="1"/>
            <a:r>
              <a:rPr lang="en-US" sz="1600" dirty="0" smtClean="0"/>
              <a:t>facilities/services tabulate site choice selections and maintain calendar for plenary meetings </a:t>
            </a:r>
          </a:p>
          <a:p>
            <a:pPr lvl="1"/>
            <a:r>
              <a:rPr lang="en-US" sz="1600" dirty="0" smtClean="0"/>
              <a:t>coordinate with Conference Service Provider and LMSC Chair on major decisions</a:t>
            </a:r>
          </a:p>
          <a:p>
            <a:pPr>
              <a:buFont typeface="+mj-lt"/>
              <a:buAutoNum type="arabicPeriod" startAt="2"/>
            </a:pPr>
            <a:r>
              <a:rPr lang="en-US" sz="1600" dirty="0" smtClean="0"/>
              <a:t>Conference Service Provider (CSP)</a:t>
            </a:r>
          </a:p>
          <a:p>
            <a:pPr lvl="1"/>
            <a:r>
              <a:rPr lang="en-US" sz="1600" dirty="0" smtClean="0"/>
              <a:t>maintain the CSP duties requirements document</a:t>
            </a:r>
          </a:p>
          <a:p>
            <a:pPr lvl="1"/>
            <a:r>
              <a:rPr lang="en-US" sz="1600" dirty="0" smtClean="0"/>
              <a:t>oversee CSP performance at meetings</a:t>
            </a:r>
          </a:p>
          <a:p>
            <a:pPr lvl="1"/>
            <a:r>
              <a:rPr lang="en-US" sz="1600" dirty="0" smtClean="0"/>
              <a:t>serve as primary resource for planning and problem resolution both at meetings and between as necessary</a:t>
            </a:r>
          </a:p>
          <a:p>
            <a:pPr lvl="1"/>
            <a:r>
              <a:rPr lang="en-US" sz="1600" dirty="0" smtClean="0"/>
              <a:t>participate in letter of agreement between 802 and CSP</a:t>
            </a:r>
          </a:p>
          <a:p>
            <a:pPr lvl="1"/>
            <a:r>
              <a:rPr lang="en-US" sz="1600" dirty="0" smtClean="0"/>
              <a:t>present summary recommendations on future CSP contracts to executive committee</a:t>
            </a:r>
          </a:p>
          <a:p>
            <a:pPr lvl="1"/>
            <a:r>
              <a:rPr lang="en-US" sz="1600" dirty="0" smtClean="0"/>
              <a:t>execute (sign) approved CSP agreement on behalf of 802</a:t>
            </a:r>
          </a:p>
          <a:p>
            <a:pPr>
              <a:buFont typeface="+mj-lt"/>
              <a:buAutoNum type="arabicPeriod" startAt="3"/>
            </a:pPr>
            <a:r>
              <a:rPr lang="en-US" sz="1600" dirty="0" smtClean="0"/>
              <a:t>Note this is a non-voting EC position.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45AE13D-69E6-4A21-9557-2F15EB497A0E}" type="slidenum">
              <a:rPr lang="en-US"/>
              <a:pPr/>
              <a:t>7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 </a:t>
            </a:r>
            <a:r>
              <a:rPr lang="en-US" sz="2800" dirty="0" smtClean="0"/>
              <a:t>New Clause 5.1.3: </a:t>
            </a:r>
            <a:endParaRPr lang="en-US" sz="28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z="2400" dirty="0" smtClean="0"/>
              <a:t>5.1.3 Meeting Manager Responsibilities</a:t>
            </a:r>
          </a:p>
          <a:p>
            <a:pPr lvl="1">
              <a:buFont typeface="+mj-lt"/>
              <a:buAutoNum type="arabicPeriod"/>
            </a:pPr>
            <a:r>
              <a:rPr lang="en-US" sz="2000" b="1" dirty="0" smtClean="0"/>
              <a:t>  Plenary Meetings: Facilities and Services Oversight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oversee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activities related to meeting facilities and hotel services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maintain Conference Guidelines for solicitation of hotel proposals</a:t>
            </a:r>
            <a:endParaRPr lang="en-US" dirty="0" smtClean="0"/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Develop RFPs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for hotel properties</a:t>
            </a:r>
            <a:endParaRPr lang="en-US" dirty="0" smtClean="0"/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assist in identification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possible hotel choices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present summary of hotel options to executive committee</a:t>
            </a:r>
          </a:p>
          <a:p>
            <a:pPr lvl="2"/>
            <a:r>
              <a:rPr lang="en-US" dirty="0" smtClean="0"/>
              <a:t>maintain calendar for plenary sessions</a:t>
            </a:r>
          </a:p>
          <a:p>
            <a:pPr lvl="2"/>
            <a:r>
              <a:rPr lang="en-US" dirty="0" smtClean="0"/>
              <a:t>review hotel proposals for correctness and conformance to IEEE Guidelines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Negotiate with venues to ensure first-rate facilities and pricing</a:t>
            </a:r>
          </a:p>
          <a:p>
            <a:pPr lvl="2"/>
            <a:r>
              <a:rPr lang="en-US" dirty="0" smtClean="0"/>
              <a:t>review invoices and billing</a:t>
            </a:r>
            <a:r>
              <a:rPr lang="en-US" baseline="0" dirty="0" smtClean="0"/>
              <a:t> </a:t>
            </a:r>
            <a:r>
              <a:rPr lang="en-US" dirty="0" smtClean="0"/>
              <a:t>for meeting facilities/services</a:t>
            </a:r>
          </a:p>
          <a:p>
            <a:pPr lvl="3"/>
            <a:r>
              <a:rPr lang="en-US" sz="1800" dirty="0" smtClean="0"/>
              <a:t>present unusual expenditures to executive committee</a:t>
            </a:r>
            <a:r>
              <a:rPr lang="en-US" sz="1800" baseline="0" dirty="0" smtClean="0"/>
              <a:t> </a:t>
            </a:r>
            <a:r>
              <a:rPr lang="en-US" sz="1800" dirty="0" smtClean="0"/>
              <a:t>for</a:t>
            </a:r>
            <a:r>
              <a:rPr lang="en-US" sz="1800" baseline="0" dirty="0" smtClean="0"/>
              <a:t> </a:t>
            </a:r>
            <a:r>
              <a:rPr lang="en-US" sz="1800" dirty="0" smtClean="0"/>
              <a:t>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New Clause 5.1.3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sz="1800" dirty="0" smtClean="0"/>
              <a:t>  </a:t>
            </a:r>
            <a:r>
              <a:rPr lang="en-US" sz="2000" b="1" dirty="0" smtClean="0"/>
              <a:t>Conference Service Provider (CSP) Oversight</a:t>
            </a:r>
            <a:endParaRPr lang="en-US" sz="1800" b="1" dirty="0" smtClean="0"/>
          </a:p>
          <a:p>
            <a:pPr lvl="2"/>
            <a:r>
              <a:rPr lang="en-US" sz="1800" b="0" dirty="0" smtClean="0"/>
              <a:t>maintain the CSP duties requirements documents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Develop RFPs</a:t>
            </a:r>
            <a:r>
              <a:rPr lang="en-US" sz="1800" b="0" baseline="0" dirty="0" smtClean="0">
                <a:solidFill>
                  <a:schemeClr val="tx1"/>
                </a:solidFill>
                <a:latin typeface="+mn-lt"/>
              </a:rPr>
              <a:t> for CSPs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Negotiate</a:t>
            </a:r>
            <a:r>
              <a:rPr lang="en-US" sz="1800" b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CSPs (e.g., meeting planner, network services, etc.) to ensure first-rate services and fair pricing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 summary recommendations on future CSP contracts to executive committee</a:t>
            </a:r>
          </a:p>
          <a:p>
            <a:pPr lvl="2"/>
            <a:r>
              <a:rPr lang="en-US" sz="1800" b="0" dirty="0" smtClean="0"/>
              <a:t>oversee CSP performance at sessions</a:t>
            </a:r>
          </a:p>
          <a:p>
            <a:pPr lvl="2"/>
            <a:r>
              <a:rPr lang="en-US" sz="1800" b="0" dirty="0" smtClean="0"/>
              <a:t>serve as primary resource for planning and problem resolution with CSPs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Meeting Manager description</a:t>
            </a:r>
            <a:r>
              <a:rPr lang="en-US" baseline="0" dirty="0" smtClean="0"/>
              <a:t> </a:t>
            </a:r>
            <a:r>
              <a:rPr lang="en-US" dirty="0" smtClean="0"/>
              <a:t>from Chair’s Guideline.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3071</TotalTime>
  <Words>746</Words>
  <Application>Microsoft Office PowerPoint</Application>
  <PresentationFormat>On-screen Show (4:3)</PresentationFormat>
  <Paragraphs>130</Paragraphs>
  <Slides>10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Meeting Manager - Proposed Changes to OM and Chair’s Guideline</vt:lpstr>
      <vt:lpstr>Abstract</vt:lpstr>
      <vt:lpstr>Slide 3</vt:lpstr>
      <vt:lpstr>Proposed Change 1</vt:lpstr>
      <vt:lpstr>Existing Chair’s Guidelines 2.17 MEETING MANAGER, MEMBER EMERITUS RESPONSIBILITIES</vt:lpstr>
      <vt:lpstr>Existing Chair’s Guidelines 2.17 MEETING MANAGER, MEMBER EMERITUS RESPONSIBILITIES (cont)</vt:lpstr>
      <vt:lpstr>Proposed   New Clause 5.1.3: </vt:lpstr>
      <vt:lpstr>Proposed New Clause 5.1.3 (cont)</vt:lpstr>
      <vt:lpstr>Proposed Change #2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Manager - Proposed Changes to OM and Chair’s Guideline</dc:title>
  <dc:creator>Jon Rosdahl</dc:creator>
  <cp:lastModifiedBy>jr05</cp:lastModifiedBy>
  <cp:revision>21</cp:revision>
  <cp:lastPrinted>1998-02-10T13:28:06Z</cp:lastPrinted>
  <dcterms:created xsi:type="dcterms:W3CDTF">2012-01-24T17:14:37Z</dcterms:created>
  <dcterms:modified xsi:type="dcterms:W3CDTF">2012-06-16T05:26:18Z</dcterms:modified>
</cp:coreProperties>
</file>