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327" r:id="rId3"/>
    <p:sldId id="348" r:id="rId4"/>
    <p:sldId id="349" r:id="rId5"/>
    <p:sldId id="396" r:id="rId6"/>
    <p:sldId id="402" r:id="rId7"/>
    <p:sldId id="411" r:id="rId8"/>
    <p:sldId id="410" r:id="rId9"/>
    <p:sldId id="406" r:id="rId10"/>
    <p:sldId id="413" r:id="rId11"/>
    <p:sldId id="398" r:id="rId12"/>
    <p:sldId id="415" r:id="rId13"/>
    <p:sldId id="400" r:id="rId14"/>
    <p:sldId id="401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s" initials="K" lastIdx="2" clrIdx="0">
    <p:extLst>
      <p:ext uri="{19B8F6BF-5375-455C-9EA6-DF929625EA0E}">
        <p15:presenceInfo xmlns:p15="http://schemas.microsoft.com/office/powerpoint/2012/main" userId="Kr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AFB"/>
    <a:srgbClr val="44546A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83974" autoAdjust="0"/>
  </p:normalViewPr>
  <p:slideViewPr>
    <p:cSldViewPr snapToGrid="0">
      <p:cViewPr varScale="1">
        <p:scale>
          <a:sx n="124" d="100"/>
          <a:sy n="12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16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21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88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7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33" y="0"/>
            <a:ext cx="581555" cy="5429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276272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31515" y="1091662"/>
            <a:ext cx="8306656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defRPr sz="28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defRPr sz="20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defRPr sz="20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2021-09-24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develop/policies/bylaws/sect6-7.html#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ndards.ieee.org/guides/bylaws/sect6-7.html#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/10.1207/s15327108ijap0303_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00187208114037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Self-reported Measures for VR Sickness by MTP Latency</a:t>
            </a:r>
            <a:endParaRPr lang="en-US" altLang="ko-KR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406090"/>
            <a:ext cx="770827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[Lim, Hyun Kyoon, PhD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Korea Research Institute of Standards and Science]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Previous Study – </a:t>
            </a:r>
            <a:r>
              <a:rPr lang="en-US" altLang="ko-KR" dirty="0"/>
              <a:t>D</a:t>
            </a:r>
            <a:r>
              <a:rPr lang="en-US" altLang="ko-KR" dirty="0" smtClean="0"/>
              <a:t>elay </a:t>
            </a:r>
            <a:r>
              <a:rPr lang="en-US" altLang="ko-KR" dirty="0" smtClean="0">
                <a:solidFill>
                  <a:srgbClr val="FF0000"/>
                </a:solidFill>
              </a:rPr>
              <a:t>↑</a:t>
            </a:r>
            <a:r>
              <a:rPr lang="en-US" altLang="ko-KR" dirty="0" smtClean="0"/>
              <a:t>, VR sickness</a:t>
            </a:r>
            <a:r>
              <a:rPr lang="en-US" altLang="ko-KR" dirty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↑ </a:t>
            </a:r>
            <a:r>
              <a:rPr lang="en-US" altLang="ko-KR" dirty="0" smtClean="0"/>
              <a:t>(1)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03677"/>
              </p:ext>
            </p:extLst>
          </p:nvPr>
        </p:nvGraphicFramePr>
        <p:xfrm>
          <a:off x="431800" y="1092200"/>
          <a:ext cx="8305800" cy="2849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63650">
                  <a:extLst>
                    <a:ext uri="{9D8B030D-6E8A-4147-A177-3AD203B41FA5}">
                      <a16:colId xmlns:a16="http://schemas.microsoft.com/office/drawing/2014/main" val="285632364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89793574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73483366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759691629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1422796282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188178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Paper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#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of </a:t>
                      </a:r>
                      <a:r>
                        <a:rPr lang="en-US" altLang="ko-KR" sz="1400" dirty="0" smtClean="0">
                          <a:latin typeface="+mn-lt"/>
                        </a:rPr>
                        <a:t>Participants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Task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+mn-lt"/>
                        </a:rPr>
                        <a:t>Self-reported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Latency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Results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59627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Jennings et al., 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3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Flight simulator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Symptom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67, 134, 184, 334 </a:t>
                      </a:r>
                      <a:r>
                        <a:rPr lang="en-US" altLang="ko-KR" sz="1400" dirty="0" err="1" smtClean="0">
                          <a:latin typeface="+mn-lt"/>
                        </a:rPr>
                        <a:t>ms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lt"/>
                        </a:rPr>
                        <a:t>Latency ↑ → Motion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sickness symptom </a:t>
                      </a:r>
                      <a:r>
                        <a:rPr lang="en-US" altLang="ko-KR" sz="1400" dirty="0" smtClean="0">
                          <a:latin typeface="+mn-lt"/>
                        </a:rPr>
                        <a:t>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82924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+mn-lt"/>
                        </a:rPr>
                        <a:t>Stauffert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et al., 2018</a:t>
                      </a:r>
                      <a:endParaRPr lang="en-US" altLang="ko-KR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45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Search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SSQ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Jitter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(base :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35.67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ms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,</a:t>
                      </a:r>
                      <a:br>
                        <a:rPr lang="en-US" altLang="ko-KR" sz="1400" baseline="0" dirty="0" smtClean="0">
                          <a:latin typeface="+mn-lt"/>
                        </a:rPr>
                      </a:br>
                      <a:r>
                        <a:rPr lang="en-US" altLang="ko-KR" sz="1400" baseline="0" dirty="0" smtClean="0">
                          <a:latin typeface="+mn-lt"/>
                        </a:rPr>
                        <a:t>mean : 46.67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ms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)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Disorientation ↑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Nausea, oculomotor x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921179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+mn-lt"/>
                        </a:rPr>
                        <a:t>Caserman</a:t>
                      </a:r>
                      <a:r>
                        <a:rPr lang="en-US" altLang="ko-KR" sz="1400" dirty="0" smtClean="0">
                          <a:latin typeface="+mn-lt"/>
                        </a:rPr>
                        <a:t> et al., 2019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21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Search, reach,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embodiment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SSQ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0-100 </a:t>
                      </a:r>
                      <a:r>
                        <a:rPr lang="en-US" altLang="ko-KR" sz="1400" dirty="0" err="1" smtClean="0">
                          <a:latin typeface="+mn-lt"/>
                        </a:rPr>
                        <a:t>ms</a:t>
                      </a:r>
                      <a:r>
                        <a:rPr lang="en-US" altLang="ko-KR" sz="1400" dirty="0" smtClean="0">
                          <a:latin typeface="+mn-lt"/>
                        </a:rPr>
                        <a:t> </a:t>
                      </a:r>
                      <a:br>
                        <a:rPr lang="en-US" altLang="ko-KR" sz="1400" dirty="0" smtClean="0">
                          <a:latin typeface="+mn-lt"/>
                        </a:rPr>
                      </a:br>
                      <a:r>
                        <a:rPr lang="en-US" altLang="ko-KR" sz="1400" dirty="0" smtClean="0">
                          <a:latin typeface="+mn-lt"/>
                        </a:rPr>
                        <a:t>for search, reach,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0-200 </a:t>
                      </a:r>
                      <a:r>
                        <a:rPr lang="en-US" altLang="ko-KR" sz="1400" dirty="0" err="1" smtClean="0">
                          <a:latin typeface="+mn-lt"/>
                        </a:rPr>
                        <a:t>ms</a:t>
                      </a:r>
                      <a:r>
                        <a:rPr lang="en-US" altLang="ko-KR" sz="1400" dirty="0" smtClean="0">
                          <a:latin typeface="+mn-lt"/>
                        </a:rPr>
                        <a:t> for embodiment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lt"/>
                        </a:rPr>
                        <a:t>Latency ↑ → SSQ ↑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lt"/>
                        </a:rPr>
                        <a:t>End-to-end latency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&lt; 58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ms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is required </a:t>
                      </a:r>
                      <a:r>
                        <a:rPr lang="en-US" altLang="ko-KR" sz="1400" dirty="0" smtClean="0">
                          <a:latin typeface="+mn-lt"/>
                        </a:rPr>
                        <a:t>(&lt; 15 SSQ)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575632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06" y="4151153"/>
            <a:ext cx="3558944" cy="17163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14" y="4313532"/>
            <a:ext cx="4601092" cy="1391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9525" y="5768819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bg1">
                    <a:lumMod val="50000"/>
                  </a:schemeClr>
                </a:solidFill>
              </a:rPr>
              <a:t>Caserman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 (2019)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2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Previous Study – </a:t>
            </a:r>
            <a:r>
              <a:rPr lang="en-US" altLang="ko-KR" dirty="0"/>
              <a:t>D</a:t>
            </a:r>
            <a:r>
              <a:rPr lang="en-US" altLang="ko-KR" dirty="0" smtClean="0"/>
              <a:t>elay </a:t>
            </a:r>
            <a:r>
              <a:rPr lang="en-US" altLang="ko-KR" dirty="0" smtClean="0">
                <a:solidFill>
                  <a:srgbClr val="FF0000"/>
                </a:solidFill>
              </a:rPr>
              <a:t>↑</a:t>
            </a:r>
            <a:r>
              <a:rPr lang="en-US" altLang="ko-KR" dirty="0" smtClean="0"/>
              <a:t>, VR sickness</a:t>
            </a:r>
            <a:r>
              <a:rPr lang="en-US" altLang="ko-KR" dirty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↑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6" y="3130073"/>
            <a:ext cx="3251593" cy="18113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970" y="3921364"/>
            <a:ext cx="2605705" cy="16361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312" y="3876318"/>
            <a:ext cx="2756288" cy="1726232"/>
          </a:xfrm>
          <a:prstGeom prst="rect">
            <a:avLst/>
          </a:prstGeom>
        </p:spPr>
      </p:pic>
      <p:graphicFrame>
        <p:nvGraphicFramePr>
          <p:cNvPr id="9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377256"/>
              </p:ext>
            </p:extLst>
          </p:nvPr>
        </p:nvGraphicFramePr>
        <p:xfrm>
          <a:off x="431800" y="1092200"/>
          <a:ext cx="8305800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63650">
                  <a:extLst>
                    <a:ext uri="{9D8B030D-6E8A-4147-A177-3AD203B41FA5}">
                      <a16:colId xmlns:a16="http://schemas.microsoft.com/office/drawing/2014/main" val="285632364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89793574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73483366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759691629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1422796282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188178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Paper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#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of </a:t>
                      </a:r>
                      <a:r>
                        <a:rPr lang="en-US" altLang="ko-KR" sz="1400" dirty="0" smtClean="0">
                          <a:latin typeface="+mn-lt"/>
                        </a:rPr>
                        <a:t>Participants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Task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+mn-lt"/>
                        </a:rPr>
                        <a:t>Self-reported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Latency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Results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59627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+mn-lt"/>
                        </a:rPr>
                        <a:t>Palmisano</a:t>
                      </a:r>
                      <a:r>
                        <a:rPr lang="en-US" altLang="ko-KR" sz="1400" dirty="0" smtClean="0">
                          <a:latin typeface="+mn-lt"/>
                        </a:rPr>
                        <a:t> 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et al., 2019</a:t>
                      </a:r>
                      <a:endParaRPr lang="en-US" altLang="ko-KR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14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Head rotation (yaw)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FMS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5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– 212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ms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lt"/>
                        </a:rPr>
                        <a:t>Latency ↑ → SSQ 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82924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Kim et al., 2020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13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Head rotation (pitch)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</a:rPr>
                        <a:t>FMS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lt"/>
                        </a:rPr>
                        <a:t>5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– 212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ms</a:t>
                      </a:r>
                      <a:endParaRPr lang="ko-KR" altLang="en-US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lt"/>
                        </a:rPr>
                        <a:t>Latency ↑ → SSQ 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92117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13144" y="5669225"/>
            <a:ext cx="1268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bg1">
                    <a:lumMod val="50000"/>
                  </a:schemeClr>
                </a:solidFill>
              </a:rPr>
              <a:t>Palmisano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 (2019)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5206" y="566922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Kim (2020)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Study – Delay </a:t>
            </a:r>
            <a:r>
              <a:rPr lang="en-US" altLang="ko-KR" dirty="0">
                <a:solidFill>
                  <a:srgbClr val="FF0000"/>
                </a:solidFill>
              </a:rPr>
              <a:t>↑</a:t>
            </a:r>
            <a:r>
              <a:rPr lang="en-US" altLang="ko-KR" dirty="0"/>
              <a:t>, </a:t>
            </a:r>
            <a:r>
              <a:rPr lang="en-US" altLang="ko-KR" strike="sngStrike" dirty="0"/>
              <a:t>VR sickness </a:t>
            </a:r>
            <a:r>
              <a:rPr lang="en-US" altLang="ko-KR" strike="sngStrike" dirty="0">
                <a:solidFill>
                  <a:srgbClr val="FF0000"/>
                </a:solidFill>
              </a:rPr>
              <a:t>↑</a:t>
            </a:r>
            <a:endParaRPr lang="ko-KR" altLang="en-US" strike="sngStrike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692" y="3835400"/>
            <a:ext cx="2318253" cy="18665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70" y="4031480"/>
            <a:ext cx="2687181" cy="16704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7" y="3832750"/>
            <a:ext cx="1929783" cy="1801558"/>
          </a:xfrm>
          <a:prstGeom prst="rect">
            <a:avLst/>
          </a:prstGeom>
        </p:spPr>
      </p:pic>
      <p:graphicFrame>
        <p:nvGraphicFramePr>
          <p:cNvPr id="10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368415"/>
              </p:ext>
            </p:extLst>
          </p:nvPr>
        </p:nvGraphicFramePr>
        <p:xfrm>
          <a:off x="431800" y="1092200"/>
          <a:ext cx="8305800" cy="2606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63650">
                  <a:extLst>
                    <a:ext uri="{9D8B030D-6E8A-4147-A177-3AD203B41FA5}">
                      <a16:colId xmlns:a16="http://schemas.microsoft.com/office/drawing/2014/main" val="285632364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89793574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73483366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759691629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1422796282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188178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Paper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#</a:t>
                      </a:r>
                      <a:r>
                        <a:rPr lang="en-US" altLang="ko-KR" sz="1400" baseline="0" dirty="0" smtClean="0"/>
                        <a:t> of </a:t>
                      </a:r>
                      <a:r>
                        <a:rPr lang="en-US" altLang="ko-KR" sz="1400" dirty="0" smtClean="0"/>
                        <a:t>Participants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Task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Self-reported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Latency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Results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59627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Nelson et al.,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Head-slaved tracking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SSQ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50,</a:t>
                      </a:r>
                      <a:r>
                        <a:rPr lang="en-US" altLang="ko-KR" sz="1400" baseline="0" dirty="0" smtClean="0"/>
                        <a:t> 100 </a:t>
                      </a:r>
                      <a:r>
                        <a:rPr lang="en-US" altLang="ko-KR" sz="1400" baseline="0" dirty="0" err="1" smtClean="0"/>
                        <a:t>ms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not sufficient for the onset of simulator sickness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82924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Draper et al., 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Search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SSQ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125,</a:t>
                      </a:r>
                      <a:r>
                        <a:rPr lang="en-US" altLang="ko-KR" sz="1400" baseline="0" dirty="0" smtClean="0"/>
                        <a:t> 250 </a:t>
                      </a:r>
                      <a:r>
                        <a:rPr lang="en-US" altLang="ko-KR" sz="1400" baseline="0" dirty="0" err="1" smtClean="0"/>
                        <a:t>ms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 significant influence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921179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Moss et al., 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Search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SSQ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Exp1:</a:t>
                      </a:r>
                      <a:r>
                        <a:rPr lang="en-US" altLang="ko-KR" sz="1400" baseline="0" dirty="0" smtClean="0"/>
                        <a:t> 0, 200 </a:t>
                      </a:r>
                      <a:r>
                        <a:rPr lang="en-US" altLang="ko-KR" sz="1400" baseline="0" dirty="0" err="1" smtClean="0"/>
                        <a:t>ms</a:t>
                      </a:r>
                      <a:endParaRPr lang="en-US" altLang="ko-KR" sz="1400" baseline="0" dirty="0" smtClean="0"/>
                    </a:p>
                    <a:p>
                      <a:pPr algn="ctr" latinLnBrk="1"/>
                      <a:r>
                        <a:rPr lang="en-US" altLang="ko-KR" sz="1400" baseline="0" dirty="0" smtClean="0"/>
                        <a:t>Exp2: 0, 145, 300 </a:t>
                      </a:r>
                      <a:r>
                        <a:rPr lang="en-US" altLang="ko-KR" sz="1400" baseline="0" dirty="0" err="1" smtClean="0"/>
                        <a:t>ms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 effect of delay, but, exposure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duration ↑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→ SSQ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↑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57563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6477" y="5701975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Nelson (2000)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8142" y="5701975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Moss (2011)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+mn-lt"/>
              </a:rPr>
              <a:t>Self-reported measure for VR sickness</a:t>
            </a:r>
          </a:p>
          <a:p>
            <a:pPr lvl="1"/>
            <a:r>
              <a:rPr lang="en-US" altLang="ko-KR" sz="2000" dirty="0" smtClean="0">
                <a:latin typeface="+mn-lt"/>
              </a:rPr>
              <a:t>Generally used SSQ for measuring VR sickness</a:t>
            </a:r>
          </a:p>
          <a:p>
            <a:pPr lvl="1"/>
            <a:r>
              <a:rPr lang="en-US" altLang="ko-KR" sz="2000" dirty="0" smtClean="0">
                <a:latin typeface="+mn-lt"/>
              </a:rPr>
              <a:t>Need to develop a measurement method more suitable for VR contents due to difference between VR and simulator</a:t>
            </a:r>
          </a:p>
          <a:p>
            <a:r>
              <a:rPr lang="en-US" altLang="ko-KR" sz="2400" dirty="0" smtClean="0">
                <a:latin typeface="+mn-lt"/>
              </a:rPr>
              <a:t>MTP latency and VR sickness</a:t>
            </a:r>
          </a:p>
          <a:p>
            <a:pPr lvl="1"/>
            <a:r>
              <a:rPr lang="en-US" altLang="ko-KR" sz="2000" dirty="0" smtClean="0">
                <a:latin typeface="+mn-lt"/>
              </a:rPr>
              <a:t>VR sickness is evoked by MTP latency</a:t>
            </a:r>
          </a:p>
          <a:p>
            <a:pPr lvl="1"/>
            <a:r>
              <a:rPr lang="en-US" altLang="ko-KR" sz="2000" dirty="0" smtClean="0">
                <a:latin typeface="+mn-lt"/>
              </a:rPr>
              <a:t>The correlation between delay and VR sickness is inconsistent</a:t>
            </a:r>
          </a:p>
          <a:p>
            <a:pPr lvl="2"/>
            <a:r>
              <a:rPr lang="en-US" altLang="ko-KR" sz="1800" dirty="0" smtClean="0">
                <a:latin typeface="+mn-lt"/>
              </a:rPr>
              <a:t>Different results depending on task, exposure time, or complexity of contents</a:t>
            </a:r>
          </a:p>
          <a:p>
            <a:pPr lvl="2"/>
            <a:r>
              <a:rPr lang="en-US" altLang="ko-KR" sz="1800" dirty="0" smtClean="0">
                <a:latin typeface="+mn-lt"/>
              </a:rPr>
              <a:t>Need more controlled experiments</a:t>
            </a:r>
          </a:p>
          <a:p>
            <a:r>
              <a:rPr lang="en-US" altLang="ko-KR" sz="2400" dirty="0" smtClean="0">
                <a:latin typeface="+mn-lt"/>
              </a:rPr>
              <a:t>It is necessary to derive objective results using physiological data instead of self-reported measures that are subjective results.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02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2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/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Compliance with </a:t>
            </a:r>
            <a:b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Standards Policies and Procedures</a:t>
            </a:r>
            <a:endParaRPr lang="ko-KR" altLang="en-US" sz="28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sp>
        <p:nvSpPr>
          <p:cNvPr id="15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4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18671" y="238352"/>
            <a:ext cx="8306657" cy="1033858"/>
          </a:xfrm>
        </p:spPr>
        <p:txBody>
          <a:bodyPr>
            <a:noAutofit/>
          </a:bodyPr>
          <a:lstStyle/>
          <a:p>
            <a:pPr defTabSz="685800"/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</a:t>
            </a:r>
            <a:r>
              <a:rPr lang="en-US" altLang="ko-KR" sz="2400" b="1" dirty="0" smtClean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3079.1</a:t>
            </a:r>
            <a: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/>
            </a:r>
            <a:b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 smtClean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HMD Based VR Sickness Reducing Technology</a:t>
            </a:r>
            <a:br>
              <a:rPr lang="en-US" altLang="ko-KR" sz="2400" b="1" dirty="0" smtClean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 err="1" smtClean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Seo</a:t>
            </a: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, Dong Il Dillon, </a:t>
            </a: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dillon.seo@dtcp.capital</a:t>
            </a:r>
            <a:endParaRPr lang="ko-KR" altLang="en-US" sz="24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1959"/>
              </p:ext>
            </p:extLst>
          </p:nvPr>
        </p:nvGraphicFramePr>
        <p:xfrm>
          <a:off x="228600" y="1371600"/>
          <a:ext cx="8686800" cy="445475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67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kumimoji="0" lang="en-US" altLang="ko-KR" sz="2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Self-reported Measures for VR Sickness by MTP Latency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2021-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10-04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Lim, Hyun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Kyoon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Lim, Hyun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hlim@kriss.re.kr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Kwon,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Moonyoung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mykwon@kriss.re.kr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Jang,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Kyoung-Mi</a:t>
                      </a:r>
                      <a:endParaRPr kumimoji="0" lang="en-GB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KAIST</a:t>
                      </a:r>
                      <a:endParaRPr kumimoji="0" lang="en-GB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km_jang@kriss.re.kr</a:t>
                      </a:r>
                      <a:endParaRPr kumimoji="0" lang="en-GB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427817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Nam, Sun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Gu</a:t>
                      </a:r>
                      <a:endParaRPr kumimoji="0" lang="en-GB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naisz@kaist.ac.kr</a:t>
                      </a:r>
                      <a:endParaRPr kumimoji="0" lang="en-GB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931317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Kim, Da </a:t>
                      </a:r>
                      <a:r>
                        <a:rPr kumimoji="0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Mee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KRISS</a:t>
                      </a:r>
                      <a:endParaRPr kumimoji="0" lang="en-GB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dameeing@kriss.re.kr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38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+mn-lt"/>
              </a:rPr>
              <a:t>Motion-to-photon (MTP) latency is known as one of the factors causing VR sickness.</a:t>
            </a:r>
          </a:p>
          <a:p>
            <a:r>
              <a:rPr lang="en-US" altLang="ko-KR" sz="2400" dirty="0" smtClean="0">
                <a:latin typeface="+mn-lt"/>
              </a:rPr>
              <a:t>However, the correlation between delay and VR sickness has not yet been established.</a:t>
            </a:r>
          </a:p>
          <a:p>
            <a:r>
              <a:rPr lang="en-US" altLang="ko-KR" sz="2400" dirty="0" smtClean="0">
                <a:latin typeface="+mn-lt"/>
              </a:rPr>
              <a:t>Previous studies are generally considered to be self-reported measures.</a:t>
            </a:r>
          </a:p>
          <a:p>
            <a:r>
              <a:rPr lang="en-US" altLang="ko-KR" sz="2400" dirty="0" smtClean="0">
                <a:latin typeface="+mn-lt"/>
              </a:rPr>
              <a:t>We would like to summarize the previous studies on the correlation between MTP latency and VR sickness based on self-reported measures.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VR Sickness by MTP Latency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32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u="sng" dirty="0">
                <a:latin typeface="+mn-lt"/>
              </a:rPr>
              <a:t>Simulator s</a:t>
            </a:r>
            <a:r>
              <a:rPr lang="en-US" altLang="ko-KR" sz="2400" u="sng" dirty="0" smtClean="0">
                <a:latin typeface="+mn-lt"/>
              </a:rPr>
              <a:t>ickness questionnaire (SSQ)</a:t>
            </a:r>
          </a:p>
          <a:p>
            <a:r>
              <a:rPr lang="en-US" altLang="ko-KR" sz="2400" u="sng" dirty="0" smtClean="0">
                <a:latin typeface="+mn-lt"/>
              </a:rPr>
              <a:t>Fast motion sickness scale (FMS)</a:t>
            </a:r>
          </a:p>
          <a:p>
            <a:r>
              <a:rPr lang="en-US" altLang="ko-KR" sz="2400" u="sng" dirty="0" smtClean="0">
                <a:latin typeface="+mn-lt"/>
              </a:rPr>
              <a:t>Misery scale (MISC)</a:t>
            </a:r>
          </a:p>
          <a:p>
            <a:r>
              <a:rPr lang="en-US" altLang="ko-KR" sz="2400" dirty="0" smtClean="0">
                <a:latin typeface="+mn-lt"/>
              </a:rPr>
              <a:t>Visually induced motion sickness </a:t>
            </a:r>
            <a:r>
              <a:rPr lang="en-US" altLang="ko-KR" sz="2400" dirty="0">
                <a:latin typeface="+mn-lt"/>
              </a:rPr>
              <a:t>susceptibility questionnaire </a:t>
            </a:r>
            <a:r>
              <a:rPr lang="en-US" altLang="ko-KR" sz="2400" dirty="0" smtClean="0">
                <a:latin typeface="+mn-lt"/>
              </a:rPr>
              <a:t>(VIMSSQ)</a:t>
            </a:r>
          </a:p>
          <a:p>
            <a:r>
              <a:rPr lang="en-US" altLang="ko-KR" sz="2400" dirty="0">
                <a:latin typeface="+mn-lt"/>
              </a:rPr>
              <a:t>Motion sickness assessment questionnaire (MSAQ</a:t>
            </a:r>
            <a:r>
              <a:rPr lang="en-US" altLang="ko-KR" sz="2400" dirty="0" smtClean="0">
                <a:latin typeface="+mn-lt"/>
              </a:rPr>
              <a:t>)</a:t>
            </a:r>
            <a:endParaRPr lang="en-US" altLang="ko-KR" sz="2400" dirty="0">
              <a:latin typeface="+mn-lt"/>
            </a:endParaRPr>
          </a:p>
          <a:p>
            <a:r>
              <a:rPr lang="en-US" altLang="ko-KR" sz="2400" dirty="0" smtClean="0">
                <a:latin typeface="+mn-lt"/>
              </a:rPr>
              <a:t>Virtual reality sickness questionnaire (VRSQ)</a:t>
            </a:r>
          </a:p>
          <a:p>
            <a:r>
              <a:rPr lang="en-US" altLang="ko-KR" sz="2400" dirty="0" err="1" smtClean="0">
                <a:latin typeface="+mn-lt"/>
              </a:rPr>
              <a:t>Cybersickness</a:t>
            </a:r>
            <a:r>
              <a:rPr lang="en-US" altLang="ko-KR" sz="2400" dirty="0" smtClean="0">
                <a:latin typeface="+mn-lt"/>
              </a:rPr>
              <a:t> questionnaire (CSQ)</a:t>
            </a:r>
            <a:endParaRPr lang="en-US" altLang="ko-KR" sz="2400" dirty="0">
              <a:latin typeface="+mn-lt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Self-reported Measures for VR Sickness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0404" y="1211525"/>
            <a:ext cx="1206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Kennedy (1993)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612" y="1624071"/>
            <a:ext cx="1247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</a:rPr>
              <a:t>Keshavarz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(2001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130" y="2073207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bg1">
                    <a:lumMod val="50000"/>
                  </a:schemeClr>
                </a:solidFill>
              </a:rPr>
              <a:t>Bos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2005)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090" y="2888547"/>
            <a:ext cx="1283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</a:rPr>
              <a:t>Keshavarz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139" y="3342667"/>
            <a:ext cx="12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</a:rPr>
              <a:t>Gianaros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 (2001)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5196" y="379772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Kim (2018)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2952" y="4252773"/>
            <a:ext cx="117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Stone III (2017)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4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+mn-lt"/>
              </a:rPr>
              <a:t>Suggested by Kennedy (1993)</a:t>
            </a:r>
          </a:p>
          <a:p>
            <a:pPr lvl="1"/>
            <a:r>
              <a:rPr lang="en-US" altLang="ko-KR" sz="1800" dirty="0">
                <a:latin typeface="+mn-lt"/>
              </a:rPr>
              <a:t>Kennedy, R. S., Lane, N. E., </a:t>
            </a:r>
            <a:r>
              <a:rPr lang="en-US" altLang="ko-KR" sz="1800" dirty="0" err="1">
                <a:latin typeface="+mn-lt"/>
              </a:rPr>
              <a:t>Berbaum</a:t>
            </a:r>
            <a:r>
              <a:rPr lang="en-US" altLang="ko-KR" sz="1800" dirty="0">
                <a:latin typeface="+mn-lt"/>
              </a:rPr>
              <a:t>, K. S., &amp; Lilienthal, M. G. (1993). Simulator Sickness Questionnaire: An enhanced method for quantifying simulator sickness. </a:t>
            </a:r>
            <a:r>
              <a:rPr lang="en-US" altLang="ko-KR" sz="1800" i="1" dirty="0">
                <a:latin typeface="+mn-lt"/>
              </a:rPr>
              <a:t>The International Journal of Aviation Psychology, 3</a:t>
            </a:r>
            <a:r>
              <a:rPr lang="en-US" altLang="ko-KR" sz="1800" dirty="0">
                <a:latin typeface="+mn-lt"/>
              </a:rPr>
              <a:t>(3), </a:t>
            </a:r>
            <a:r>
              <a:rPr lang="en-US" altLang="ko-KR" sz="1800" dirty="0" smtClean="0">
                <a:latin typeface="+mn-lt"/>
              </a:rPr>
              <a:t>203–220</a:t>
            </a:r>
            <a:r>
              <a:rPr lang="en-US" altLang="ko-KR" sz="1800" dirty="0">
                <a:latin typeface="+mn-lt"/>
              </a:rPr>
              <a:t>. </a:t>
            </a:r>
            <a:r>
              <a:rPr lang="en-US" altLang="ko-KR" sz="1800" dirty="0" smtClean="0">
                <a:latin typeface="+mn-lt"/>
                <a:hlinkClick r:id="rId3"/>
              </a:rPr>
              <a:t>https://doi.org/10.1207/s15327108ijap0303_3</a:t>
            </a:r>
            <a:endParaRPr lang="en-US" altLang="ko-KR" sz="1800" dirty="0" smtClean="0">
              <a:latin typeface="+mn-lt"/>
            </a:endParaRPr>
          </a:p>
          <a:p>
            <a:r>
              <a:rPr lang="en-US" altLang="ko-KR" sz="2400" dirty="0" smtClean="0">
                <a:latin typeface="+mn-lt"/>
              </a:rPr>
              <a:t>Proposed to evaluate simulator sickness from flight simulators, 3D games</a:t>
            </a:r>
          </a:p>
          <a:p>
            <a:r>
              <a:rPr lang="en-US" altLang="ko-KR" sz="2400" dirty="0" smtClean="0">
                <a:latin typeface="+mn-lt"/>
              </a:rPr>
              <a:t>Widely used questionnaire for HMDs and VR devices/contents with symptoms due to the sensory mismatch</a:t>
            </a:r>
            <a:endParaRPr lang="en-US" altLang="ko-KR" sz="2000" dirty="0" smtClean="0">
              <a:latin typeface="+mn-lt"/>
            </a:endParaRPr>
          </a:p>
          <a:p>
            <a:r>
              <a:rPr lang="en-US" altLang="ko-KR" sz="2400" dirty="0" smtClean="0">
                <a:latin typeface="+mn-lt"/>
              </a:rPr>
              <a:t>May not be idle tool because simulator and VR system yield different sickness symptoms</a:t>
            </a:r>
          </a:p>
          <a:p>
            <a:pPr lvl="1"/>
            <a:r>
              <a:rPr lang="en-US" altLang="ko-KR" sz="2000" dirty="0" smtClean="0">
                <a:latin typeface="+mn-lt"/>
              </a:rPr>
              <a:t>Virtual reality sickness questionnaire (VRSQ): modified questionnaire  for VR system</a:t>
            </a:r>
            <a:endParaRPr lang="en-US" altLang="ko-KR" sz="2000" dirty="0">
              <a:latin typeface="+mn-lt"/>
            </a:endParaRPr>
          </a:p>
          <a:p>
            <a:pPr lvl="2"/>
            <a:r>
              <a:rPr lang="en-US" altLang="ko-KR" sz="1600" dirty="0" smtClean="0">
                <a:latin typeface="+mn-lt"/>
              </a:rPr>
              <a:t>Kim et al., (2018) Applied ergonomics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Simulator Sickness Questionnaire (SSQ)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003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74554"/>
              </p:ext>
            </p:extLst>
          </p:nvPr>
        </p:nvGraphicFramePr>
        <p:xfrm>
          <a:off x="443944" y="929427"/>
          <a:ext cx="8305802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815">
                  <a:extLst>
                    <a:ext uri="{9D8B030D-6E8A-4147-A177-3AD203B41FA5}">
                      <a16:colId xmlns:a16="http://schemas.microsoft.com/office/drawing/2014/main" val="1402123366"/>
                    </a:ext>
                  </a:extLst>
                </a:gridCol>
                <a:gridCol w="1770927">
                  <a:extLst>
                    <a:ext uri="{9D8B030D-6E8A-4147-A177-3AD203B41FA5}">
                      <a16:colId xmlns:a16="http://schemas.microsoft.com/office/drawing/2014/main" val="2653890701"/>
                    </a:ext>
                  </a:extLst>
                </a:gridCol>
                <a:gridCol w="1770927">
                  <a:extLst>
                    <a:ext uri="{9D8B030D-6E8A-4147-A177-3AD203B41FA5}">
                      <a16:colId xmlns:a16="http://schemas.microsoft.com/office/drawing/2014/main" val="2674765899"/>
                    </a:ext>
                  </a:extLst>
                </a:gridCol>
                <a:gridCol w="2002420">
                  <a:extLst>
                    <a:ext uri="{9D8B030D-6E8A-4147-A177-3AD203B41FA5}">
                      <a16:colId xmlns:a16="http://schemas.microsoft.com/office/drawing/2014/main" val="4260402481"/>
                    </a:ext>
                  </a:extLst>
                </a:gridCol>
                <a:gridCol w="1005713">
                  <a:extLst>
                    <a:ext uri="{9D8B030D-6E8A-4147-A177-3AD203B41FA5}">
                      <a16:colId xmlns:a16="http://schemas.microsoft.com/office/drawing/2014/main" val="37493876"/>
                    </a:ext>
                  </a:extLst>
                </a:gridCol>
              </a:tblGrid>
              <a:tr h="21417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Symptom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Weight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Score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65051"/>
                  </a:ext>
                </a:extLst>
              </a:tr>
              <a:tr h="2165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Nausea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Oculomotor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Disorientation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189432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General</a:t>
                      </a:r>
                      <a:r>
                        <a:rPr lang="en-US" altLang="ko-KR" sz="1000" baseline="0" dirty="0" smtClean="0"/>
                        <a:t> discomfort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rowSpan="16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r>
                        <a:rPr lang="en-US" altLang="ko-KR" sz="1000" baseline="0" dirty="0" smtClean="0"/>
                        <a:t> / 1 / 2 / 3</a:t>
                      </a:r>
                    </a:p>
                    <a:p>
                      <a:pPr algn="ctr" latinLnBrk="1"/>
                      <a:endParaRPr lang="en-US" altLang="ko-KR" sz="1000" baseline="0" dirty="0" smtClean="0"/>
                    </a:p>
                    <a:p>
                      <a:pPr algn="ctr" latinLnBrk="1"/>
                      <a:endParaRPr lang="en-US" altLang="ko-KR" sz="1000" baseline="0" dirty="0" smtClean="0"/>
                    </a:p>
                    <a:p>
                      <a:pPr algn="ctr" latinLnBrk="1"/>
                      <a:r>
                        <a:rPr lang="en-US" altLang="ko-KR" sz="1000" baseline="0" dirty="0" smtClean="0"/>
                        <a:t>0: none</a:t>
                      </a:r>
                    </a:p>
                    <a:p>
                      <a:pPr algn="ctr" latinLnBrk="1"/>
                      <a:r>
                        <a:rPr lang="en-US" altLang="ko-KR" sz="1000" baseline="0" dirty="0" smtClean="0"/>
                        <a:t>1: slight</a:t>
                      </a:r>
                    </a:p>
                    <a:p>
                      <a:pPr algn="ctr" latinLnBrk="1"/>
                      <a:r>
                        <a:rPr lang="en-US" altLang="ko-KR" sz="1000" baseline="0" dirty="0" smtClean="0"/>
                        <a:t>2: moderate</a:t>
                      </a:r>
                    </a:p>
                    <a:p>
                      <a:pPr algn="ctr" latinLnBrk="1"/>
                      <a:r>
                        <a:rPr lang="en-US" altLang="ko-KR" sz="1000" baseline="0" dirty="0" smtClean="0"/>
                        <a:t>3: severe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679455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Fatigue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20284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Headache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30978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Eyestrain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37994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Difficulty</a:t>
                      </a:r>
                      <a:r>
                        <a:rPr lang="en-US" altLang="ko-KR" sz="1000" baseline="0" dirty="0" smtClean="0"/>
                        <a:t> focusing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33162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Increased salivation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02485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Sweating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479573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Nausea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79449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Difficulty concentrating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999021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Fullness of head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65523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Blurred vision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63440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Dizzy</a:t>
                      </a:r>
                      <a:r>
                        <a:rPr lang="en-US" altLang="ko-KR" sz="1000" baseline="0" dirty="0" smtClean="0"/>
                        <a:t> (eyes open)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23400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Dizzy</a:t>
                      </a:r>
                      <a:r>
                        <a:rPr lang="en-US" altLang="ko-KR" sz="1000" baseline="0" dirty="0" smtClean="0"/>
                        <a:t> (eyes closed)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00762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Vertigo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173283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Stomach awareness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455913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Burping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00299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Symptom</a:t>
                      </a:r>
                      <a:r>
                        <a:rPr lang="en-US" altLang="ko-KR" sz="1000" baseline="0" dirty="0" smtClean="0"/>
                        <a:t> score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C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84909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Subtotal score</a:t>
                      </a:r>
                      <a:endParaRPr lang="ko-KR" altLang="en-US" sz="1000" dirty="0" smtClean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 = A*9.54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O = B*7.58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 = C*13.92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539243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Total score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(N+O+D)*3.72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103995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SSQ (Kennedy 1993)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90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+mn-lt"/>
              </a:rPr>
              <a:t>Suggested </a:t>
            </a:r>
            <a:r>
              <a:rPr lang="en-US" altLang="ko-KR" sz="2400" dirty="0">
                <a:latin typeface="+mn-lt"/>
              </a:rPr>
              <a:t>by </a:t>
            </a:r>
            <a:r>
              <a:rPr lang="en-US" altLang="ko-KR" sz="2400" dirty="0" err="1" smtClean="0">
                <a:latin typeface="+mn-lt"/>
              </a:rPr>
              <a:t>Keshavarz</a:t>
            </a:r>
            <a:r>
              <a:rPr lang="en-US" altLang="ko-KR" sz="2400" dirty="0" smtClean="0">
                <a:latin typeface="+mn-lt"/>
              </a:rPr>
              <a:t> (2011)</a:t>
            </a:r>
          </a:p>
          <a:p>
            <a:pPr lvl="1"/>
            <a:r>
              <a:rPr lang="en-US" altLang="ko-KR" sz="1800" dirty="0" err="1" smtClean="0">
                <a:latin typeface="+mn-lt"/>
              </a:rPr>
              <a:t>Keshavarz</a:t>
            </a:r>
            <a:r>
              <a:rPr lang="en-US" altLang="ko-KR" sz="1800" dirty="0" smtClean="0">
                <a:latin typeface="+mn-lt"/>
              </a:rPr>
              <a:t>, </a:t>
            </a:r>
            <a:r>
              <a:rPr lang="en-US" altLang="ko-KR" sz="1800" dirty="0">
                <a:latin typeface="+mn-lt"/>
              </a:rPr>
              <a:t>B</a:t>
            </a:r>
            <a:r>
              <a:rPr lang="en-US" altLang="ko-KR" sz="1800" dirty="0" smtClean="0">
                <a:latin typeface="+mn-lt"/>
              </a:rPr>
              <a:t>., </a:t>
            </a:r>
            <a:r>
              <a:rPr lang="en-US" altLang="ko-KR" sz="1800" dirty="0">
                <a:latin typeface="+mn-lt"/>
              </a:rPr>
              <a:t>and </a:t>
            </a:r>
            <a:r>
              <a:rPr lang="en-US" altLang="ko-KR" sz="1800" dirty="0" smtClean="0">
                <a:latin typeface="+mn-lt"/>
              </a:rPr>
              <a:t>Hecht</a:t>
            </a:r>
            <a:r>
              <a:rPr lang="en-US" altLang="ko-KR" sz="1800" dirty="0">
                <a:latin typeface="+mn-lt"/>
              </a:rPr>
              <a:t>, </a:t>
            </a:r>
            <a:r>
              <a:rPr lang="en-US" altLang="ko-KR" sz="1800" dirty="0" smtClean="0">
                <a:latin typeface="+mn-lt"/>
              </a:rPr>
              <a:t>H. (2011) Validating </a:t>
            </a:r>
            <a:r>
              <a:rPr lang="en-US" altLang="ko-KR" sz="1800" dirty="0">
                <a:latin typeface="+mn-lt"/>
              </a:rPr>
              <a:t>an efficient method to quantify motion </a:t>
            </a:r>
            <a:r>
              <a:rPr lang="en-US" altLang="ko-KR" sz="1800" dirty="0" smtClean="0">
                <a:latin typeface="+mn-lt"/>
              </a:rPr>
              <a:t>sickness. </a:t>
            </a:r>
            <a:r>
              <a:rPr lang="en-US" altLang="ko-KR" sz="1800" dirty="0">
                <a:latin typeface="+mn-lt"/>
              </a:rPr>
              <a:t>Human Factors, </a:t>
            </a:r>
            <a:r>
              <a:rPr lang="en-US" altLang="ko-KR" sz="1800" dirty="0" smtClean="0">
                <a:latin typeface="+mn-lt"/>
              </a:rPr>
              <a:t>53(4), 415–426. </a:t>
            </a:r>
            <a:r>
              <a:rPr lang="en-US" altLang="ko-KR" sz="1800" dirty="0" smtClean="0">
                <a:latin typeface="+mn-lt"/>
                <a:hlinkClick r:id="rId2"/>
              </a:rPr>
              <a:t>https</a:t>
            </a:r>
            <a:r>
              <a:rPr lang="en-US" altLang="ko-KR" sz="1800" dirty="0">
                <a:latin typeface="+mn-lt"/>
                <a:hlinkClick r:id="rId2"/>
              </a:rPr>
              <a:t>://</a:t>
            </a:r>
            <a:r>
              <a:rPr lang="en-US" altLang="ko-KR" sz="1800" dirty="0" smtClean="0">
                <a:latin typeface="+mn-lt"/>
                <a:hlinkClick r:id="rId2"/>
              </a:rPr>
              <a:t>doi.org/10.1177/0018720811403736</a:t>
            </a:r>
            <a:endParaRPr lang="en-US" altLang="ko-KR" sz="1800" dirty="0" smtClean="0">
              <a:latin typeface="+mn-lt"/>
            </a:endParaRPr>
          </a:p>
          <a:p>
            <a:r>
              <a:rPr lang="en-US" altLang="ko-KR" sz="2400" dirty="0" smtClean="0">
                <a:latin typeface="+mn-lt"/>
              </a:rPr>
              <a:t>Proposed simple verbal judgements</a:t>
            </a:r>
          </a:p>
          <a:p>
            <a:pPr lvl="1"/>
            <a:r>
              <a:rPr lang="en-US" altLang="ko-KR" sz="2000" dirty="0" smtClean="0">
                <a:solidFill>
                  <a:srgbClr val="FF0000"/>
                </a:solidFill>
                <a:latin typeface="+mn-lt"/>
              </a:rPr>
              <a:t>20-point scale (0: no sickness at all, 20: frank sickness)</a:t>
            </a:r>
          </a:p>
          <a:p>
            <a:pPr lvl="1"/>
            <a:r>
              <a:rPr lang="en-US" altLang="ko-KR" sz="2000" dirty="0" smtClean="0">
                <a:latin typeface="+mn-lt"/>
              </a:rPr>
              <a:t>Can be collected responses even during tasks without distracting</a:t>
            </a:r>
          </a:p>
          <a:p>
            <a:r>
              <a:rPr lang="en-US" altLang="ko-KR" sz="2400" dirty="0" smtClean="0">
                <a:latin typeface="+mn-lt"/>
              </a:rPr>
              <a:t>A Genuinely subjective phenomenon that has no perfect physiological correlate</a:t>
            </a:r>
          </a:p>
          <a:p>
            <a:endParaRPr lang="en-US" altLang="ko-KR" sz="2400" dirty="0">
              <a:latin typeface="+mn-lt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Fast motion sickness scale (FMS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409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+mn-lt"/>
              </a:rPr>
              <a:t>Suggested </a:t>
            </a:r>
            <a:r>
              <a:rPr lang="en-US" altLang="ko-KR" sz="2400" dirty="0">
                <a:latin typeface="+mn-lt"/>
              </a:rPr>
              <a:t>by </a:t>
            </a:r>
            <a:r>
              <a:rPr lang="en-US" altLang="ko-KR" sz="2400" dirty="0" err="1" smtClean="0">
                <a:latin typeface="+mn-lt"/>
              </a:rPr>
              <a:t>Bos</a:t>
            </a:r>
            <a:r>
              <a:rPr lang="en-US" altLang="ko-KR" sz="2400" dirty="0" smtClean="0">
                <a:latin typeface="+mn-lt"/>
              </a:rPr>
              <a:t> (2005)</a:t>
            </a:r>
          </a:p>
          <a:p>
            <a:pPr lvl="1"/>
            <a:r>
              <a:rPr lang="en-US" altLang="ko-KR" sz="1800" dirty="0" err="1">
                <a:latin typeface="+mn-lt"/>
              </a:rPr>
              <a:t>Bos</a:t>
            </a:r>
            <a:r>
              <a:rPr lang="en-US" altLang="ko-KR" sz="1800" dirty="0">
                <a:latin typeface="+mn-lt"/>
              </a:rPr>
              <a:t>, J.E., MacKinnon, S.N., Patterson, </a:t>
            </a:r>
            <a:r>
              <a:rPr lang="en-US" altLang="ko-KR" sz="1800" dirty="0" smtClean="0">
                <a:latin typeface="+mn-lt"/>
              </a:rPr>
              <a:t>A. (2005) </a:t>
            </a:r>
            <a:r>
              <a:rPr lang="en-US" altLang="ko-KR" sz="1800" dirty="0">
                <a:latin typeface="+mn-lt"/>
              </a:rPr>
              <a:t>Motion sickness symptoms in a ship motion simulator: effects of inside, outside, and no view. </a:t>
            </a:r>
            <a:r>
              <a:rPr lang="en-US" altLang="ko-KR" sz="1800" dirty="0" err="1">
                <a:latin typeface="+mn-lt"/>
              </a:rPr>
              <a:t>Aviat</a:t>
            </a:r>
            <a:r>
              <a:rPr lang="en-US" altLang="ko-KR" sz="1800" dirty="0">
                <a:latin typeface="+mn-lt"/>
              </a:rPr>
              <a:t>. Space Environ. Med. 76, 1111–1118</a:t>
            </a:r>
            <a:r>
              <a:rPr lang="en-US" altLang="ko-KR" sz="1800" dirty="0" smtClean="0">
                <a:latin typeface="+mn-lt"/>
              </a:rPr>
              <a:t>.</a:t>
            </a:r>
          </a:p>
          <a:p>
            <a:r>
              <a:rPr lang="en-US" altLang="ko-KR" sz="2400" dirty="0" smtClean="0">
                <a:latin typeface="+mn-lt"/>
              </a:rPr>
              <a:t>Need a single question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  <a:latin typeface="+mn-lt"/>
              </a:rPr>
              <a:t>10-point scale (0: no </a:t>
            </a:r>
            <a:r>
              <a:rPr lang="en-US" altLang="ko-KR" sz="2000" dirty="0" smtClean="0">
                <a:solidFill>
                  <a:srgbClr val="FF0000"/>
                </a:solidFill>
                <a:latin typeface="+mn-lt"/>
              </a:rPr>
              <a:t>problem, 10</a:t>
            </a:r>
            <a:r>
              <a:rPr lang="en-US" altLang="ko-KR" sz="20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n-US" altLang="ko-KR" sz="2000" dirty="0" smtClean="0">
                <a:solidFill>
                  <a:srgbClr val="FF0000"/>
                </a:solidFill>
                <a:latin typeface="+mn-lt"/>
              </a:rPr>
              <a:t>vomiting)</a:t>
            </a:r>
            <a:endParaRPr lang="en-US" altLang="ko-KR" sz="2000" dirty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US" altLang="ko-KR" sz="2000" dirty="0" smtClean="0">
                <a:latin typeface="+mn-lt"/>
              </a:rPr>
              <a:t>Fast response</a:t>
            </a:r>
          </a:p>
          <a:p>
            <a:r>
              <a:rPr lang="en-US" altLang="ko-KR" sz="2400" dirty="0" smtClean="0">
                <a:latin typeface="+mn-lt"/>
              </a:rPr>
              <a:t>A </a:t>
            </a:r>
            <a:r>
              <a:rPr lang="en-US" altLang="ko-KR" sz="2400" dirty="0">
                <a:latin typeface="+mn-lt"/>
              </a:rPr>
              <a:t>more sensitive number of sickness </a:t>
            </a:r>
            <a:r>
              <a:rPr lang="en-US" altLang="ko-KR" sz="2400" dirty="0" smtClean="0">
                <a:latin typeface="+mn-lt"/>
              </a:rPr>
              <a:t>than </a:t>
            </a:r>
            <a:r>
              <a:rPr lang="en-US" altLang="ko-KR" sz="2400" dirty="0">
                <a:latin typeface="+mn-lt"/>
              </a:rPr>
              <a:t>just the number of vomiting </a:t>
            </a:r>
            <a:r>
              <a:rPr lang="en-US" altLang="ko-KR" sz="2400" dirty="0" smtClean="0">
                <a:latin typeface="+mn-lt"/>
              </a:rPr>
              <a:t>incidences</a:t>
            </a:r>
            <a:endParaRPr lang="en-US" altLang="ko-KR" sz="2400" dirty="0">
              <a:latin typeface="+mn-lt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Misery</a:t>
            </a:r>
            <a:r>
              <a:rPr lang="en-US" altLang="ko-KR" dirty="0"/>
              <a:t> </a:t>
            </a:r>
            <a:r>
              <a:rPr lang="en-US" altLang="ko-KR" dirty="0" smtClean="0"/>
              <a:t>scale (MISC)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60" y="3847179"/>
            <a:ext cx="4381500" cy="21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7557</TotalTime>
  <Words>1156</Words>
  <Application>Microsoft Office PowerPoint</Application>
  <PresentationFormat>화면 슬라이드 쇼(4:3)</PresentationFormat>
  <Paragraphs>231</Paragraphs>
  <Slides>14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ＭＳ Ｐゴシック</vt:lpstr>
      <vt:lpstr>Myriad Pro</vt:lpstr>
      <vt:lpstr>游ゴシック</vt:lpstr>
      <vt:lpstr>굴림</vt:lpstr>
      <vt:lpstr>맑은 고딕</vt:lpstr>
      <vt:lpstr>Arial</vt:lpstr>
      <vt:lpstr>Calibri</vt:lpstr>
      <vt:lpstr>Calibri Light</vt:lpstr>
      <vt:lpstr>Times New Roman</vt:lpstr>
      <vt:lpstr>Office 테마</vt:lpstr>
      <vt:lpstr>1_Office 테마</vt:lpstr>
      <vt:lpstr>PowerPoint 프레젠테이션</vt:lpstr>
      <vt:lpstr>Compliance with  IEEE Standards Policies and Procedures</vt:lpstr>
      <vt:lpstr>IEEE 3079.1 HMD Based VR Sickness Reducing Technology Seo, Dong Il Dillon, dillon.seo@dtcp.capital</vt:lpstr>
      <vt:lpstr>VR Sickness by MTP Latency</vt:lpstr>
      <vt:lpstr>Self-reported Measures for VR Sickness</vt:lpstr>
      <vt:lpstr>Simulator Sickness Questionnaire (SSQ)</vt:lpstr>
      <vt:lpstr>SSQ (Kennedy 1993)</vt:lpstr>
      <vt:lpstr>Fast motion sickness scale (FMS)</vt:lpstr>
      <vt:lpstr>Misery scale (MISC)</vt:lpstr>
      <vt:lpstr>Previous Study – Delay ↑, VR sickness ↑ (1)</vt:lpstr>
      <vt:lpstr>Previous Study – Delay ↑, VR sickness ↑ (2)</vt:lpstr>
      <vt:lpstr>Previous Study – Delay ↑, VR sickness ↑</vt:lpstr>
      <vt:lpstr>Summary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Kriss</cp:lastModifiedBy>
  <cp:revision>400</cp:revision>
  <dcterms:created xsi:type="dcterms:W3CDTF">2020-07-07T10:18:46Z</dcterms:created>
  <dcterms:modified xsi:type="dcterms:W3CDTF">2021-09-24T00:04:57Z</dcterms:modified>
</cp:coreProperties>
</file>