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327" r:id="rId3"/>
    <p:sldId id="348" r:id="rId4"/>
    <p:sldId id="349" r:id="rId5"/>
    <p:sldId id="354" r:id="rId6"/>
    <p:sldId id="355" r:id="rId7"/>
    <p:sldId id="356" r:id="rId8"/>
    <p:sldId id="328" r:id="rId9"/>
    <p:sldId id="353" r:id="rId10"/>
    <p:sldId id="357" r:id="rId11"/>
    <p:sldId id="358" r:id="rId12"/>
    <p:sldId id="360" r:id="rId13"/>
    <p:sldId id="362" r:id="rId14"/>
    <p:sldId id="31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6383" autoAdjust="0"/>
  </p:normalViewPr>
  <p:slideViewPr>
    <p:cSldViewPr snapToGrid="0">
      <p:cViewPr varScale="1">
        <p:scale>
          <a:sx n="128" d="100"/>
          <a:sy n="128" d="100"/>
        </p:scale>
        <p:origin x="1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DEDD-E1AD-436A-BE99-C4059616AFAF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93AE-2936-42A4-BE5B-315AAB0DA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33" y="0"/>
            <a:ext cx="581555" cy="5429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276272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31515" y="1091662"/>
            <a:ext cx="8306656" cy="48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defRPr sz="28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defRPr sz="20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defRPr sz="20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1514" y="208535"/>
            <a:ext cx="8306657" cy="67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1" y="6552968"/>
            <a:ext cx="5234473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dirty="0"/>
              <a:t>3079-21-0060-00-0001-Human Factor related in Cybersickness in HMD VR</a:t>
            </a:r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/>
              <a:t>3079-10-0020-00-0000-Motion-to-Photon-Latency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yoonsangcheol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[Human Factor Related to Cybersickness in HMD VR]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406090"/>
            <a:ext cx="770827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[Yoon, </a:t>
            </a:r>
            <a:r>
              <a:rPr lang="en-US" altLang="ko-KR" sz="1800" b="1" dirty="0" err="1">
                <a:solidFill>
                  <a:schemeClr val="bg1"/>
                </a:solidFill>
                <a:latin typeface="+mn-ea"/>
              </a:rPr>
              <a:t>Sangcheol</a:t>
            </a: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 / Daejeon University]</a:t>
            </a: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Sight in Stereoscopic 3D Display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874780" y="2957135"/>
            <a:ext cx="974725" cy="814388"/>
            <a:chOff x="6159574" y="4164558"/>
            <a:chExt cx="974725" cy="814388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31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그룹 32"/>
          <p:cNvGrpSpPr/>
          <p:nvPr/>
        </p:nvGrpSpPr>
        <p:grpSpPr>
          <a:xfrm>
            <a:off x="5734569" y="1579948"/>
            <a:ext cx="974725" cy="814388"/>
            <a:chOff x="6159574" y="4164558"/>
            <a:chExt cx="974725" cy="814388"/>
          </a:xfrm>
        </p:grpSpPr>
        <p:sp>
          <p:nvSpPr>
            <p:cNvPr id="34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8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39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1" name="그룹 40"/>
          <p:cNvGrpSpPr/>
          <p:nvPr/>
        </p:nvGrpSpPr>
        <p:grpSpPr>
          <a:xfrm>
            <a:off x="6932065" y="2598519"/>
            <a:ext cx="974725" cy="814388"/>
            <a:chOff x="6159574" y="4164558"/>
            <a:chExt cx="974725" cy="814388"/>
          </a:xfrm>
        </p:grpSpPr>
        <p:sp>
          <p:nvSpPr>
            <p:cNvPr id="42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6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9" name="그룹 48"/>
          <p:cNvGrpSpPr/>
          <p:nvPr/>
        </p:nvGrpSpPr>
        <p:grpSpPr>
          <a:xfrm>
            <a:off x="1297360" y="3405144"/>
            <a:ext cx="573674" cy="550668"/>
            <a:chOff x="2300084" y="3361730"/>
            <a:chExt cx="569251" cy="550013"/>
          </a:xfrm>
        </p:grpSpPr>
        <p:sp>
          <p:nvSpPr>
            <p:cNvPr id="50" name="타원 49"/>
            <p:cNvSpPr/>
            <p:nvPr/>
          </p:nvSpPr>
          <p:spPr>
            <a:xfrm>
              <a:off x="2300084" y="3361730"/>
              <a:ext cx="569251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 rot="19214053">
            <a:off x="1874266" y="4982791"/>
            <a:ext cx="573672" cy="550668"/>
            <a:chOff x="2300082" y="3361730"/>
            <a:chExt cx="569250" cy="550013"/>
          </a:xfrm>
        </p:grpSpPr>
        <p:sp>
          <p:nvSpPr>
            <p:cNvPr id="53" name="타원 52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62900" y="2732504"/>
            <a:ext cx="104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Observer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2183" y="2281941"/>
            <a:ext cx="111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3D Object</a:t>
            </a:r>
            <a:endParaRPr lang="ko-KR" altLang="en-US" dirty="0"/>
          </a:p>
        </p:txBody>
      </p:sp>
      <p:cxnSp>
        <p:nvCxnSpPr>
          <p:cNvPr id="78" name="직선 화살표 연결선 77"/>
          <p:cNvCxnSpPr/>
          <p:nvPr/>
        </p:nvCxnSpPr>
        <p:spPr>
          <a:xfrm flipV="1">
            <a:off x="2611051" y="3915537"/>
            <a:ext cx="216024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flipV="1">
            <a:off x="2887006" y="3215949"/>
            <a:ext cx="3937857" cy="26415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9589264">
            <a:off x="2708817" y="4666806"/>
            <a:ext cx="22343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Convergence distance</a:t>
            </a:r>
            <a:endParaRPr lang="ko-KR" altLang="en-US" dirty="0"/>
          </a:p>
        </p:txBody>
      </p:sp>
      <p:sp>
        <p:nvSpPr>
          <p:cNvPr id="81" name="TextBox 80"/>
          <p:cNvSpPr txBox="1"/>
          <p:nvPr/>
        </p:nvSpPr>
        <p:spPr>
          <a:xfrm rot="19589264">
            <a:off x="4033451" y="4415571"/>
            <a:ext cx="2562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Accommodation distance</a:t>
            </a:r>
            <a:endParaRPr lang="ko-KR" altLang="en-US" dirty="0"/>
          </a:p>
        </p:txBody>
      </p:sp>
      <p:cxnSp>
        <p:nvCxnSpPr>
          <p:cNvPr id="82" name="직선 연결선 81"/>
          <p:cNvCxnSpPr>
            <a:stCxn id="53" idx="6"/>
          </p:cNvCxnSpPr>
          <p:nvPr/>
        </p:nvCxnSpPr>
        <p:spPr>
          <a:xfrm flipV="1">
            <a:off x="2381583" y="2364084"/>
            <a:ext cx="3375271" cy="271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stCxn id="50" idx="6"/>
          </p:cNvCxnSpPr>
          <p:nvPr/>
        </p:nvCxnSpPr>
        <p:spPr>
          <a:xfrm flipV="1">
            <a:off x="1871034" y="3217486"/>
            <a:ext cx="5335980" cy="46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원호 83"/>
          <p:cNvSpPr/>
          <p:nvPr/>
        </p:nvSpPr>
        <p:spPr>
          <a:xfrm rot="12396591">
            <a:off x="3478284" y="3353356"/>
            <a:ext cx="721449" cy="720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평행 사변형 84"/>
          <p:cNvSpPr/>
          <p:nvPr/>
        </p:nvSpPr>
        <p:spPr>
          <a:xfrm rot="16200000">
            <a:off x="5356285" y="1025023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평행 사변형 85"/>
          <p:cNvSpPr/>
          <p:nvPr/>
        </p:nvSpPr>
        <p:spPr>
          <a:xfrm rot="16200000">
            <a:off x="6535966" y="1958967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62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 fontScale="90000"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Insight into Vergence-Accommodation Mismatch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47DC3F24-666E-7941-A0D4-AF0F25C44CC4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Vergence-Accommodation mismatch is possible to causing cybersickness</a:t>
            </a:r>
          </a:p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peoples in 19-33 years old.</a:t>
            </a:r>
          </a:p>
          <a:p>
            <a:pPr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7E35E1-AA32-3847-8010-A0429747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7" y="3173431"/>
            <a:ext cx="2906829" cy="2438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B2C012F-AC86-AC46-A71E-207FA4C1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93" y="3123735"/>
            <a:ext cx="5492198" cy="243886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0F55161-E278-D94B-AE66-D0AB8516DD4F}"/>
              </a:ext>
            </a:extLst>
          </p:cNvPr>
          <p:cNvSpPr txBox="1"/>
          <p:nvPr/>
        </p:nvSpPr>
        <p:spPr>
          <a:xfrm>
            <a:off x="604450" y="5672578"/>
            <a:ext cx="80922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‘Insight into Vergence-Accommodation Mismatch’, Martin S, Banks, </a:t>
            </a:r>
            <a:r>
              <a:rPr lang="en-US" altLang="ko-KR" sz="1200" dirty="0" err="1"/>
              <a:t>Joohwan</a:t>
            </a:r>
            <a:r>
              <a:rPr lang="en-US" altLang="ko-KR" sz="1200" dirty="0"/>
              <a:t> Kim, and Takashi Shibata (2013)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045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07271DDF-EFB7-0146-B976-AA9D86C8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Conclusion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20711E4-8157-914F-BA6C-7E1C3A469E8B}"/>
              </a:ext>
            </a:extLst>
          </p:cNvPr>
          <p:cNvGrpSpPr/>
          <p:nvPr/>
        </p:nvGrpSpPr>
        <p:grpSpPr>
          <a:xfrm>
            <a:off x="4311090" y="2087528"/>
            <a:ext cx="974725" cy="814388"/>
            <a:chOff x="6159574" y="4164558"/>
            <a:chExt cx="974725" cy="814388"/>
          </a:xfrm>
        </p:grpSpPr>
        <p:sp>
          <p:nvSpPr>
            <p:cNvPr id="5" name="AutoShape 68">
              <a:extLst>
                <a:ext uri="{FF2B5EF4-FFF2-40B4-BE49-F238E27FC236}">
                  <a16:creationId xmlns:a16="http://schemas.microsoft.com/office/drawing/2014/main" id="{1069FDCF-A998-3840-80FE-10123B58F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Freeform 69">
              <a:extLst>
                <a:ext uri="{FF2B5EF4-FFF2-40B4-BE49-F238E27FC236}">
                  <a16:creationId xmlns:a16="http://schemas.microsoft.com/office/drawing/2014/main" id="{698B9086-55F3-924A-90E2-485F8262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70">
              <a:extLst>
                <a:ext uri="{FF2B5EF4-FFF2-40B4-BE49-F238E27FC236}">
                  <a16:creationId xmlns:a16="http://schemas.microsoft.com/office/drawing/2014/main" id="{7E974F13-DB60-4340-9711-C50EF2FBA1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AutoShape 71">
              <a:extLst>
                <a:ext uri="{FF2B5EF4-FFF2-40B4-BE49-F238E27FC236}">
                  <a16:creationId xmlns:a16="http://schemas.microsoft.com/office/drawing/2014/main" id="{DD269607-A2EF-D04C-9DC7-2B10D1649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0" name="Group 72">
              <a:extLst>
                <a:ext uri="{FF2B5EF4-FFF2-40B4-BE49-F238E27FC236}">
                  <a16:creationId xmlns:a16="http://schemas.microsoft.com/office/drawing/2014/main" id="{E9921AEB-9142-4C4B-BA36-49F869CC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11" name="Freeform 73">
                <a:extLst>
                  <a:ext uri="{FF2B5EF4-FFF2-40B4-BE49-F238E27FC236}">
                    <a16:creationId xmlns:a16="http://schemas.microsoft.com/office/drawing/2014/main" id="{567A5D00-6476-E84A-AC35-6115438CC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" name="Freeform 74">
                <a:extLst>
                  <a:ext uri="{FF2B5EF4-FFF2-40B4-BE49-F238E27FC236}">
                    <a16:creationId xmlns:a16="http://schemas.microsoft.com/office/drawing/2014/main" id="{945870AD-532F-0A4C-8E32-B718E8700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14FE320-B666-3741-821D-07881E9359AD}"/>
              </a:ext>
            </a:extLst>
          </p:cNvPr>
          <p:cNvGrpSpPr/>
          <p:nvPr/>
        </p:nvGrpSpPr>
        <p:grpSpPr>
          <a:xfrm>
            <a:off x="960854" y="1573772"/>
            <a:ext cx="580545" cy="1762274"/>
            <a:chOff x="1952430" y="3587937"/>
            <a:chExt cx="290804" cy="902419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F4ACD721-73A6-F04A-B1F5-DC0C478F58E1}"/>
                </a:ext>
              </a:extLst>
            </p:cNvPr>
            <p:cNvGrpSpPr/>
            <p:nvPr/>
          </p:nvGrpSpPr>
          <p:grpSpPr>
            <a:xfrm>
              <a:off x="1952430" y="3587937"/>
              <a:ext cx="287362" cy="281984"/>
              <a:chOff x="2300084" y="3361730"/>
              <a:chExt cx="569251" cy="550013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7F6A8BF2-1426-DF44-B560-4038B7AC445C}"/>
                  </a:ext>
                </a:extLst>
              </p:cNvPr>
              <p:cNvSpPr/>
              <p:nvPr/>
            </p:nvSpPr>
            <p:spPr>
              <a:xfrm>
                <a:off x="2300084" y="3361730"/>
                <a:ext cx="569251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DD61A667-2CEF-894B-BFC8-63AB392D8CDF}"/>
                  </a:ext>
                </a:extLst>
              </p:cNvPr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15EF6E37-A5C0-9048-A13F-BCAD9F63E80C}"/>
                </a:ext>
              </a:extLst>
            </p:cNvPr>
            <p:cNvGrpSpPr/>
            <p:nvPr/>
          </p:nvGrpSpPr>
          <p:grpSpPr>
            <a:xfrm>
              <a:off x="1955873" y="4208372"/>
              <a:ext cx="287361" cy="281984"/>
              <a:chOff x="2300082" y="3361730"/>
              <a:chExt cx="569250" cy="550013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9DB5CD84-1859-2E49-B2B1-3CD1062256CC}"/>
                  </a:ext>
                </a:extLst>
              </p:cNvPr>
              <p:cNvSpPr/>
              <p:nvPr/>
            </p:nvSpPr>
            <p:spPr>
              <a:xfrm>
                <a:off x="2300082" y="3361730"/>
                <a:ext cx="569250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C963378-D242-7D47-B5AD-3927BE8B09FB}"/>
                  </a:ext>
                </a:extLst>
              </p:cNvPr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0" name="직선 연결선 70">
            <a:extLst>
              <a:ext uri="{FF2B5EF4-FFF2-40B4-BE49-F238E27FC236}">
                <a16:creationId xmlns:a16="http://schemas.microsoft.com/office/drawing/2014/main" id="{D56F2535-D11D-AC42-BDFB-8F6A1C215379}"/>
              </a:ext>
            </a:extLst>
          </p:cNvPr>
          <p:cNvCxnSpPr>
            <a:stCxn id="18" idx="6"/>
          </p:cNvCxnSpPr>
          <p:nvPr/>
        </p:nvCxnSpPr>
        <p:spPr>
          <a:xfrm>
            <a:off x="1534528" y="1849106"/>
            <a:ext cx="3051993" cy="660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71">
            <a:extLst>
              <a:ext uri="{FF2B5EF4-FFF2-40B4-BE49-F238E27FC236}">
                <a16:creationId xmlns:a16="http://schemas.microsoft.com/office/drawing/2014/main" id="{777D4FF9-597E-4248-86FC-60D30977375A}"/>
              </a:ext>
            </a:extLst>
          </p:cNvPr>
          <p:cNvCxnSpPr>
            <a:stCxn id="16" idx="6"/>
          </p:cNvCxnSpPr>
          <p:nvPr/>
        </p:nvCxnSpPr>
        <p:spPr>
          <a:xfrm flipV="1">
            <a:off x="1541399" y="2509876"/>
            <a:ext cx="3045122" cy="5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6A6FE9-B622-EE48-8E6D-054E0F8345BE}"/>
              </a:ext>
            </a:extLst>
          </p:cNvPr>
          <p:cNvSpPr txBox="1"/>
          <p:nvPr/>
        </p:nvSpPr>
        <p:spPr>
          <a:xfrm>
            <a:off x="733266" y="997708"/>
            <a:ext cx="104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Observer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9F9E9B86-955B-9346-B7AA-00669488557C}"/>
              </a:ext>
            </a:extLst>
          </p:cNvPr>
          <p:cNvGrpSpPr/>
          <p:nvPr/>
        </p:nvGrpSpPr>
        <p:grpSpPr>
          <a:xfrm>
            <a:off x="6990020" y="2124440"/>
            <a:ext cx="974725" cy="814388"/>
            <a:chOff x="6159574" y="4164558"/>
            <a:chExt cx="974725" cy="814388"/>
          </a:xfrm>
        </p:grpSpPr>
        <p:sp>
          <p:nvSpPr>
            <p:cNvPr id="36" name="AutoShape 68">
              <a:extLst>
                <a:ext uri="{FF2B5EF4-FFF2-40B4-BE49-F238E27FC236}">
                  <a16:creationId xmlns:a16="http://schemas.microsoft.com/office/drawing/2014/main" id="{5B0A916F-A13A-624C-9BB5-E2D88CB9C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" name="Freeform 69">
              <a:extLst>
                <a:ext uri="{FF2B5EF4-FFF2-40B4-BE49-F238E27FC236}">
                  <a16:creationId xmlns:a16="http://schemas.microsoft.com/office/drawing/2014/main" id="{436823F8-8698-B04E-A87C-F1567FB21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70">
              <a:extLst>
                <a:ext uri="{FF2B5EF4-FFF2-40B4-BE49-F238E27FC236}">
                  <a16:creationId xmlns:a16="http://schemas.microsoft.com/office/drawing/2014/main" id="{FACD6AC6-DA3C-2747-A3AC-C6B54E7E6D2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AutoShape 71">
              <a:extLst>
                <a:ext uri="{FF2B5EF4-FFF2-40B4-BE49-F238E27FC236}">
                  <a16:creationId xmlns:a16="http://schemas.microsoft.com/office/drawing/2014/main" id="{A1EB471A-7029-C648-8735-58B9FE426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0" name="Group 72">
              <a:extLst>
                <a:ext uri="{FF2B5EF4-FFF2-40B4-BE49-F238E27FC236}">
                  <a16:creationId xmlns:a16="http://schemas.microsoft.com/office/drawing/2014/main" id="{F4575CD0-0E3E-D44D-9B04-D1880A681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D6E7CED-5F64-A945-9C35-F5EFE4773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" name="Freeform 74">
                <a:extLst>
                  <a:ext uri="{FF2B5EF4-FFF2-40B4-BE49-F238E27FC236}">
                    <a16:creationId xmlns:a16="http://schemas.microsoft.com/office/drawing/2014/main" id="{040BDBF1-F73F-6D4A-806E-EFDFA7F31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43" name="평행 사변형 85">
            <a:extLst>
              <a:ext uri="{FF2B5EF4-FFF2-40B4-BE49-F238E27FC236}">
                <a16:creationId xmlns:a16="http://schemas.microsoft.com/office/drawing/2014/main" id="{B8B974F3-DA74-A34F-AE9D-1AA557DFA644}"/>
              </a:ext>
            </a:extLst>
          </p:cNvPr>
          <p:cNvSpPr/>
          <p:nvPr/>
        </p:nvSpPr>
        <p:spPr>
          <a:xfrm rot="16200000">
            <a:off x="6507771" y="1490340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70">
            <a:extLst>
              <a:ext uri="{FF2B5EF4-FFF2-40B4-BE49-F238E27FC236}">
                <a16:creationId xmlns:a16="http://schemas.microsoft.com/office/drawing/2014/main" id="{87A2FDD9-E39A-FA41-9F1F-6BC40359E6D8}"/>
              </a:ext>
            </a:extLst>
          </p:cNvPr>
          <p:cNvCxnSpPr>
            <a:cxnSpLocks/>
          </p:cNvCxnSpPr>
          <p:nvPr/>
        </p:nvCxnSpPr>
        <p:spPr>
          <a:xfrm>
            <a:off x="1568840" y="1864083"/>
            <a:ext cx="5703624" cy="573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71">
            <a:extLst>
              <a:ext uri="{FF2B5EF4-FFF2-40B4-BE49-F238E27FC236}">
                <a16:creationId xmlns:a16="http://schemas.microsoft.com/office/drawing/2014/main" id="{ABD2BE8C-D2E5-2844-B0ED-F2C6D8A3A8F2}"/>
              </a:ext>
            </a:extLst>
          </p:cNvPr>
          <p:cNvCxnSpPr>
            <a:cxnSpLocks/>
          </p:cNvCxnSpPr>
          <p:nvPr/>
        </p:nvCxnSpPr>
        <p:spPr>
          <a:xfrm flipV="1">
            <a:off x="1548468" y="2474879"/>
            <a:ext cx="5723996" cy="590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호 46">
            <a:extLst>
              <a:ext uri="{FF2B5EF4-FFF2-40B4-BE49-F238E27FC236}">
                <a16:creationId xmlns:a16="http://schemas.microsoft.com/office/drawing/2014/main" id="{D735CE2F-1F26-EA4A-92A8-45D5726765EE}"/>
              </a:ext>
            </a:extLst>
          </p:cNvPr>
          <p:cNvSpPr>
            <a:spLocks noChangeAspect="1"/>
          </p:cNvSpPr>
          <p:nvPr/>
        </p:nvSpPr>
        <p:spPr>
          <a:xfrm flipH="1">
            <a:off x="1597041" y="1862945"/>
            <a:ext cx="1404591" cy="1247843"/>
          </a:xfrm>
          <a:prstGeom prst="arc">
            <a:avLst>
              <a:gd name="adj1" fmla="val 16200000"/>
              <a:gd name="adj2" fmla="val 5483984"/>
            </a:avLst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AE3BB55-EE51-6141-941C-F2A40317A94C}"/>
              </a:ext>
            </a:extLst>
          </p:cNvPr>
          <p:cNvGrpSpPr/>
          <p:nvPr/>
        </p:nvGrpSpPr>
        <p:grpSpPr>
          <a:xfrm>
            <a:off x="3863272" y="3269838"/>
            <a:ext cx="974725" cy="814388"/>
            <a:chOff x="6159574" y="4164558"/>
            <a:chExt cx="974725" cy="814388"/>
          </a:xfrm>
        </p:grpSpPr>
        <p:sp>
          <p:nvSpPr>
            <p:cNvPr id="49" name="AutoShape 68">
              <a:extLst>
                <a:ext uri="{FF2B5EF4-FFF2-40B4-BE49-F238E27FC236}">
                  <a16:creationId xmlns:a16="http://schemas.microsoft.com/office/drawing/2014/main" id="{2F4668FE-67A3-6D45-A0DD-C20033578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AAFF8299-FD36-C14E-9D3D-4176F84F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CD376869-0A8A-CA44-954A-4B3B1B4892C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AutoShape 71">
              <a:extLst>
                <a:ext uri="{FF2B5EF4-FFF2-40B4-BE49-F238E27FC236}">
                  <a16:creationId xmlns:a16="http://schemas.microsoft.com/office/drawing/2014/main" id="{35AD5155-2196-2D4F-BB26-EA54C66B3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53" name="Group 72">
              <a:extLst>
                <a:ext uri="{FF2B5EF4-FFF2-40B4-BE49-F238E27FC236}">
                  <a16:creationId xmlns:a16="http://schemas.microsoft.com/office/drawing/2014/main" id="{03755AA6-1D54-194A-8591-0A283BFD8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5CD11EC7-2B2F-0C44-A8B5-2F76B87C0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109A42D1-1E13-A846-AE36-6425EBCB0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D7B9D23-5A24-C74E-9EA4-68DD04A2E543}"/>
              </a:ext>
            </a:extLst>
          </p:cNvPr>
          <p:cNvGrpSpPr/>
          <p:nvPr/>
        </p:nvGrpSpPr>
        <p:grpSpPr>
          <a:xfrm>
            <a:off x="6831916" y="4399111"/>
            <a:ext cx="974725" cy="814388"/>
            <a:chOff x="6159574" y="4164558"/>
            <a:chExt cx="974725" cy="814388"/>
          </a:xfrm>
        </p:grpSpPr>
        <p:sp>
          <p:nvSpPr>
            <p:cNvPr id="57" name="AutoShape 68">
              <a:extLst>
                <a:ext uri="{FF2B5EF4-FFF2-40B4-BE49-F238E27FC236}">
                  <a16:creationId xmlns:a16="http://schemas.microsoft.com/office/drawing/2014/main" id="{BB5EB556-AB1D-B14C-8804-54EA5ACA8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D05160AF-5B1C-DA48-9E5E-0E4A0D832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73C59A7A-1184-EB43-9504-965F2996C9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AutoShape 71">
              <a:extLst>
                <a:ext uri="{FF2B5EF4-FFF2-40B4-BE49-F238E27FC236}">
                  <a16:creationId xmlns:a16="http://schemas.microsoft.com/office/drawing/2014/main" id="{1675451E-DB5C-E04E-9C54-C015AD796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1" name="Group 72">
              <a:extLst>
                <a:ext uri="{FF2B5EF4-FFF2-40B4-BE49-F238E27FC236}">
                  <a16:creationId xmlns:a16="http://schemas.microsoft.com/office/drawing/2014/main" id="{F3042024-42B0-B943-ACA7-C22D90EE3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62" name="Freeform 73">
                <a:extLst>
                  <a:ext uri="{FF2B5EF4-FFF2-40B4-BE49-F238E27FC236}">
                    <a16:creationId xmlns:a16="http://schemas.microsoft.com/office/drawing/2014/main" id="{53805EC0-A14E-A340-91B6-225658212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" name="Freeform 74">
                <a:extLst>
                  <a:ext uri="{FF2B5EF4-FFF2-40B4-BE49-F238E27FC236}">
                    <a16:creationId xmlns:a16="http://schemas.microsoft.com/office/drawing/2014/main" id="{BF2A3960-E47F-F642-B9E6-236024F67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64" name="평행 사변형 85">
            <a:extLst>
              <a:ext uri="{FF2B5EF4-FFF2-40B4-BE49-F238E27FC236}">
                <a16:creationId xmlns:a16="http://schemas.microsoft.com/office/drawing/2014/main" id="{569DA9A7-B3E0-2D49-B8FE-9637EA6A739E}"/>
              </a:ext>
            </a:extLst>
          </p:cNvPr>
          <p:cNvSpPr/>
          <p:nvPr/>
        </p:nvSpPr>
        <p:spPr>
          <a:xfrm rot="16200000">
            <a:off x="6349667" y="3765011"/>
            <a:ext cx="1845594" cy="1929149"/>
          </a:xfrm>
          <a:prstGeom prst="parallelogram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50000"/>
                  <a:alpha val="70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lin ang="90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연결선 70">
            <a:extLst>
              <a:ext uri="{FF2B5EF4-FFF2-40B4-BE49-F238E27FC236}">
                <a16:creationId xmlns:a16="http://schemas.microsoft.com/office/drawing/2014/main" id="{E4C89CC1-A1EF-8C44-8AAD-8179D29DAFD5}"/>
              </a:ext>
            </a:extLst>
          </p:cNvPr>
          <p:cNvCxnSpPr>
            <a:cxnSpLocks/>
          </p:cNvCxnSpPr>
          <p:nvPr/>
        </p:nvCxnSpPr>
        <p:spPr>
          <a:xfrm>
            <a:off x="1503627" y="1893556"/>
            <a:ext cx="2600903" cy="1777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71">
            <a:extLst>
              <a:ext uri="{FF2B5EF4-FFF2-40B4-BE49-F238E27FC236}">
                <a16:creationId xmlns:a16="http://schemas.microsoft.com/office/drawing/2014/main" id="{C75AF8C5-A625-6548-8633-9A8C22FEB072}"/>
              </a:ext>
            </a:extLst>
          </p:cNvPr>
          <p:cNvCxnSpPr>
            <a:cxnSpLocks/>
          </p:cNvCxnSpPr>
          <p:nvPr/>
        </p:nvCxnSpPr>
        <p:spPr>
          <a:xfrm>
            <a:off x="1546881" y="3045728"/>
            <a:ext cx="2567376" cy="66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71">
            <a:extLst>
              <a:ext uri="{FF2B5EF4-FFF2-40B4-BE49-F238E27FC236}">
                <a16:creationId xmlns:a16="http://schemas.microsoft.com/office/drawing/2014/main" id="{2221BE71-B353-9349-B931-2BEAB91B2466}"/>
              </a:ext>
            </a:extLst>
          </p:cNvPr>
          <p:cNvCxnSpPr>
            <a:cxnSpLocks/>
          </p:cNvCxnSpPr>
          <p:nvPr/>
        </p:nvCxnSpPr>
        <p:spPr>
          <a:xfrm>
            <a:off x="1552158" y="3071412"/>
            <a:ext cx="5550575" cy="16613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0">
            <a:extLst>
              <a:ext uri="{FF2B5EF4-FFF2-40B4-BE49-F238E27FC236}">
                <a16:creationId xmlns:a16="http://schemas.microsoft.com/office/drawing/2014/main" id="{35CBB5FA-4160-A24E-8B5B-482D9810729C}"/>
              </a:ext>
            </a:extLst>
          </p:cNvPr>
          <p:cNvCxnSpPr>
            <a:cxnSpLocks/>
          </p:cNvCxnSpPr>
          <p:nvPr/>
        </p:nvCxnSpPr>
        <p:spPr>
          <a:xfrm>
            <a:off x="1610818" y="1867448"/>
            <a:ext cx="5491915" cy="28185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호 74">
            <a:extLst>
              <a:ext uri="{FF2B5EF4-FFF2-40B4-BE49-F238E27FC236}">
                <a16:creationId xmlns:a16="http://schemas.microsoft.com/office/drawing/2014/main" id="{A8B4736B-F80E-D54E-859A-F6BF8B626EC0}"/>
              </a:ext>
            </a:extLst>
          </p:cNvPr>
          <p:cNvSpPr>
            <a:spLocks noChangeAspect="1"/>
          </p:cNvSpPr>
          <p:nvPr/>
        </p:nvSpPr>
        <p:spPr>
          <a:xfrm>
            <a:off x="3874031" y="1758615"/>
            <a:ext cx="3714013" cy="3365984"/>
          </a:xfrm>
          <a:prstGeom prst="arc">
            <a:avLst>
              <a:gd name="adj1" fmla="val 19692931"/>
              <a:gd name="adj2" fmla="val 2650439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8" name="호 77">
            <a:extLst>
              <a:ext uri="{FF2B5EF4-FFF2-40B4-BE49-F238E27FC236}">
                <a16:creationId xmlns:a16="http://schemas.microsoft.com/office/drawing/2014/main" id="{047AE241-C44B-C744-9525-22D6113B3354}"/>
              </a:ext>
            </a:extLst>
          </p:cNvPr>
          <p:cNvSpPr>
            <a:spLocks noChangeAspect="1"/>
          </p:cNvSpPr>
          <p:nvPr/>
        </p:nvSpPr>
        <p:spPr>
          <a:xfrm>
            <a:off x="2464137" y="2026830"/>
            <a:ext cx="2305173" cy="2089163"/>
          </a:xfrm>
          <a:prstGeom prst="arc">
            <a:avLst>
              <a:gd name="adj1" fmla="val 19692931"/>
              <a:gd name="adj2" fmla="val 2650439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AA3F65C-8D92-824D-870D-C0E0B0E86CF0}"/>
                  </a:ext>
                </a:extLst>
              </p:cNvPr>
              <p:cNvSpPr txBox="1"/>
              <p:nvPr/>
            </p:nvSpPr>
            <p:spPr>
              <a:xfrm>
                <a:off x="303054" y="5583375"/>
                <a:ext cx="723147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Accommodation rotation distance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Convergence rotation distance</a:t>
                </a:r>
                <a:endParaRPr lang="ko-KR" alt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AA3F65C-8D92-824D-870D-C0E0B0E8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4" y="5583375"/>
                <a:ext cx="7231479" cy="369332"/>
              </a:xfrm>
              <a:prstGeom prst="rect">
                <a:avLst/>
              </a:prstGeom>
              <a:blipFill>
                <a:blip r:embed="rId2"/>
                <a:stretch>
                  <a:fillRect t="-6667" b="-2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85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26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/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Compliance with </a:t>
            </a:r>
            <a:b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Standards Policies and Procedures</a:t>
            </a:r>
            <a:endParaRPr lang="ko-KR" altLang="en-US" sz="28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sp>
        <p:nvSpPr>
          <p:cNvPr id="15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96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18671" y="238352"/>
            <a:ext cx="8306657" cy="1033858"/>
          </a:xfrm>
        </p:spPr>
        <p:txBody>
          <a:bodyPr>
            <a:noAutofit/>
          </a:bodyPr>
          <a:lstStyle/>
          <a:p>
            <a:pPr defTabSz="685800"/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3079</a:t>
            </a:r>
            <a:b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Human Factor for Immersive Content Working Group</a:t>
            </a:r>
            <a:b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Beom-Ryeol</a:t>
            </a: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 Lee, </a:t>
            </a:r>
            <a:r>
              <a:rPr lang="en-US" altLang="ko-KR" sz="2400" b="1" dirty="0" err="1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lbr@etri.re.kr</a:t>
            </a:r>
            <a:endParaRPr lang="ko-KR" altLang="en-US" sz="24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1358"/>
              </p:ext>
            </p:extLst>
          </p:nvPr>
        </p:nvGraphicFramePr>
        <p:xfrm>
          <a:off x="228600" y="1371600"/>
          <a:ext cx="8686800" cy="444817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476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Human Factor Related to Cybersickness in HMD based VR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2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-21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1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Yoon,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Sangcheol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Daejeon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+82 10 2502 6915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  <a:hlinkClick r:id="rId2"/>
                        </a:rPr>
                        <a:t>yoonsangcheol@gmail.com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Physiological Cues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03820" y="1083098"/>
            <a:ext cx="310082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Binocular disparity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74728" y="1067223"/>
            <a:ext cx="279882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Accommodation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74728" y="3246186"/>
            <a:ext cx="1807459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Vergence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789532" y="3246186"/>
            <a:ext cx="268795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Motion parallax</a:t>
            </a:r>
          </a:p>
        </p:txBody>
      </p:sp>
      <p:pic>
        <p:nvPicPr>
          <p:cNvPr id="26" name="Picture 4" descr="motion paralla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326" y="3846803"/>
            <a:ext cx="18573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fig1-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239" y="1651453"/>
            <a:ext cx="14795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376" y="1600377"/>
            <a:ext cx="1482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414" y="1600377"/>
            <a:ext cx="1482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onverg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64" y="4680760"/>
            <a:ext cx="1069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onverg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64" y="3983847"/>
            <a:ext cx="1069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C:\Users\Administrator\Pictures\convergenc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726" y="4126864"/>
            <a:ext cx="2519363" cy="11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2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Psychological Cues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03820" y="1083098"/>
            <a:ext cx="218519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Overlapping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74728" y="1067223"/>
            <a:ext cx="305825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Linear perspective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74728" y="3246186"/>
            <a:ext cx="339885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Shading and Shadow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789532" y="3246186"/>
            <a:ext cx="282786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285750" indent="-285750" eaLnBrk="1" latinLnBrk="1" hangingPunct="1">
              <a:buFont typeface="Arial" panose="020B0604020202020204" pitchFamily="34" charset="0"/>
              <a:buChar char="•"/>
            </a:pPr>
            <a:r>
              <a:rPr kumimoji="1" lang="en-US" altLang="ko-KR" sz="2800" b="1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itchFamily="18" charset="0"/>
              </a:rPr>
              <a:t>Texture Gradient</a:t>
            </a:r>
            <a:endParaRPr kumimoji="1" lang="en-US" altLang="ko-KR" sz="2800" b="1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53358" y="4350926"/>
            <a:ext cx="3048000" cy="533400"/>
          </a:xfrm>
          <a:prstGeom prst="rect">
            <a:avLst/>
          </a:prstGeom>
          <a:gradFill rotWithShape="0">
            <a:gsLst>
              <a:gs pos="0">
                <a:srgbClr val="C1C1C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1138554" y="4350926"/>
            <a:ext cx="304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ko-KR" alt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138554" y="2078622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138554" y="2294522"/>
            <a:ext cx="3048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ko-KR" altLang="en-US"/>
          </a:p>
        </p:txBody>
      </p: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1138554" y="2294522"/>
            <a:ext cx="1524000" cy="609600"/>
            <a:chOff x="576" y="2880"/>
            <a:chExt cx="960" cy="38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912" y="2880"/>
              <a:ext cx="624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H="1">
              <a:off x="1296" y="2880"/>
              <a:ext cx="24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 flipH="1">
            <a:off x="2662554" y="2294522"/>
            <a:ext cx="1524000" cy="609600"/>
            <a:chOff x="576" y="2880"/>
            <a:chExt cx="960" cy="384"/>
          </a:xfrm>
        </p:grpSpPr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H="1">
              <a:off x="576" y="2880"/>
              <a:ext cx="96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H="1">
              <a:off x="912" y="2880"/>
              <a:ext cx="624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>
              <a:off x="1296" y="2880"/>
              <a:ext cx="24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5053358" y="2065922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1138554" y="4046126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5053358" y="4046126"/>
            <a:ext cx="3048000" cy="838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6170958" y="2218322"/>
            <a:ext cx="685800" cy="609600"/>
          </a:xfrm>
          <a:prstGeom prst="rect">
            <a:avLst/>
          </a:prstGeom>
          <a:solidFill>
            <a:srgbClr val="2929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6094758" y="2370722"/>
            <a:ext cx="914400" cy="3810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399558" y="2091322"/>
            <a:ext cx="381000" cy="7620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ko-KR" altLang="en-US"/>
          </a:p>
        </p:txBody>
      </p:sp>
      <p:sp>
        <p:nvSpPr>
          <p:cNvPr id="47" name="Oval 31"/>
          <p:cNvSpPr>
            <a:spLocks noChangeArrowheads="1"/>
          </p:cNvSpPr>
          <p:nvPr/>
        </p:nvSpPr>
        <p:spPr bwMode="auto">
          <a:xfrm>
            <a:off x="2510154" y="4274726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sy="50000" kx="-2453608" rotWithShape="0">
              <a:srgbClr val="292929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ko-KR" alt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04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Classification of 3D Displays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aphicFrame>
        <p:nvGraphicFramePr>
          <p:cNvPr id="30" name="Group 10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93153"/>
              </p:ext>
            </p:extLst>
          </p:nvPr>
        </p:nvGraphicFramePr>
        <p:xfrm>
          <a:off x="614307" y="1377140"/>
          <a:ext cx="8072493" cy="4586352"/>
        </p:xfrm>
        <a:graphic>
          <a:graphicData uri="http://schemas.openxmlformats.org/drawingml/2006/table">
            <a:tbl>
              <a:tblPr/>
              <a:tblGrid>
                <a:gridCol w="95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051"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Classification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Depth cues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Key component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14">
                <a:tc rowSpan="9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Stereoscopic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굴림" pitchFamily="50" charset="-127"/>
                          <a:cs typeface="+mn-cs"/>
                        </a:rPr>
                        <a:t>Glasses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Polarizing glasses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LC shutter glasses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14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Autostereoscopic</a:t>
                      </a: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(Non-glasses type)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Multi-view 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(Horizontal only, limited range, discrete)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Parallax barrier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Lenticular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lens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HOE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(Holographic Optical Element)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Directional BLU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Super multi-view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 only, continuous),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Lenticular</a:t>
                      </a: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 lens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>
                          <a:latin typeface="+mj-lt"/>
                          <a:cs typeface="Times New Roman" pitchFamily="18" charset="0"/>
                        </a:rPr>
                        <a:t>Multiple projection</a:t>
                      </a:r>
                      <a:endParaRPr lang="ko-KR" altLang="en-US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0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Integral imaging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 (H&amp;V, continuous), Accommodation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j-lt"/>
                          <a:cs typeface="Times New Roman" pitchFamily="18" charset="0"/>
                        </a:rPr>
                        <a:t>Lens array</a:t>
                      </a:r>
                      <a:endParaRPr lang="ko-KR" altLang="en-US" sz="105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714">
                <a:tc rowSpan="3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Volumetric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Stacked screens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714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Spinning screen/mirror 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95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Crossed-beam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(Two-photon absorption)</a:t>
                      </a:r>
                      <a:endParaRPr kumimoji="1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Holographic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+mn-cs"/>
                        </a:rPr>
                        <a:t>display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Binocular disparity, Vergence, Motion parallax, Accommodation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Electro-holography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굴림" pitchFamily="50" charset="-127"/>
                          <a:cs typeface="Times New Roman" pitchFamily="18" charset="0"/>
                        </a:rPr>
                        <a:t>(Coherent optics)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579418" y="1654232"/>
            <a:ext cx="7107382" cy="498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457200" y="652549"/>
            <a:ext cx="8343900" cy="65393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Display which gives image including depth information by using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depth cue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by the vertebrate eye changes optical power to maintain a clear image or focus on an object as its distance varies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Accommodation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pic>
        <p:nvPicPr>
          <p:cNvPr id="5" name="Picture 2" descr="C:\Documents and Settings\Youngmin Kim\Local Settings\Temporary Internet Files\Content.IE5\DUHUYFUX\MCj04398330000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746" y="2379528"/>
            <a:ext cx="1440000" cy="1440000"/>
          </a:xfrm>
          <a:prstGeom prst="rect">
            <a:avLst/>
          </a:prstGeom>
          <a:noFill/>
        </p:spPr>
      </p:pic>
      <p:pic>
        <p:nvPicPr>
          <p:cNvPr id="6" name="Picture 2" descr="C:\Documents and Settings\Youngmin Kim\Local Settings\Temporary Internet Files\Content.IE5\DUHUYFUX\MCj04398330000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667" y="3997043"/>
            <a:ext cx="1440000" cy="1440000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2279034" y="4463543"/>
            <a:ext cx="569250" cy="550013"/>
            <a:chOff x="1403728" y="5025304"/>
            <a:chExt cx="720000" cy="720000"/>
          </a:xfrm>
        </p:grpSpPr>
        <p:sp>
          <p:nvSpPr>
            <p:cNvPr id="11" name="타원 10"/>
            <p:cNvSpPr/>
            <p:nvPr/>
          </p:nvSpPr>
          <p:spPr>
            <a:xfrm>
              <a:off x="1403728" y="502530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003674" y="5265304"/>
              <a:ext cx="108000" cy="2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278971" y="2813320"/>
            <a:ext cx="569250" cy="550013"/>
            <a:chOff x="2300082" y="3361730"/>
            <a:chExt cx="569250" cy="550013"/>
          </a:xfrm>
        </p:grpSpPr>
        <p:sp>
          <p:nvSpPr>
            <p:cNvPr id="14" name="타원 13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6" name="직선 화살표 연결선 15"/>
          <p:cNvCxnSpPr>
            <a:stCxn id="14" idx="6"/>
          </p:cNvCxnSpPr>
          <p:nvPr/>
        </p:nvCxnSpPr>
        <p:spPr>
          <a:xfrm>
            <a:off x="2848221" y="3088327"/>
            <a:ext cx="1878797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1" idx="6"/>
          </p:cNvCxnSpPr>
          <p:nvPr/>
        </p:nvCxnSpPr>
        <p:spPr>
          <a:xfrm>
            <a:off x="2848284" y="4738549"/>
            <a:ext cx="3842786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806" y="3818144"/>
            <a:ext cx="20336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Accommodation distance</a:t>
            </a:r>
            <a:endParaRPr lang="ko-KR" altLang="en-US" sz="1400" dirty="0"/>
          </a:p>
        </p:txBody>
      </p:sp>
      <p:cxnSp>
        <p:nvCxnSpPr>
          <p:cNvPr id="19" name="구부러진 연결선 18"/>
          <p:cNvCxnSpPr>
            <a:stCxn id="18" idx="0"/>
          </p:cNvCxnSpPr>
          <p:nvPr/>
        </p:nvCxnSpPr>
        <p:spPr>
          <a:xfrm rot="16200000" flipV="1">
            <a:off x="3620548" y="3347069"/>
            <a:ext cx="638148" cy="304002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구부러진 연결선 19"/>
          <p:cNvCxnSpPr>
            <a:stCxn id="18" idx="2"/>
          </p:cNvCxnSpPr>
          <p:nvPr/>
        </p:nvCxnSpPr>
        <p:spPr>
          <a:xfrm rot="16200000" flipH="1">
            <a:off x="3950545" y="4266998"/>
            <a:ext cx="575964" cy="293809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1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00050" y="1066800"/>
            <a:ext cx="8343900" cy="4495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simultaneous movement of both eyes in opposite direction to obtain or maintain single binocular vision</a:t>
            </a:r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altLang="ko-K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44546A"/>
                </a:solidFill>
                <a:latin typeface="+mj-ea"/>
              </a:rPr>
              <a:t>Vergence [Convergence]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992780" y="4018900"/>
            <a:ext cx="287361" cy="281984"/>
            <a:chOff x="2300082" y="3361730"/>
            <a:chExt cx="569250" cy="550013"/>
          </a:xfrm>
        </p:grpSpPr>
        <p:sp>
          <p:nvSpPr>
            <p:cNvPr id="23" name="타원 22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996226" y="4639335"/>
            <a:ext cx="287361" cy="281984"/>
            <a:chOff x="2300082" y="3361730"/>
            <a:chExt cx="569250" cy="550013"/>
          </a:xfrm>
        </p:grpSpPr>
        <p:sp>
          <p:nvSpPr>
            <p:cNvPr id="26" name="타원 25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960740" y="2665224"/>
            <a:ext cx="287361" cy="281984"/>
            <a:chOff x="2300082" y="3361730"/>
            <a:chExt cx="569250" cy="550013"/>
          </a:xfrm>
        </p:grpSpPr>
        <p:sp>
          <p:nvSpPr>
            <p:cNvPr id="29" name="타원 28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964186" y="3285659"/>
            <a:ext cx="287361" cy="281984"/>
            <a:chOff x="2300082" y="3361730"/>
            <a:chExt cx="569250" cy="550013"/>
          </a:xfrm>
        </p:grpSpPr>
        <p:sp>
          <p:nvSpPr>
            <p:cNvPr id="32" name="타원 31"/>
            <p:cNvSpPr/>
            <p:nvPr/>
          </p:nvSpPr>
          <p:spPr>
            <a:xfrm>
              <a:off x="2300082" y="3361730"/>
              <a:ext cx="569250" cy="5500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2720193" y="3545068"/>
              <a:ext cx="142313" cy="1833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3628828" y="2739533"/>
            <a:ext cx="778049" cy="637902"/>
            <a:chOff x="6159574" y="4164558"/>
            <a:chExt cx="974725" cy="814388"/>
          </a:xfrm>
        </p:grpSpPr>
        <p:sp>
          <p:nvSpPr>
            <p:cNvPr id="35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0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2" name="그룹 41"/>
          <p:cNvGrpSpPr/>
          <p:nvPr/>
        </p:nvGrpSpPr>
        <p:grpSpPr>
          <a:xfrm>
            <a:off x="6595718" y="4159892"/>
            <a:ext cx="778049" cy="637902"/>
            <a:chOff x="6159574" y="4164558"/>
            <a:chExt cx="974725" cy="814388"/>
          </a:xfrm>
        </p:grpSpPr>
        <p:sp>
          <p:nvSpPr>
            <p:cNvPr id="43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7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48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cxnSp>
        <p:nvCxnSpPr>
          <p:cNvPr id="50" name="직선 연결선 49"/>
          <p:cNvCxnSpPr>
            <a:stCxn id="29" idx="6"/>
          </p:cNvCxnSpPr>
          <p:nvPr/>
        </p:nvCxnSpPr>
        <p:spPr>
          <a:xfrm>
            <a:off x="2248101" y="2806216"/>
            <a:ext cx="1600198" cy="33993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32" idx="6"/>
          </p:cNvCxnSpPr>
          <p:nvPr/>
        </p:nvCxnSpPr>
        <p:spPr>
          <a:xfrm flipV="1">
            <a:off x="2251547" y="3146149"/>
            <a:ext cx="1597138" cy="28050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24" idx="6"/>
          </p:cNvCxnSpPr>
          <p:nvPr/>
        </p:nvCxnSpPr>
        <p:spPr>
          <a:xfrm>
            <a:off x="2276695" y="4159892"/>
            <a:ext cx="4538879" cy="38609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26" idx="6"/>
          </p:cNvCxnSpPr>
          <p:nvPr/>
        </p:nvCxnSpPr>
        <p:spPr>
          <a:xfrm flipV="1">
            <a:off x="2283586" y="4566508"/>
            <a:ext cx="4531987" cy="2138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원호 53"/>
          <p:cNvSpPr/>
          <p:nvPr/>
        </p:nvSpPr>
        <p:spPr>
          <a:xfrm rot="13500000">
            <a:off x="2819510" y="2814787"/>
            <a:ext cx="563969" cy="574721"/>
          </a:xfrm>
          <a:prstGeom prst="arc">
            <a:avLst>
              <a:gd name="adj1" fmla="val 16200000"/>
              <a:gd name="adj2" fmla="val 21152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원호 54"/>
          <p:cNvSpPr/>
          <p:nvPr/>
        </p:nvSpPr>
        <p:spPr>
          <a:xfrm rot="13500000">
            <a:off x="4749609" y="4282754"/>
            <a:ext cx="458869" cy="448805"/>
          </a:xfrm>
          <a:prstGeom prst="arc">
            <a:avLst>
              <a:gd name="adj1" fmla="val 16200000"/>
              <a:gd name="adj2" fmla="val 21152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89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</p:spPr>
        <p:txBody>
          <a:bodyPr>
            <a:normAutofit/>
          </a:bodyPr>
          <a:lstStyle/>
          <a:p>
            <a:r>
              <a:rPr lang="en-US" altLang="ko-KR" sz="2800" b="1">
                <a:solidFill>
                  <a:srgbClr val="44546A"/>
                </a:solidFill>
                <a:latin typeface="+mj-ea"/>
              </a:rPr>
              <a:t>Sight in real world</a:t>
            </a:r>
            <a:endParaRPr lang="ko-KR" altLang="en-US" sz="2800" b="1" dirty="0">
              <a:solidFill>
                <a:srgbClr val="44546A"/>
              </a:solidFill>
              <a:latin typeface="+mj-ea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5851655" y="3482963"/>
            <a:ext cx="974725" cy="814388"/>
            <a:chOff x="6159574" y="4164558"/>
            <a:chExt cx="974725" cy="814388"/>
          </a:xfrm>
        </p:grpSpPr>
        <p:sp>
          <p:nvSpPr>
            <p:cNvPr id="57" name="AutoShape 68"/>
            <p:cNvSpPr>
              <a:spLocks noChangeArrowheads="1"/>
            </p:cNvSpPr>
            <p:nvPr/>
          </p:nvSpPr>
          <p:spPr bwMode="auto">
            <a:xfrm>
              <a:off x="6273874" y="4164558"/>
              <a:ext cx="646113" cy="147638"/>
            </a:xfrm>
            <a:prstGeom prst="diamond">
              <a:avLst/>
            </a:prstGeom>
            <a:solidFill>
              <a:srgbClr val="99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8" name="Freeform 69"/>
            <p:cNvSpPr>
              <a:spLocks/>
            </p:cNvSpPr>
            <p:nvPr/>
          </p:nvSpPr>
          <p:spPr bwMode="auto">
            <a:xfrm>
              <a:off x="627387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70"/>
            <p:cNvSpPr>
              <a:spLocks/>
            </p:cNvSpPr>
            <p:nvPr/>
          </p:nvSpPr>
          <p:spPr bwMode="auto">
            <a:xfrm flipV="1">
              <a:off x="6597724" y="4237583"/>
              <a:ext cx="322263" cy="44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4"/>
                </a:cxn>
                <a:cxn ang="0">
                  <a:pos x="317" y="545"/>
                </a:cxn>
                <a:cxn ang="0">
                  <a:pos x="317" y="91"/>
                </a:cxn>
                <a:cxn ang="0">
                  <a:pos x="0" y="0"/>
                </a:cxn>
              </a:cxnLst>
              <a:rect l="0" t="0" r="r" b="b"/>
              <a:pathLst>
                <a:path w="317" h="545">
                  <a:moveTo>
                    <a:pt x="0" y="0"/>
                  </a:moveTo>
                  <a:lnTo>
                    <a:pt x="0" y="454"/>
                  </a:lnTo>
                  <a:lnTo>
                    <a:pt x="317" y="545"/>
                  </a:lnTo>
                  <a:lnTo>
                    <a:pt x="3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AutoShape 71"/>
            <p:cNvSpPr>
              <a:spLocks noChangeArrowheads="1"/>
            </p:cNvSpPr>
            <p:nvPr/>
          </p:nvSpPr>
          <p:spPr bwMode="auto">
            <a:xfrm>
              <a:off x="6704087" y="4424908"/>
              <a:ext cx="430212" cy="465138"/>
            </a:xfrm>
            <a:prstGeom prst="can">
              <a:avLst>
                <a:gd name="adj" fmla="val 27030"/>
              </a:avLst>
            </a:prstGeom>
            <a:solidFill>
              <a:srgbClr val="3333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1" name="Group 72"/>
            <p:cNvGrpSpPr>
              <a:grpSpLocks/>
            </p:cNvGrpSpPr>
            <p:nvPr/>
          </p:nvGrpSpPr>
          <p:grpSpPr bwMode="auto">
            <a:xfrm>
              <a:off x="6159574" y="4477296"/>
              <a:ext cx="598488" cy="501650"/>
              <a:chOff x="1196" y="1979"/>
              <a:chExt cx="505" cy="441"/>
            </a:xfrm>
          </p:grpSpPr>
          <p:sp>
            <p:nvSpPr>
              <p:cNvPr id="62" name="Freeform 73"/>
              <p:cNvSpPr>
                <a:spLocks/>
              </p:cNvSpPr>
              <p:nvPr/>
            </p:nvSpPr>
            <p:spPr bwMode="auto">
              <a:xfrm>
                <a:off x="1196" y="1979"/>
                <a:ext cx="369" cy="44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369" y="440"/>
                  </a:cxn>
                  <a:cxn ang="0">
                    <a:pos x="0" y="362"/>
                  </a:cxn>
                  <a:cxn ang="0">
                    <a:pos x="236" y="0"/>
                  </a:cxn>
                </a:cxnLst>
                <a:rect l="0" t="0" r="r" b="b"/>
                <a:pathLst>
                  <a:path w="369" h="440">
                    <a:moveTo>
                      <a:pt x="236" y="0"/>
                    </a:moveTo>
                    <a:lnTo>
                      <a:pt x="369" y="440"/>
                    </a:lnTo>
                    <a:lnTo>
                      <a:pt x="0" y="36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" name="Freeform 74"/>
              <p:cNvSpPr>
                <a:spLocks/>
              </p:cNvSpPr>
              <p:nvPr/>
            </p:nvSpPr>
            <p:spPr bwMode="auto">
              <a:xfrm>
                <a:off x="1428" y="1980"/>
                <a:ext cx="273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3" y="257"/>
                  </a:cxn>
                  <a:cxn ang="0">
                    <a:pos x="132" y="440"/>
                  </a:cxn>
                  <a:cxn ang="0">
                    <a:pos x="0" y="0"/>
                  </a:cxn>
                </a:cxnLst>
                <a:rect l="0" t="0" r="r" b="b"/>
                <a:pathLst>
                  <a:path w="273" h="440">
                    <a:moveTo>
                      <a:pt x="0" y="0"/>
                    </a:moveTo>
                    <a:lnTo>
                      <a:pt x="273" y="257"/>
                    </a:lnTo>
                    <a:lnTo>
                      <a:pt x="132" y="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33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64" name="그룹 63"/>
          <p:cNvGrpSpPr/>
          <p:nvPr/>
        </p:nvGrpSpPr>
        <p:grpSpPr>
          <a:xfrm>
            <a:off x="2501419" y="2969207"/>
            <a:ext cx="580545" cy="1762274"/>
            <a:chOff x="1952430" y="3587937"/>
            <a:chExt cx="290804" cy="902419"/>
          </a:xfrm>
        </p:grpSpPr>
        <p:grpSp>
          <p:nvGrpSpPr>
            <p:cNvPr id="65" name="그룹 64"/>
            <p:cNvGrpSpPr/>
            <p:nvPr/>
          </p:nvGrpSpPr>
          <p:grpSpPr>
            <a:xfrm>
              <a:off x="1952430" y="3587937"/>
              <a:ext cx="287362" cy="281984"/>
              <a:chOff x="2300084" y="3361730"/>
              <a:chExt cx="569251" cy="550013"/>
            </a:xfrm>
          </p:grpSpPr>
          <p:sp>
            <p:nvSpPr>
              <p:cNvPr id="69" name="타원 68"/>
              <p:cNvSpPr/>
              <p:nvPr/>
            </p:nvSpPr>
            <p:spPr>
              <a:xfrm>
                <a:off x="2300084" y="3361730"/>
                <a:ext cx="569251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1955873" y="4208372"/>
              <a:ext cx="287361" cy="281984"/>
              <a:chOff x="2300082" y="3361730"/>
              <a:chExt cx="569250" cy="550013"/>
            </a:xfrm>
          </p:grpSpPr>
          <p:sp>
            <p:nvSpPr>
              <p:cNvPr id="67" name="타원 66"/>
              <p:cNvSpPr/>
              <p:nvPr/>
            </p:nvSpPr>
            <p:spPr>
              <a:xfrm>
                <a:off x="2300082" y="3361730"/>
                <a:ext cx="569250" cy="5500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2720193" y="3545068"/>
                <a:ext cx="142313" cy="1833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71" name="직선 연결선 70"/>
          <p:cNvCxnSpPr>
            <a:stCxn id="69" idx="6"/>
          </p:cNvCxnSpPr>
          <p:nvPr/>
        </p:nvCxnSpPr>
        <p:spPr>
          <a:xfrm>
            <a:off x="3075093" y="3244541"/>
            <a:ext cx="3051993" cy="660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67" idx="6"/>
          </p:cNvCxnSpPr>
          <p:nvPr/>
        </p:nvCxnSpPr>
        <p:spPr>
          <a:xfrm flipV="1">
            <a:off x="3081964" y="3905311"/>
            <a:ext cx="3045122" cy="55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>
            <a:off x="3081964" y="4731481"/>
            <a:ext cx="3096344" cy="0"/>
          </a:xfrm>
          <a:prstGeom prst="straightConnector1">
            <a:avLst/>
          </a:prstGeom>
          <a:ln w="1905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73831" y="2393143"/>
            <a:ext cx="1042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Observer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88797" y="2403705"/>
            <a:ext cx="803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Object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226584" y="4988075"/>
                <a:ext cx="48907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/>
                  <a:t>Accommodation distance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Convergence distance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84" y="4988075"/>
                <a:ext cx="4890762" cy="369332"/>
              </a:xfrm>
              <a:prstGeom prst="rect">
                <a:avLst/>
              </a:prstGeom>
              <a:blipFill>
                <a:blip r:embed="rId2"/>
                <a:stretch>
                  <a:fillRect l="-621" t="-6349" r="-497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12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3749</TotalTime>
  <Words>559</Words>
  <Application>Microsoft Macintosh PowerPoint</Application>
  <PresentationFormat>화면 슬라이드 쇼(4:3)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맑은 고딕</vt:lpstr>
      <vt:lpstr>Myriad Pro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Beom-Ryeol Lee, lbr@etri.re.kr</vt:lpstr>
      <vt:lpstr>Physiological Cues</vt:lpstr>
      <vt:lpstr>Psychological Cues</vt:lpstr>
      <vt:lpstr>Classification of 3D Displays</vt:lpstr>
      <vt:lpstr>Accommodation</vt:lpstr>
      <vt:lpstr>Vergence [Convergence]</vt:lpstr>
      <vt:lpstr>Sight in real world</vt:lpstr>
      <vt:lpstr>Sight in Stereoscopic 3D Display</vt:lpstr>
      <vt:lpstr>Insight into Vergence-Accommodation Mismatch</vt:lpstr>
      <vt:lpstr>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11658</cp:lastModifiedBy>
  <cp:revision>207</cp:revision>
  <dcterms:created xsi:type="dcterms:W3CDTF">2020-07-07T10:18:46Z</dcterms:created>
  <dcterms:modified xsi:type="dcterms:W3CDTF">2021-07-20T11:24:20Z</dcterms:modified>
</cp:coreProperties>
</file>