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12"/>
  </p:notesMasterIdLst>
  <p:handoutMasterIdLst>
    <p:handoutMasterId r:id="rId13"/>
  </p:handoutMasterIdLst>
  <p:sldIdLst>
    <p:sldId id="393" r:id="rId4"/>
    <p:sldId id="365" r:id="rId5"/>
    <p:sldId id="366" r:id="rId6"/>
    <p:sldId id="381" r:id="rId7"/>
    <p:sldId id="394" r:id="rId8"/>
    <p:sldId id="385" r:id="rId9"/>
    <p:sldId id="395" r:id="rId10"/>
    <p:sldId id="35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A1"/>
    <a:srgbClr val="001FA1"/>
    <a:srgbClr val="E8E8E8"/>
    <a:srgbClr val="FDC82F"/>
    <a:srgbClr val="009FDA"/>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701" autoAdjust="0"/>
  </p:normalViewPr>
  <p:slideViewPr>
    <p:cSldViewPr>
      <p:cViewPr varScale="1">
        <p:scale>
          <a:sx n="133" d="100"/>
          <a:sy n="133" d="100"/>
        </p:scale>
        <p:origin x="738" y="13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1</a:t>
            </a:fld>
            <a:endParaRPr lang="en-US"/>
          </a:p>
        </p:txBody>
      </p:sp>
    </p:spTree>
    <p:extLst>
      <p:ext uri="{BB962C8B-B14F-4D97-AF65-F5344CB8AC3E}">
        <p14:creationId xmlns:p14="http://schemas.microsoft.com/office/powerpoint/2010/main" val="17588057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3079-21-0030-00-0002-Sharing Information on the Current Status of IEEE 2048 WG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7" name="바닥글 개체 틀 4"/>
          <p:cNvSpPr>
            <a:spLocks noGrp="1"/>
          </p:cNvSpPr>
          <p:nvPr>
            <p:ph type="ftr" sz="quarter" idx="11"/>
          </p:nvPr>
        </p:nvSpPr>
        <p:spPr>
          <a:xfrm>
            <a:off x="457200" y="6610350"/>
            <a:ext cx="67056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9" name="바닥글 개체 틀 4"/>
          <p:cNvSpPr>
            <a:spLocks noGrp="1"/>
          </p:cNvSpPr>
          <p:nvPr>
            <p:ph type="ftr" sz="quarter" idx="11"/>
          </p:nvPr>
        </p:nvSpPr>
        <p:spPr>
          <a:xfrm>
            <a:off x="457200" y="6610350"/>
            <a:ext cx="47244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3079-21-0030-00-0002-Sharing Information on the Current Status of IEEE 2048 WG</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9F6C5FD0-38EC-4785-ABEE-FD4D4F0477D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1378" y="49211"/>
            <a:ext cx="717822" cy="678381"/>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endParaRPr lang="ko-KR" altLang="en-US"/>
          </a:p>
        </p:txBody>
      </p:sp>
      <p:sp>
        <p:nvSpPr>
          <p:cNvPr id="8" name="Footer Placeholder 7"/>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3" name="그림 2">
            <a:extLst>
              <a:ext uri="{FF2B5EF4-FFF2-40B4-BE49-F238E27FC236}">
                <a16:creationId xmlns:a16="http://schemas.microsoft.com/office/drawing/2014/main" id="{1975772A-B9F5-41F4-A8E8-19D326E28E9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1378" y="49211"/>
            <a:ext cx="717822" cy="678381"/>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2" name="그림 1">
            <a:extLst>
              <a:ext uri="{FF2B5EF4-FFF2-40B4-BE49-F238E27FC236}">
                <a16:creationId xmlns:a16="http://schemas.microsoft.com/office/drawing/2014/main" id="{452B8237-52A2-4804-8FE0-0AA910E4CBA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1378" y="49211"/>
            <a:ext cx="717822" cy="678381"/>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2" name="그림 1">
            <a:extLst>
              <a:ext uri="{FF2B5EF4-FFF2-40B4-BE49-F238E27FC236}">
                <a16:creationId xmlns:a16="http://schemas.microsoft.com/office/drawing/2014/main" id="{88843E0D-FA5E-4B83-AC45-A6663B7626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1378" y="49211"/>
            <a:ext cx="717822" cy="678381"/>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3079-21-0030-00-0002-Sharing Information on the Current Status of IEEE 2048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3079-21-0030-00-0002-Sharing Information on the Current Status of IEEE 2048 WG</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3079-21-0030-00-0002-Sharing Information on the Current Status of IEEE 2048 WG</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바닥글 개체 틀 4"/>
          <p:cNvSpPr>
            <a:spLocks noGrp="1"/>
          </p:cNvSpPr>
          <p:nvPr>
            <p:ph type="ftr" sz="quarter" idx="11"/>
          </p:nvPr>
        </p:nvSpPr>
        <p:spPr>
          <a:xfrm>
            <a:off x="457200" y="6610350"/>
            <a:ext cx="6019800" cy="247650"/>
          </a:xfrm>
          <a:prstGeom prst="rect">
            <a:avLst/>
          </a:prstGeom>
        </p:spPr>
        <p:txBody>
          <a:bodyPr/>
          <a:lstStyle>
            <a:lvl1pPr algn="l">
              <a:defRPr sz="900" b="1">
                <a:solidFill>
                  <a:schemeClr val="tx1"/>
                </a:solidFill>
              </a:defRPr>
            </a:lvl1pPr>
          </a:lstStyle>
          <a:p>
            <a:pPr>
              <a:defRPr/>
            </a:pPr>
            <a:r>
              <a:rPr lang="en-US"/>
              <a:t>3079-21-0030-00-0002-Sharing Information on the Current Status of IEEE 2048 WG</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5"/>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pic>
        <p:nvPicPr>
          <p:cNvPr id="4" name="그림 3">
            <a:extLst>
              <a:ext uri="{FF2B5EF4-FFF2-40B4-BE49-F238E27FC236}">
                <a16:creationId xmlns:a16="http://schemas.microsoft.com/office/drawing/2014/main" id="{D0505570-ABD6-4153-89AD-9833EB59243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21378" y="49211"/>
            <a:ext cx="717822" cy="678381"/>
          </a:xfrm>
          <a:prstGeom prst="rect">
            <a:avLst/>
          </a:prstGeom>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3079-21-0030-00-0002-Sharing Information on the Current Status of IEEE 2048 WG</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develop/policies/bylaws/sect6-7.html#7"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http://standards.ieee.org/guides/bylaws/sect6-7.html#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1666874"/>
            <a:ext cx="6477000" cy="1000125"/>
          </a:xfrm>
        </p:spPr>
        <p:txBody>
          <a:bodyPr>
            <a:noAutofit/>
          </a:bodyPr>
          <a:lstStyle/>
          <a:p>
            <a:pPr>
              <a:lnSpc>
                <a:spcPct val="200000"/>
              </a:lnSpc>
            </a:pPr>
            <a:r>
              <a:rPr lang="en-US" dirty="0"/>
              <a:t>[Sharing Information on the Current Status of IEEE 2048 WG]</a:t>
            </a:r>
          </a:p>
        </p:txBody>
      </p:sp>
      <p:sp>
        <p:nvSpPr>
          <p:cNvPr id="7" name="Text Placeholder 6"/>
          <p:cNvSpPr>
            <a:spLocks noGrp="1"/>
          </p:cNvSpPr>
          <p:nvPr>
            <p:ph type="body" sz="quarter" idx="10"/>
          </p:nvPr>
        </p:nvSpPr>
        <p:spPr>
          <a:xfrm>
            <a:off x="-76200" y="3352800"/>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334801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3"/>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4"/>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3" name="바닥글 개체 틀 2">
            <a:extLst>
              <a:ext uri="{FF2B5EF4-FFF2-40B4-BE49-F238E27FC236}">
                <a16:creationId xmlns:a16="http://schemas.microsoft.com/office/drawing/2014/main" id="{02478C2D-C556-4451-A0FE-4B7523769C98}"/>
              </a:ext>
            </a:extLst>
          </p:cNvPr>
          <p:cNvSpPr>
            <a:spLocks noGrp="1"/>
          </p:cNvSpPr>
          <p:nvPr>
            <p:ph type="ftr" sz="quarter" idx="11"/>
          </p:nvPr>
        </p:nvSpPr>
        <p:spPr>
          <a:xfrm>
            <a:off x="457200" y="6610350"/>
            <a:ext cx="7772400" cy="247650"/>
          </a:xfrm>
        </p:spPr>
        <p:txBody>
          <a:bodyPr/>
          <a:lstStyle/>
          <a:p>
            <a:pPr>
              <a:defRPr/>
            </a:pPr>
            <a:r>
              <a:rPr lang="en-US" sz="800"/>
              <a:t>3079-21-0030-00-0002-Sharing Information on the Current Status of IEEE 2048 WG</a:t>
            </a:r>
            <a:endParaRPr lang="en-US" sz="800" dirty="0"/>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23481691"/>
              </p:ext>
            </p:extLst>
          </p:nvPr>
        </p:nvGraphicFramePr>
        <p:xfrm>
          <a:off x="228600" y="1364455"/>
          <a:ext cx="8686800" cy="4677293"/>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1" i="0" u="none" strike="noStrike" kern="1200" cap="none" normalizeH="0" baseline="0" dirty="0">
                          <a:ln>
                            <a:noFill/>
                          </a:ln>
                          <a:solidFill>
                            <a:schemeClr val="tx1"/>
                          </a:solidFill>
                          <a:effectLst/>
                          <a:latin typeface="Times New Roman" pitchFamily="-84" charset="0"/>
                          <a:cs typeface="Times New Roman" pitchFamily="-84" charset="0"/>
                        </a:rPr>
                        <a:t>Sharing Information on the Current Status of IEEE 2048 WG</a:t>
                      </a:r>
                      <a:endParaRPr kumimoji="0" lang="en-US" sz="2400" b="1" i="0" u="none" strike="noStrike" kern="1200"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2021-</a:t>
                      </a:r>
                      <a:r>
                        <a:rPr kumimoji="0" lang="en-US"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04</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sz="1600" b="0"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18</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95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95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 </a:t>
                      </a: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HyeonWoo</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Dongduk</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Women’s Univ.</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+82 10 5313 1197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hwnam@dongduk.ac.kr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469082"/>
                  </a:ext>
                </a:extLst>
              </a:tr>
              <a:tr h="3895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9382698"/>
                  </a:ext>
                </a:extLst>
              </a:tr>
              <a:tr h="3895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VR Sickness Reducing Technology</a:t>
            </a:r>
            <a:br>
              <a:rPr lang="en-US" altLang="ko-KR" sz="1800" dirty="0"/>
            </a:br>
            <a:r>
              <a:rPr lang="en-US" altLang="ko-KR" sz="1800" dirty="0"/>
              <a:t>Dong Il Dillon </a:t>
            </a:r>
            <a:r>
              <a:rPr lang="en-US" altLang="ko-KR" sz="1800" dirty="0" err="1"/>
              <a:t>Seo</a:t>
            </a:r>
            <a:r>
              <a:rPr lang="en-US" altLang="ko-KR" sz="1800" dirty="0"/>
              <a:t>, dillon.seo@telekom-capital.com</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8" name="바닥글 개체 틀 2">
            <a:extLst>
              <a:ext uri="{FF2B5EF4-FFF2-40B4-BE49-F238E27FC236}">
                <a16:creationId xmlns:a16="http://schemas.microsoft.com/office/drawing/2014/main" id="{F4477DC6-37FF-4938-BE8D-8DC0C79935B5}"/>
              </a:ext>
            </a:extLst>
          </p:cNvPr>
          <p:cNvSpPr>
            <a:spLocks noGrp="1"/>
          </p:cNvSpPr>
          <p:nvPr>
            <p:ph type="ftr" sz="quarter" idx="11"/>
          </p:nvPr>
        </p:nvSpPr>
        <p:spPr>
          <a:xfrm>
            <a:off x="457200" y="6610350"/>
            <a:ext cx="7772400" cy="247650"/>
          </a:xfrm>
        </p:spPr>
        <p:txBody>
          <a:bodyPr/>
          <a:lstStyle/>
          <a:p>
            <a:pPr>
              <a:defRPr/>
            </a:pPr>
            <a:r>
              <a:rPr lang="en-US" sz="800"/>
              <a:t>3079-21-0030-00-0002-Sharing Information on the Current Status of IEEE 2048 WG</a:t>
            </a:r>
            <a:endParaRPr lang="en-US" sz="800"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782A421-8BFD-4436-909A-15F634055308}"/>
              </a:ext>
            </a:extLst>
          </p:cNvPr>
          <p:cNvSpPr>
            <a:spLocks noGrp="1"/>
          </p:cNvSpPr>
          <p:nvPr>
            <p:ph type="title"/>
          </p:nvPr>
        </p:nvSpPr>
        <p:spPr/>
        <p:txBody>
          <a:bodyPr/>
          <a:lstStyle/>
          <a:p>
            <a:r>
              <a:rPr lang="en-US" altLang="ko-KR" dirty="0"/>
              <a:t>IEEE 2048 WG</a:t>
            </a:r>
            <a:endParaRPr lang="ko-KR" altLang="en-US" dirty="0"/>
          </a:p>
        </p:txBody>
      </p:sp>
      <p:sp>
        <p:nvSpPr>
          <p:cNvPr id="4" name="슬라이드 번호 개체 틀 3">
            <a:extLst>
              <a:ext uri="{FF2B5EF4-FFF2-40B4-BE49-F238E27FC236}">
                <a16:creationId xmlns:a16="http://schemas.microsoft.com/office/drawing/2014/main" id="{810D7334-1CF3-4EB2-9DBB-4DB10BA43DDE}"/>
              </a:ext>
            </a:extLst>
          </p:cNvPr>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7" name="바닥글 개체 틀 2">
            <a:extLst>
              <a:ext uri="{FF2B5EF4-FFF2-40B4-BE49-F238E27FC236}">
                <a16:creationId xmlns:a16="http://schemas.microsoft.com/office/drawing/2014/main" id="{8B4EA145-A52C-4DE9-9D75-31AC294035CD}"/>
              </a:ext>
            </a:extLst>
          </p:cNvPr>
          <p:cNvSpPr>
            <a:spLocks noGrp="1"/>
          </p:cNvSpPr>
          <p:nvPr>
            <p:ph type="ftr" sz="quarter" idx="11"/>
          </p:nvPr>
        </p:nvSpPr>
        <p:spPr>
          <a:xfrm>
            <a:off x="457200" y="6610350"/>
            <a:ext cx="7772400" cy="247650"/>
          </a:xfrm>
        </p:spPr>
        <p:txBody>
          <a:bodyPr/>
          <a:lstStyle/>
          <a:p>
            <a:pPr>
              <a:defRPr/>
            </a:pPr>
            <a:r>
              <a:rPr lang="en-US" sz="800"/>
              <a:t>3079-21-0030-00-0002-Sharing Information on the Current Status of IEEE 2048 WG</a:t>
            </a:r>
            <a:endParaRPr lang="en-US" sz="800" dirty="0"/>
          </a:p>
        </p:txBody>
      </p:sp>
      <p:sp>
        <p:nvSpPr>
          <p:cNvPr id="3" name="TextBox 2">
            <a:extLst>
              <a:ext uri="{FF2B5EF4-FFF2-40B4-BE49-F238E27FC236}">
                <a16:creationId xmlns:a16="http://schemas.microsoft.com/office/drawing/2014/main" id="{5FE7001C-81D3-4EA8-8D07-9F3F164F743E}"/>
              </a:ext>
            </a:extLst>
          </p:cNvPr>
          <p:cNvSpPr txBox="1"/>
          <p:nvPr/>
        </p:nvSpPr>
        <p:spPr>
          <a:xfrm>
            <a:off x="533400" y="697468"/>
            <a:ext cx="5976508" cy="369332"/>
          </a:xfrm>
          <a:prstGeom prst="rect">
            <a:avLst/>
          </a:prstGeom>
          <a:noFill/>
        </p:spPr>
        <p:txBody>
          <a:bodyPr wrap="none" rtlCol="0">
            <a:spAutoFit/>
          </a:bodyPr>
          <a:lstStyle/>
          <a:p>
            <a:r>
              <a:rPr lang="en-US" altLang="ko-KR" dirty="0">
                <a:latin typeface="Times New Roman" panose="02020603050405020304" pitchFamily="18" charset="0"/>
                <a:cs typeface="Times New Roman" panose="02020603050405020304" pitchFamily="18" charset="0"/>
              </a:rPr>
              <a:t>WG Title: Standard for Virtual Reality and Augmented Reality</a:t>
            </a:r>
            <a:endParaRPr lang="ko-KR" altLang="en-US" dirty="0">
              <a:latin typeface="Times New Roman" panose="02020603050405020304" pitchFamily="18" charset="0"/>
              <a:cs typeface="Times New Roman" panose="02020603050405020304" pitchFamily="18" charset="0"/>
            </a:endParaRPr>
          </a:p>
        </p:txBody>
      </p:sp>
      <p:graphicFrame>
        <p:nvGraphicFramePr>
          <p:cNvPr id="8" name="표 7">
            <a:extLst>
              <a:ext uri="{FF2B5EF4-FFF2-40B4-BE49-F238E27FC236}">
                <a16:creationId xmlns:a16="http://schemas.microsoft.com/office/drawing/2014/main" id="{79124E1A-BB23-4CF3-B4F8-4EF5E08D38AD}"/>
              </a:ext>
            </a:extLst>
          </p:cNvPr>
          <p:cNvGraphicFramePr>
            <a:graphicFrameLocks noGrp="1"/>
          </p:cNvGraphicFramePr>
          <p:nvPr>
            <p:extLst>
              <p:ext uri="{D42A27DB-BD31-4B8C-83A1-F6EECF244321}">
                <p14:modId xmlns:p14="http://schemas.microsoft.com/office/powerpoint/2010/main" val="2182152838"/>
              </p:ext>
            </p:extLst>
          </p:nvPr>
        </p:nvGraphicFramePr>
        <p:xfrm>
          <a:off x="304800" y="1371600"/>
          <a:ext cx="8534400" cy="4327480"/>
        </p:xfrm>
        <a:graphic>
          <a:graphicData uri="http://schemas.openxmlformats.org/drawingml/2006/table">
            <a:tbl>
              <a:tblPr/>
              <a:tblGrid>
                <a:gridCol w="533400">
                  <a:extLst>
                    <a:ext uri="{9D8B030D-6E8A-4147-A177-3AD203B41FA5}">
                      <a16:colId xmlns:a16="http://schemas.microsoft.com/office/drawing/2014/main" val="85830640"/>
                    </a:ext>
                  </a:extLst>
                </a:gridCol>
                <a:gridCol w="533400">
                  <a:extLst>
                    <a:ext uri="{9D8B030D-6E8A-4147-A177-3AD203B41FA5}">
                      <a16:colId xmlns:a16="http://schemas.microsoft.com/office/drawing/2014/main" val="2064576223"/>
                    </a:ext>
                  </a:extLst>
                </a:gridCol>
                <a:gridCol w="762000">
                  <a:extLst>
                    <a:ext uri="{9D8B030D-6E8A-4147-A177-3AD203B41FA5}">
                      <a16:colId xmlns:a16="http://schemas.microsoft.com/office/drawing/2014/main" val="3721301686"/>
                    </a:ext>
                  </a:extLst>
                </a:gridCol>
                <a:gridCol w="2286000">
                  <a:extLst>
                    <a:ext uri="{9D8B030D-6E8A-4147-A177-3AD203B41FA5}">
                      <a16:colId xmlns:a16="http://schemas.microsoft.com/office/drawing/2014/main" val="8696251"/>
                    </a:ext>
                  </a:extLst>
                </a:gridCol>
                <a:gridCol w="2362200">
                  <a:extLst>
                    <a:ext uri="{9D8B030D-6E8A-4147-A177-3AD203B41FA5}">
                      <a16:colId xmlns:a16="http://schemas.microsoft.com/office/drawing/2014/main" val="1398030344"/>
                    </a:ext>
                  </a:extLst>
                </a:gridCol>
                <a:gridCol w="685800">
                  <a:extLst>
                    <a:ext uri="{9D8B030D-6E8A-4147-A177-3AD203B41FA5}">
                      <a16:colId xmlns:a16="http://schemas.microsoft.com/office/drawing/2014/main" val="3797786733"/>
                    </a:ext>
                  </a:extLst>
                </a:gridCol>
                <a:gridCol w="685800">
                  <a:extLst>
                    <a:ext uri="{9D8B030D-6E8A-4147-A177-3AD203B41FA5}">
                      <a16:colId xmlns:a16="http://schemas.microsoft.com/office/drawing/2014/main" val="2781100281"/>
                    </a:ext>
                  </a:extLst>
                </a:gridCol>
                <a:gridCol w="685800">
                  <a:extLst>
                    <a:ext uri="{9D8B030D-6E8A-4147-A177-3AD203B41FA5}">
                      <a16:colId xmlns:a16="http://schemas.microsoft.com/office/drawing/2014/main" val="964169135"/>
                    </a:ext>
                  </a:extLst>
                </a:gridCol>
              </a:tblGrid>
              <a:tr h="82973">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PAR</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Number</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Project</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Type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Committee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Title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Scope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Approval</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Date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PAR</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Expiration</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dirty="0">
                          <a:solidFill>
                            <a:schemeClr val="tx1"/>
                          </a:solidFill>
                          <a:effectLst/>
                          <a:latin typeface="Times New Roman" panose="02020603050405020304" pitchFamily="18" charset="0"/>
                          <a:cs typeface="Times New Roman" panose="02020603050405020304" pitchFamily="18" charset="0"/>
                        </a:rPr>
                        <a:t>Status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8480424"/>
                  </a:ext>
                </a:extLst>
              </a:tr>
              <a:tr h="405314">
                <a:tc>
                  <a:txBody>
                    <a:bodyPr/>
                    <a:lstStyle/>
                    <a:p>
                      <a:pPr algn="ctr" fontAlgn="t"/>
                      <a:r>
                        <a:rPr lang="en-US" sz="900" b="0" i="0" u="none" strike="noStrike" dirty="0">
                          <a:solidFill>
                            <a:schemeClr val="tx1"/>
                          </a:solidFill>
                          <a:effectLst/>
                          <a:latin typeface="Times New Roman" panose="02020603050405020304" pitchFamily="18" charset="0"/>
                          <a:cs typeface="Times New Roman" panose="02020603050405020304" pitchFamily="18" charset="0"/>
                        </a:rPr>
                        <a:t>P2048.1</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Device Taxonomy and Definitions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taxonomy and definitions for Virtual Reality (VR) and Augmented Reality (AR) devices.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7-Dec-2016</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31-Dec-2020</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Abolition</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95541246"/>
                  </a:ext>
                </a:extLst>
              </a:tr>
              <a:tr h="292066">
                <a:tc>
                  <a:txBody>
                    <a:bodyPr/>
                    <a:lstStyle/>
                    <a:p>
                      <a:pPr algn="ctr" fontAlgn="t"/>
                      <a:r>
                        <a:rPr lang="en-US" sz="900" b="0" i="0" u="none" strike="noStrike" dirty="0">
                          <a:solidFill>
                            <a:schemeClr val="tx1"/>
                          </a:solidFill>
                          <a:effectLst/>
                          <a:latin typeface="Times New Roman" panose="02020603050405020304" pitchFamily="18" charset="0"/>
                          <a:cs typeface="Times New Roman" panose="02020603050405020304" pitchFamily="18" charset="0"/>
                        </a:rPr>
                        <a:t>P2048.2</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Immersive Video Taxonomy and Quality Metrics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taxonomy and quality metrics for immersive video.</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7-Dec-2016</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31-Dec-2020</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Abolition</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49496280"/>
                  </a:ext>
                </a:extLst>
              </a:tr>
              <a:tr h="488357">
                <a:tc>
                  <a:txBody>
                    <a:bodyPr/>
                    <a:lstStyle/>
                    <a:p>
                      <a:pPr algn="ctr" fontAlgn="t"/>
                      <a:r>
                        <a:rPr lang="en-US" sz="900" b="0" i="0" u="none" strike="noStrike" dirty="0">
                          <a:solidFill>
                            <a:schemeClr val="tx1"/>
                          </a:solidFill>
                          <a:effectLst/>
                          <a:latin typeface="Times New Roman" panose="02020603050405020304" pitchFamily="18" charset="0"/>
                          <a:cs typeface="Times New Roman" panose="02020603050405020304" pitchFamily="18" charset="0"/>
                        </a:rPr>
                        <a:t>P2048.3</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Immersive Video File and Stream Formats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formats of immersive video files and streams, and the functions and interactions enabled by the formats.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a:solidFill>
                            <a:schemeClr val="tx1"/>
                          </a:solidFill>
                          <a:effectLst/>
                          <a:latin typeface="Times New Roman" panose="02020603050405020304" pitchFamily="18" charset="0"/>
                          <a:cs typeface="Times New Roman" panose="02020603050405020304" pitchFamily="18" charset="0"/>
                        </a:rPr>
                        <a:t>7-Dec-2016</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31-Dec-2020</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Abolition</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26716697"/>
                  </a:ext>
                </a:extLst>
              </a:tr>
              <a:tr h="394479">
                <a:tc>
                  <a:txBody>
                    <a:bodyPr/>
                    <a:lstStyle/>
                    <a:p>
                      <a:pPr algn="ctr" fontAlgn="t"/>
                      <a:r>
                        <a:rPr lang="en-US" sz="900" b="0" i="0" u="none" strike="noStrike" dirty="0">
                          <a:solidFill>
                            <a:schemeClr val="tx1"/>
                          </a:solidFill>
                          <a:effectLst/>
                          <a:latin typeface="Times New Roman" panose="02020603050405020304" pitchFamily="18" charset="0"/>
                          <a:cs typeface="Times New Roman" panose="02020603050405020304" pitchFamily="18" charset="0"/>
                        </a:rPr>
                        <a:t>P2048.4</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Person Identity</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The standard specifies the requirements and methods for verifying a person's identify in virtual reality.</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7-Dec-2016</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31-Dec-2020</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Abolition</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1247353"/>
                  </a:ext>
                </a:extLst>
              </a:tr>
              <a:tr h="765725">
                <a:tc>
                  <a:txBody>
                    <a:bodyPr/>
                    <a:lstStyle/>
                    <a:p>
                      <a:pPr algn="ctr" fontAlgn="t"/>
                      <a:r>
                        <a:rPr lang="en-US" sz="900" b="0" i="0" u="none" strike="noStrike" dirty="0">
                          <a:solidFill>
                            <a:schemeClr val="tx1"/>
                          </a:solidFill>
                          <a:effectLst/>
                          <a:latin typeface="Times New Roman" panose="02020603050405020304" pitchFamily="18" charset="0"/>
                          <a:cs typeface="Times New Roman" panose="02020603050405020304" pitchFamily="18" charset="0"/>
                        </a:rPr>
                        <a:t>P2048.5</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Environment Safety</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recommendations for workstation and content consumption environment for Virtual Reality (VR), Augmented Reality (AR), Mixed Reality (MR) and all related devices where a digital more…</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7-Dec-2016</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31-Dec-2020</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Abolition</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82168140"/>
                  </a:ext>
                </a:extLst>
              </a:tr>
              <a:tr h="778527">
                <a:tc>
                  <a:txBody>
                    <a:bodyPr/>
                    <a:lstStyle/>
                    <a:p>
                      <a:pPr algn="ctr" fontAlgn="t"/>
                      <a:r>
                        <a:rPr lang="en-US" sz="900" b="0" i="0" u="none" strike="noStrike" dirty="0">
                          <a:solidFill>
                            <a:schemeClr val="tx1"/>
                          </a:solidFill>
                          <a:effectLst/>
                          <a:latin typeface="Times New Roman" panose="02020603050405020304" pitchFamily="18" charset="0"/>
                          <a:cs typeface="Times New Roman" panose="02020603050405020304" pitchFamily="18" charset="0"/>
                        </a:rPr>
                        <a:t>P2048.6</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Immersive User Interface</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just"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requirements and methods for enabling the immersive user interface in Virtual Reality (VR) applications, and the functions and interactions provided by the immersive user interface.</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23-Mar-2017</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31-Dec-2021</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WG Draft</a:t>
                      </a:r>
                    </a:p>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Development</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879943766"/>
                  </a:ext>
                </a:extLst>
              </a:tr>
              <a:tr h="778527">
                <a:tc>
                  <a:txBody>
                    <a:bodyPr/>
                    <a:lstStyle/>
                    <a:p>
                      <a:pPr marL="0" algn="ctr"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P2048.7</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Map for Virtual Objects in the Real World</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requirements, systems, methods, testing and verification for Augmented Reality (AR) and Mixed Reality (MR) applications to create and use a map for virtual objects in the real world.</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23-Mar-2017</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31-Dec-2021</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WG Draft</a:t>
                      </a:r>
                    </a:p>
                    <a:p>
                      <a:pPr marL="0" algn="ctr"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Development</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8619988"/>
                  </a:ext>
                </a:extLst>
              </a:tr>
            </a:tbl>
          </a:graphicData>
        </a:graphic>
      </p:graphicFrame>
    </p:spTree>
    <p:extLst>
      <p:ext uri="{BB962C8B-B14F-4D97-AF65-F5344CB8AC3E}">
        <p14:creationId xmlns:p14="http://schemas.microsoft.com/office/powerpoint/2010/main" val="2120945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782A421-8BFD-4436-909A-15F634055308}"/>
              </a:ext>
            </a:extLst>
          </p:cNvPr>
          <p:cNvSpPr>
            <a:spLocks noGrp="1"/>
          </p:cNvSpPr>
          <p:nvPr>
            <p:ph type="title"/>
          </p:nvPr>
        </p:nvSpPr>
        <p:spPr/>
        <p:txBody>
          <a:bodyPr/>
          <a:lstStyle/>
          <a:p>
            <a:r>
              <a:rPr lang="en-US" altLang="ko-KR" dirty="0"/>
              <a:t>IEEE 2048 WG</a:t>
            </a:r>
            <a:endParaRPr lang="ko-KR" altLang="en-US" dirty="0"/>
          </a:p>
        </p:txBody>
      </p:sp>
      <p:sp>
        <p:nvSpPr>
          <p:cNvPr id="4" name="슬라이드 번호 개체 틀 3">
            <a:extLst>
              <a:ext uri="{FF2B5EF4-FFF2-40B4-BE49-F238E27FC236}">
                <a16:creationId xmlns:a16="http://schemas.microsoft.com/office/drawing/2014/main" id="{810D7334-1CF3-4EB2-9DBB-4DB10BA43DDE}"/>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7" name="바닥글 개체 틀 2">
            <a:extLst>
              <a:ext uri="{FF2B5EF4-FFF2-40B4-BE49-F238E27FC236}">
                <a16:creationId xmlns:a16="http://schemas.microsoft.com/office/drawing/2014/main" id="{8B4EA145-A52C-4DE9-9D75-31AC294035CD}"/>
              </a:ext>
            </a:extLst>
          </p:cNvPr>
          <p:cNvSpPr>
            <a:spLocks noGrp="1"/>
          </p:cNvSpPr>
          <p:nvPr>
            <p:ph type="ftr" sz="quarter" idx="11"/>
          </p:nvPr>
        </p:nvSpPr>
        <p:spPr>
          <a:xfrm>
            <a:off x="457200" y="6610350"/>
            <a:ext cx="7772400" cy="247650"/>
          </a:xfrm>
        </p:spPr>
        <p:txBody>
          <a:bodyPr/>
          <a:lstStyle/>
          <a:p>
            <a:pPr>
              <a:defRPr/>
            </a:pPr>
            <a:r>
              <a:rPr lang="en-US" sz="800"/>
              <a:t>3079-21-0030-00-0002-Sharing Information on the Current Status of IEEE 2048 WG</a:t>
            </a:r>
            <a:endParaRPr lang="en-US" sz="800" dirty="0"/>
          </a:p>
        </p:txBody>
      </p:sp>
      <p:sp>
        <p:nvSpPr>
          <p:cNvPr id="3" name="TextBox 2">
            <a:extLst>
              <a:ext uri="{FF2B5EF4-FFF2-40B4-BE49-F238E27FC236}">
                <a16:creationId xmlns:a16="http://schemas.microsoft.com/office/drawing/2014/main" id="{5FE7001C-81D3-4EA8-8D07-9F3F164F743E}"/>
              </a:ext>
            </a:extLst>
          </p:cNvPr>
          <p:cNvSpPr txBox="1"/>
          <p:nvPr/>
        </p:nvSpPr>
        <p:spPr>
          <a:xfrm>
            <a:off x="533400" y="697468"/>
            <a:ext cx="5976508" cy="369332"/>
          </a:xfrm>
          <a:prstGeom prst="rect">
            <a:avLst/>
          </a:prstGeom>
          <a:noFill/>
        </p:spPr>
        <p:txBody>
          <a:bodyPr wrap="none" rtlCol="0">
            <a:spAutoFit/>
          </a:bodyPr>
          <a:lstStyle/>
          <a:p>
            <a:r>
              <a:rPr lang="en-US" altLang="ko-KR" dirty="0">
                <a:latin typeface="Times New Roman" panose="02020603050405020304" pitchFamily="18" charset="0"/>
                <a:cs typeface="Times New Roman" panose="02020603050405020304" pitchFamily="18" charset="0"/>
              </a:rPr>
              <a:t>WG Title: Standard for Virtual Reality and Augmented Reality</a:t>
            </a:r>
            <a:endParaRPr lang="ko-KR" altLang="en-US" dirty="0">
              <a:latin typeface="Times New Roman" panose="02020603050405020304" pitchFamily="18" charset="0"/>
              <a:cs typeface="Times New Roman" panose="02020603050405020304" pitchFamily="18" charset="0"/>
            </a:endParaRPr>
          </a:p>
        </p:txBody>
      </p:sp>
      <p:graphicFrame>
        <p:nvGraphicFramePr>
          <p:cNvPr id="8" name="표 7">
            <a:extLst>
              <a:ext uri="{FF2B5EF4-FFF2-40B4-BE49-F238E27FC236}">
                <a16:creationId xmlns:a16="http://schemas.microsoft.com/office/drawing/2014/main" id="{79124E1A-BB23-4CF3-B4F8-4EF5E08D38AD}"/>
              </a:ext>
            </a:extLst>
          </p:cNvPr>
          <p:cNvGraphicFramePr>
            <a:graphicFrameLocks noGrp="1"/>
          </p:cNvGraphicFramePr>
          <p:nvPr>
            <p:extLst>
              <p:ext uri="{D42A27DB-BD31-4B8C-83A1-F6EECF244321}">
                <p14:modId xmlns:p14="http://schemas.microsoft.com/office/powerpoint/2010/main" val="2978219212"/>
              </p:ext>
            </p:extLst>
          </p:nvPr>
        </p:nvGraphicFramePr>
        <p:xfrm>
          <a:off x="342899" y="1096800"/>
          <a:ext cx="8458201" cy="4645505"/>
        </p:xfrm>
        <a:graphic>
          <a:graphicData uri="http://schemas.openxmlformats.org/drawingml/2006/table">
            <a:tbl>
              <a:tblPr/>
              <a:tblGrid>
                <a:gridCol w="609600">
                  <a:extLst>
                    <a:ext uri="{9D8B030D-6E8A-4147-A177-3AD203B41FA5}">
                      <a16:colId xmlns:a16="http://schemas.microsoft.com/office/drawing/2014/main" val="85830640"/>
                    </a:ext>
                  </a:extLst>
                </a:gridCol>
                <a:gridCol w="457200">
                  <a:extLst>
                    <a:ext uri="{9D8B030D-6E8A-4147-A177-3AD203B41FA5}">
                      <a16:colId xmlns:a16="http://schemas.microsoft.com/office/drawing/2014/main" val="2064576223"/>
                    </a:ext>
                  </a:extLst>
                </a:gridCol>
                <a:gridCol w="762000">
                  <a:extLst>
                    <a:ext uri="{9D8B030D-6E8A-4147-A177-3AD203B41FA5}">
                      <a16:colId xmlns:a16="http://schemas.microsoft.com/office/drawing/2014/main" val="3721301686"/>
                    </a:ext>
                  </a:extLst>
                </a:gridCol>
                <a:gridCol w="2306959">
                  <a:extLst>
                    <a:ext uri="{9D8B030D-6E8A-4147-A177-3AD203B41FA5}">
                      <a16:colId xmlns:a16="http://schemas.microsoft.com/office/drawing/2014/main" val="8696251"/>
                    </a:ext>
                  </a:extLst>
                </a:gridCol>
                <a:gridCol w="2341241">
                  <a:extLst>
                    <a:ext uri="{9D8B030D-6E8A-4147-A177-3AD203B41FA5}">
                      <a16:colId xmlns:a16="http://schemas.microsoft.com/office/drawing/2014/main" val="1398030344"/>
                    </a:ext>
                  </a:extLst>
                </a:gridCol>
                <a:gridCol w="685801">
                  <a:extLst>
                    <a:ext uri="{9D8B030D-6E8A-4147-A177-3AD203B41FA5}">
                      <a16:colId xmlns:a16="http://schemas.microsoft.com/office/drawing/2014/main" val="3797786733"/>
                    </a:ext>
                  </a:extLst>
                </a:gridCol>
                <a:gridCol w="609600">
                  <a:extLst>
                    <a:ext uri="{9D8B030D-6E8A-4147-A177-3AD203B41FA5}">
                      <a16:colId xmlns:a16="http://schemas.microsoft.com/office/drawing/2014/main" val="2781100281"/>
                    </a:ext>
                  </a:extLst>
                </a:gridCol>
                <a:gridCol w="685800">
                  <a:extLst>
                    <a:ext uri="{9D8B030D-6E8A-4147-A177-3AD203B41FA5}">
                      <a16:colId xmlns:a16="http://schemas.microsoft.com/office/drawing/2014/main" val="964169135"/>
                    </a:ext>
                  </a:extLst>
                </a:gridCol>
              </a:tblGrid>
              <a:tr h="297581">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PAR</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Number</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Project</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Type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Committee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Title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Scope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Approval</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Date</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PAR</a:t>
                      </a:r>
                    </a:p>
                    <a:p>
                      <a:pPr algn="ctr"/>
                      <a:r>
                        <a:rPr lang="en-US" sz="900" b="1" i="0" u="none" strike="noStrike" dirty="0">
                          <a:solidFill>
                            <a:schemeClr val="tx1"/>
                          </a:solidFill>
                          <a:effectLst/>
                          <a:latin typeface="Times New Roman" panose="02020603050405020304" pitchFamily="18" charset="0"/>
                          <a:cs typeface="Times New Roman" panose="02020603050405020304" pitchFamily="18" charset="0"/>
                        </a:rPr>
                        <a:t>Expiration</a:t>
                      </a:r>
                      <a:endParaRPr lang="en-US" sz="900" b="1"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900" b="1" dirty="0">
                          <a:solidFill>
                            <a:schemeClr val="tx1"/>
                          </a:solidFill>
                          <a:effectLst/>
                          <a:latin typeface="Times New Roman" panose="02020603050405020304" pitchFamily="18" charset="0"/>
                          <a:cs typeface="Times New Roman" panose="02020603050405020304" pitchFamily="18" charset="0"/>
                        </a:rPr>
                        <a:t>Status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8480424"/>
                  </a:ext>
                </a:extLst>
              </a:tr>
              <a:tr h="740889">
                <a:tc>
                  <a:txBody>
                    <a:bodyPr/>
                    <a:lstStyle/>
                    <a:p>
                      <a:pPr algn="ctr" fontAlgn="t"/>
                      <a:r>
                        <a:rPr lang="en-US" sz="900" b="0" i="0" u="none" strike="noStrike" dirty="0">
                          <a:solidFill>
                            <a:schemeClr val="tx1"/>
                          </a:solidFill>
                          <a:effectLst/>
                          <a:latin typeface="Times New Roman" panose="02020603050405020304" pitchFamily="18" charset="0"/>
                          <a:cs typeface="Times New Roman" panose="02020603050405020304" pitchFamily="18" charset="0"/>
                        </a:rPr>
                        <a:t>P2048.8</a:t>
                      </a:r>
                      <a:endParaRPr lang="en-US" sz="900" b="0" dirty="0">
                        <a:solidFill>
                          <a:schemeClr val="tx1"/>
                        </a:solidFill>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New</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Interoperability between Virtual Objects and the Real World</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requirements, systems, methods, testing and verification for the interoperability between virtual objects and the real world in Augmented Reality (AR) and Mixed Reality (MR) applications.</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23-Mar-2017</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900" b="0" dirty="0">
                          <a:solidFill>
                            <a:schemeClr val="tx1"/>
                          </a:solidFill>
                          <a:effectLst/>
                          <a:latin typeface="Times New Roman" panose="02020603050405020304" pitchFamily="18" charset="0"/>
                          <a:cs typeface="Times New Roman" panose="02020603050405020304" pitchFamily="18" charset="0"/>
                        </a:rPr>
                        <a:t>31-Dec-2021</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WG Draft</a:t>
                      </a:r>
                    </a:p>
                    <a:p>
                      <a:pPr algn="ctr" fontAlgn="t"/>
                      <a:r>
                        <a:rPr lang="en-US" altLang="ko-KR" sz="900" b="0" dirty="0">
                          <a:solidFill>
                            <a:schemeClr val="tx1"/>
                          </a:solidFill>
                          <a:effectLst/>
                          <a:latin typeface="Times New Roman" panose="02020603050405020304" pitchFamily="18" charset="0"/>
                          <a:cs typeface="Times New Roman" panose="02020603050405020304" pitchFamily="18" charset="0"/>
                        </a:rPr>
                        <a:t>Development</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8341458"/>
                  </a:ext>
                </a:extLst>
              </a:tr>
              <a:tr h="445351">
                <a:tc>
                  <a:txBody>
                    <a:bodyPr/>
                    <a:lstStyle/>
                    <a:p>
                      <a:pPr algn="ctr" fontAlgn="t"/>
                      <a:r>
                        <a:rPr lang="en-US" sz="900" b="0" dirty="0">
                          <a:effectLst/>
                          <a:latin typeface="Times New Roman" panose="02020603050405020304" pitchFamily="18" charset="0"/>
                          <a:cs typeface="Times New Roman" panose="02020603050405020304" pitchFamily="18" charset="0"/>
                        </a:rPr>
                        <a:t>P2048.9</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New</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685800" rtl="0" eaLnBrk="1" fontAlgn="t" latinLnBrk="1" hangingPunct="1">
                        <a:lnSpc>
                          <a:spcPct val="100000"/>
                        </a:lnSpc>
                        <a:spcBef>
                          <a:spcPts val="0"/>
                        </a:spcBef>
                        <a:spcAft>
                          <a:spcPts val="0"/>
                        </a:spcAft>
                        <a:buClrTx/>
                        <a:buSzTx/>
                        <a:buFontTx/>
                        <a:buNone/>
                        <a:tabLst/>
                        <a:defRPr/>
                      </a:pPr>
                      <a:r>
                        <a:rPr lang="en-US" altLang="ko-KR" sz="900" b="0" dirty="0">
                          <a:effectLst/>
                          <a:latin typeface="Times New Roman" panose="02020603050405020304" pitchFamily="18" charset="0"/>
                          <a:cs typeface="Times New Roman" panose="02020603050405020304" pitchFamily="18" charset="0"/>
                        </a:rPr>
                        <a:t>CES/SC/VRAR</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Immersive Audio Taxonomy and Quality Metrics</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marR="0" lvl="0" indent="0" algn="l" defTabSz="685800" rtl="0" eaLnBrk="1" fontAlgn="t" latinLnBrk="1" hangingPunct="1">
                        <a:lnSpc>
                          <a:spcPct val="100000"/>
                        </a:lnSpc>
                        <a:spcBef>
                          <a:spcPts val="0"/>
                        </a:spcBef>
                        <a:spcAft>
                          <a:spcPts val="0"/>
                        </a:spcAft>
                        <a:buClrTx/>
                        <a:buSzTx/>
                        <a:buFontTx/>
                        <a:buNone/>
                        <a:tabLst/>
                        <a:defRPr/>
                      </a:pPr>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taxonomy and quality metrics for immersive audio</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kern="1200" dirty="0">
                          <a:solidFill>
                            <a:schemeClr val="tx1"/>
                          </a:solidFill>
                          <a:effectLst/>
                          <a:latin typeface="Times New Roman" panose="02020603050405020304" pitchFamily="18" charset="0"/>
                          <a:ea typeface="+mn-ea"/>
                          <a:cs typeface="Times New Roman" panose="02020603050405020304" pitchFamily="18" charset="0"/>
                        </a:rPr>
                        <a:t>21-</a:t>
                      </a:r>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Mar-2019</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31-Dec-2021</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WG Draft</a:t>
                      </a:r>
                    </a:p>
                    <a:p>
                      <a:pPr algn="ctr" fontAlgn="t"/>
                      <a:r>
                        <a:rPr lang="en-US" altLang="ko-KR" sz="900" b="0" dirty="0">
                          <a:effectLst/>
                          <a:latin typeface="Times New Roman" panose="02020603050405020304" pitchFamily="18" charset="0"/>
                          <a:cs typeface="Times New Roman" panose="02020603050405020304" pitchFamily="18" charset="0"/>
                        </a:rPr>
                        <a:t>Development</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95541246"/>
                  </a:ext>
                </a:extLst>
              </a:tr>
              <a:tr h="445351">
                <a:tc>
                  <a:txBody>
                    <a:bodyPr/>
                    <a:lstStyle/>
                    <a:p>
                      <a:pPr algn="ctr" fontAlgn="t"/>
                      <a:r>
                        <a:rPr lang="en-US" altLang="ko-KR" sz="900" b="0" dirty="0">
                          <a:effectLst/>
                          <a:latin typeface="Times New Roman" panose="02020603050405020304" pitchFamily="18" charset="0"/>
                          <a:cs typeface="Times New Roman" panose="02020603050405020304" pitchFamily="18" charset="0"/>
                        </a:rPr>
                        <a:t>P2048.10</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New</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CES/SC/VRAR</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Immersive Audio File and Stream Formats</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formats of immersive audio files and streams, and the functions and interactions enabled by the formats</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900" b="0" kern="1200" dirty="0">
                          <a:solidFill>
                            <a:schemeClr val="tx1"/>
                          </a:solidFill>
                          <a:effectLst/>
                          <a:latin typeface="Times New Roman" panose="02020603050405020304" pitchFamily="18" charset="0"/>
                          <a:ea typeface="+mn-ea"/>
                          <a:cs typeface="Times New Roman" panose="02020603050405020304" pitchFamily="18" charset="0"/>
                        </a:rPr>
                        <a:t>21-</a:t>
                      </a:r>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Mar-2019</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31-Dec-2021</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WG Draft</a:t>
                      </a:r>
                    </a:p>
                    <a:p>
                      <a:pPr algn="ctr" fontAlgn="t"/>
                      <a:r>
                        <a:rPr lang="en-US" altLang="ko-KR" sz="900" b="0" dirty="0">
                          <a:effectLst/>
                          <a:latin typeface="Times New Roman" panose="02020603050405020304" pitchFamily="18" charset="0"/>
                          <a:cs typeface="Times New Roman" panose="02020603050405020304" pitchFamily="18" charset="0"/>
                        </a:rPr>
                        <a:t>Development</a:t>
                      </a: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9496280"/>
                  </a:ext>
                </a:extLst>
              </a:tr>
              <a:tr h="526131">
                <a:tc>
                  <a:txBody>
                    <a:bodyPr/>
                    <a:lstStyle/>
                    <a:p>
                      <a:pPr algn="ctr" fontAlgn="t"/>
                      <a:r>
                        <a:rPr lang="en-US" altLang="ko-KR" sz="900" b="0" dirty="0">
                          <a:effectLst/>
                          <a:latin typeface="Times New Roman" panose="02020603050405020304" pitchFamily="18" charset="0"/>
                          <a:cs typeface="Times New Roman" panose="02020603050405020304" pitchFamily="18" charset="0"/>
                        </a:rPr>
                        <a:t>P2048.11</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New</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CES/SC/VRAR</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In-Vehicle Augmented Reality</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This standard defines an overarching framework for Augmented Reality (AR) systems that assist drivers and/or passengers in vehicles</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kern="1200" dirty="0">
                          <a:solidFill>
                            <a:schemeClr val="tx1"/>
                          </a:solidFill>
                          <a:effectLst/>
                          <a:latin typeface="Times New Roman" panose="02020603050405020304" pitchFamily="18" charset="0"/>
                          <a:ea typeface="+mn-ea"/>
                          <a:cs typeface="Times New Roman" panose="02020603050405020304" pitchFamily="18" charset="0"/>
                        </a:rPr>
                        <a:t>21-</a:t>
                      </a:r>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Mar-2019</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31-Dec-2021</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WG Draft</a:t>
                      </a:r>
                    </a:p>
                    <a:p>
                      <a:pPr algn="ctr" fontAlgn="t"/>
                      <a:r>
                        <a:rPr lang="en-US" altLang="ko-KR" sz="900" b="0" dirty="0">
                          <a:effectLst/>
                          <a:latin typeface="Times New Roman" panose="02020603050405020304" pitchFamily="18" charset="0"/>
                          <a:cs typeface="Times New Roman" panose="02020603050405020304" pitchFamily="18" charset="0"/>
                        </a:rPr>
                        <a:t>Development</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26716697"/>
                  </a:ext>
                </a:extLst>
              </a:tr>
              <a:tr h="562697">
                <a:tc>
                  <a:txBody>
                    <a:bodyPr/>
                    <a:lstStyle/>
                    <a:p>
                      <a:pPr algn="ctr" fontAlgn="t"/>
                      <a:r>
                        <a:rPr lang="en-US" altLang="ko-KR" sz="900" b="0" dirty="0">
                          <a:effectLst/>
                          <a:latin typeface="Times New Roman" panose="02020603050405020304" pitchFamily="18" charset="0"/>
                          <a:cs typeface="Times New Roman" panose="02020603050405020304" pitchFamily="18" charset="0"/>
                        </a:rPr>
                        <a:t>P2048.12</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New</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CES/SC/VRAR</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Standard for Virtual Reality and Augmented Reality: Content Ratings and Descriptors</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This standard defines the content ratings and descriptors for Virtual Reality (VR), Augmented Reality (AR) and Mixed Reality (MR)</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900" b="0" kern="1200" dirty="0">
                          <a:solidFill>
                            <a:schemeClr val="tx1"/>
                          </a:solidFill>
                          <a:effectLst/>
                          <a:latin typeface="Times New Roman" panose="02020603050405020304" pitchFamily="18" charset="0"/>
                          <a:ea typeface="+mn-ea"/>
                          <a:cs typeface="Times New Roman" panose="02020603050405020304" pitchFamily="18" charset="0"/>
                        </a:rPr>
                        <a:t>21-</a:t>
                      </a:r>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Mar-2019</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31-Dec-2021</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WG Draft</a:t>
                      </a:r>
                    </a:p>
                    <a:p>
                      <a:pPr algn="ctr" fontAlgn="t"/>
                      <a:r>
                        <a:rPr lang="en-US" altLang="ko-KR" sz="900" b="0" dirty="0">
                          <a:effectLst/>
                          <a:latin typeface="Times New Roman" panose="02020603050405020304" pitchFamily="18" charset="0"/>
                          <a:cs typeface="Times New Roman" panose="02020603050405020304" pitchFamily="18" charset="0"/>
                        </a:rPr>
                        <a:t>Development</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1247353"/>
                  </a:ext>
                </a:extLst>
              </a:tr>
              <a:tr h="1627505">
                <a:tc>
                  <a:txBody>
                    <a:bodyPr/>
                    <a:lstStyle/>
                    <a:p>
                      <a:pPr algn="ctr" fontAlgn="t"/>
                      <a:r>
                        <a:rPr lang="en-US" altLang="ko-KR" sz="900" b="0" dirty="0">
                          <a:effectLst/>
                          <a:latin typeface="Times New Roman" panose="02020603050405020304" pitchFamily="18" charset="0"/>
                          <a:cs typeface="Times New Roman" panose="02020603050405020304" pitchFamily="18" charset="0"/>
                        </a:rPr>
                        <a:t>P2048.101</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New</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CES/SC/VRAR</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Standard for Augmented Reality on Mobile Devices: General Requirements for Software Framework, Components, and Integration</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0" algn="l" defTabSz="685800" rtl="0" eaLnBrk="1" fontAlgn="t" latinLnBrk="1" hangingPunct="1"/>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This standard specifies the general technical framework, components, integration, and main business processes of augmented reality systems applied to mobile devices, and defines its technical requirements, including functional requirements, performance requirements, safety requirements and corresponding test methods. This standard is applicable to the design, development, and management of augmented reality enabled applications or features of applications on mobile devices.</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sz="900" b="0" kern="1200" dirty="0">
                          <a:solidFill>
                            <a:schemeClr val="tx1"/>
                          </a:solidFill>
                          <a:effectLst/>
                          <a:latin typeface="Times New Roman" panose="02020603050405020304" pitchFamily="18" charset="0"/>
                          <a:ea typeface="+mn-ea"/>
                          <a:cs typeface="Times New Roman" panose="02020603050405020304" pitchFamily="18" charset="0"/>
                        </a:rPr>
                        <a:t>24-</a:t>
                      </a:r>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Sep-2020</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kern="1200" dirty="0">
                          <a:solidFill>
                            <a:schemeClr val="tx1"/>
                          </a:solidFill>
                          <a:effectLst/>
                          <a:latin typeface="Times New Roman" panose="02020603050405020304" pitchFamily="18" charset="0"/>
                          <a:ea typeface="+mn-ea"/>
                          <a:cs typeface="Times New Roman" panose="02020603050405020304" pitchFamily="18" charset="0"/>
                        </a:rPr>
                        <a:t>31-Dec-2024</a:t>
                      </a:r>
                      <a:endParaRPr lang="en-US" sz="9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en-US" altLang="ko-KR" sz="900" b="0" dirty="0">
                          <a:effectLst/>
                          <a:latin typeface="Times New Roman" panose="02020603050405020304" pitchFamily="18" charset="0"/>
                          <a:cs typeface="Times New Roman" panose="02020603050405020304" pitchFamily="18" charset="0"/>
                        </a:rPr>
                        <a:t>WG Draft</a:t>
                      </a:r>
                    </a:p>
                    <a:p>
                      <a:pPr algn="ctr" fontAlgn="t"/>
                      <a:r>
                        <a:rPr lang="en-US" altLang="ko-KR" sz="900" b="0" dirty="0">
                          <a:effectLst/>
                          <a:latin typeface="Times New Roman" panose="02020603050405020304" pitchFamily="18" charset="0"/>
                          <a:cs typeface="Times New Roman" panose="02020603050405020304" pitchFamily="18" charset="0"/>
                        </a:rPr>
                        <a:t>Development</a:t>
                      </a:r>
                      <a:endParaRPr lang="en-US" sz="900" b="0" dirty="0">
                        <a:effectLst/>
                        <a:latin typeface="Times New Roman" panose="02020603050405020304" pitchFamily="18" charset="0"/>
                        <a:cs typeface="Times New Roman" panose="02020603050405020304" pitchFamily="18" charset="0"/>
                      </a:endParaRPr>
                    </a:p>
                  </a:txBody>
                  <a:tcPr marL="1897" marR="1897" marT="948" marB="9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82168140"/>
                  </a:ext>
                </a:extLst>
              </a:tr>
            </a:tbl>
          </a:graphicData>
        </a:graphic>
      </p:graphicFrame>
    </p:spTree>
    <p:extLst>
      <p:ext uri="{BB962C8B-B14F-4D97-AF65-F5344CB8AC3E}">
        <p14:creationId xmlns:p14="http://schemas.microsoft.com/office/powerpoint/2010/main" val="116715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782A421-8BFD-4436-909A-15F634055308}"/>
              </a:ext>
            </a:extLst>
          </p:cNvPr>
          <p:cNvSpPr>
            <a:spLocks noGrp="1"/>
          </p:cNvSpPr>
          <p:nvPr>
            <p:ph type="title"/>
          </p:nvPr>
        </p:nvSpPr>
        <p:spPr/>
        <p:txBody>
          <a:bodyPr/>
          <a:lstStyle/>
          <a:p>
            <a:r>
              <a:rPr lang="en-US" altLang="ko-KR" dirty="0"/>
              <a:t>Conclusion and Discussion</a:t>
            </a:r>
            <a:endParaRPr lang="ko-KR" altLang="en-US" dirty="0"/>
          </a:p>
        </p:txBody>
      </p:sp>
      <p:sp>
        <p:nvSpPr>
          <p:cNvPr id="4" name="슬라이드 번호 개체 틀 3">
            <a:extLst>
              <a:ext uri="{FF2B5EF4-FFF2-40B4-BE49-F238E27FC236}">
                <a16:creationId xmlns:a16="http://schemas.microsoft.com/office/drawing/2014/main" id="{810D7334-1CF3-4EB2-9DBB-4DB10BA43DDE}"/>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5" name="TextBox 4">
            <a:extLst>
              <a:ext uri="{FF2B5EF4-FFF2-40B4-BE49-F238E27FC236}">
                <a16:creationId xmlns:a16="http://schemas.microsoft.com/office/drawing/2014/main" id="{DF89BBAA-4852-46B0-9589-EBE4FBE698A5}"/>
              </a:ext>
            </a:extLst>
          </p:cNvPr>
          <p:cNvSpPr txBox="1"/>
          <p:nvPr/>
        </p:nvSpPr>
        <p:spPr>
          <a:xfrm>
            <a:off x="756342" y="990600"/>
            <a:ext cx="7631316" cy="5028556"/>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altLang="ko-KR" dirty="0">
                <a:latin typeface="Times New Roman" panose="02020603050405020304" pitchFamily="18" charset="0"/>
                <a:cs typeface="Times New Roman" panose="02020603050405020304" pitchFamily="18" charset="0"/>
              </a:rPr>
              <a:t>We review the contents of the PARs repealed in the IEEE 2847 WG that are acceptable to us</a:t>
            </a:r>
          </a:p>
          <a:p>
            <a:pPr marL="742950" lvl="1" indent="-285750">
              <a:lnSpc>
                <a:spcPct val="150000"/>
              </a:lnSpc>
              <a:buFont typeface="Wingdings" panose="05000000000000000000" pitchFamily="2" charset="2"/>
              <a:buChar char="§"/>
            </a:pPr>
            <a:r>
              <a:rPr lang="en-US" altLang="ko-KR" sz="1800" b="0" kern="1200" dirty="0">
                <a:solidFill>
                  <a:schemeClr val="tx1"/>
                </a:solidFill>
                <a:effectLst/>
                <a:latin typeface="Times New Roman" panose="02020603050405020304" pitchFamily="18" charset="0"/>
                <a:ea typeface="+mn-ea"/>
                <a:cs typeface="Times New Roman" panose="02020603050405020304" pitchFamily="18" charset="0"/>
              </a:rPr>
              <a:t>2048.1: Standard for Virtual Reality and Augmented Reality: Device Taxonomy and Definitions</a:t>
            </a:r>
            <a:endParaRPr lang="en-US" altLang="ko-KR" dirty="0">
              <a:latin typeface="Times New Roman" panose="02020603050405020304" pitchFamily="18" charset="0"/>
              <a:cs typeface="Times New Roman" panose="02020603050405020304" pitchFamily="18" charset="0"/>
            </a:endParaRPr>
          </a:p>
          <a:p>
            <a:pPr marL="742950" lvl="1" indent="-285750">
              <a:lnSpc>
                <a:spcPct val="150000"/>
              </a:lnSpc>
              <a:buFont typeface="Wingdings" panose="05000000000000000000" pitchFamily="2" charset="2"/>
              <a:buChar char="§"/>
            </a:pPr>
            <a:r>
              <a:rPr lang="en-US" altLang="ko-KR" sz="1800" b="0" kern="1200" dirty="0">
                <a:solidFill>
                  <a:schemeClr val="tx1"/>
                </a:solidFill>
                <a:effectLst/>
                <a:latin typeface="Times New Roman" panose="02020603050405020304" pitchFamily="18" charset="0"/>
                <a:ea typeface="+mn-ea"/>
                <a:cs typeface="Times New Roman" panose="02020603050405020304" pitchFamily="18" charset="0"/>
              </a:rPr>
              <a:t>2048.2: Standard for Virtual Reality and Augmented Reality: Immersive Video Taxonomy and Quality Metrics</a:t>
            </a:r>
          </a:p>
          <a:p>
            <a:pPr marL="742950" lvl="1" indent="-285750">
              <a:lnSpc>
                <a:spcPct val="150000"/>
              </a:lnSpc>
              <a:buFont typeface="Wingdings" panose="05000000000000000000" pitchFamily="2" charset="2"/>
              <a:buChar char="§"/>
            </a:pPr>
            <a:r>
              <a:rPr lang="en-US" altLang="ko-KR" sz="1800" b="0" kern="1200" dirty="0">
                <a:solidFill>
                  <a:schemeClr val="tx1"/>
                </a:solidFill>
                <a:effectLst/>
                <a:latin typeface="Times New Roman" panose="02020603050405020304" pitchFamily="18" charset="0"/>
                <a:ea typeface="+mn-ea"/>
                <a:cs typeface="Times New Roman" panose="02020603050405020304" pitchFamily="18" charset="0"/>
              </a:rPr>
              <a:t>2048.3: Standard for Virtual Reality and Augmented Reality: Immersive Video File and Stream Formats</a:t>
            </a:r>
            <a:endParaRPr lang="en-US" altLang="ko-KR" dirty="0">
              <a:latin typeface="Times New Roman" panose="02020603050405020304" pitchFamily="18" charset="0"/>
              <a:cs typeface="Times New Roman" panose="02020603050405020304" pitchFamily="18" charset="0"/>
            </a:endParaRPr>
          </a:p>
          <a:p>
            <a:pPr marL="742950" lvl="1" indent="-285750">
              <a:lnSpc>
                <a:spcPct val="150000"/>
              </a:lnSpc>
              <a:buFont typeface="Wingdings" panose="05000000000000000000" pitchFamily="2" charset="2"/>
              <a:buChar char="§"/>
            </a:pPr>
            <a:r>
              <a:rPr lang="en-US" altLang="ko-KR" sz="1800" b="0" kern="1200" dirty="0">
                <a:solidFill>
                  <a:schemeClr val="tx1"/>
                </a:solidFill>
                <a:effectLst/>
                <a:latin typeface="Times New Roman" panose="02020603050405020304" pitchFamily="18" charset="0"/>
                <a:ea typeface="+mn-ea"/>
                <a:cs typeface="Times New Roman" panose="02020603050405020304" pitchFamily="18" charset="0"/>
              </a:rPr>
              <a:t>2048.4: Standard for Virtual Reality and Augmented Reality: Person Identity</a:t>
            </a:r>
            <a:endParaRPr lang="en-US" altLang="ko-KR" dirty="0">
              <a:latin typeface="Times New Roman" panose="02020603050405020304" pitchFamily="18" charset="0"/>
              <a:cs typeface="Times New Roman" panose="02020603050405020304" pitchFamily="18" charset="0"/>
            </a:endParaRPr>
          </a:p>
          <a:p>
            <a:pPr marL="742950" lvl="1" indent="-285750">
              <a:lnSpc>
                <a:spcPct val="150000"/>
              </a:lnSpc>
              <a:buFont typeface="Wingdings" panose="05000000000000000000" pitchFamily="2" charset="2"/>
              <a:buChar char="§"/>
            </a:pPr>
            <a:r>
              <a:rPr lang="en-US" altLang="ko-KR" sz="1800" b="0" kern="1200" dirty="0">
                <a:solidFill>
                  <a:schemeClr val="tx1"/>
                </a:solidFill>
                <a:effectLst/>
                <a:latin typeface="Times New Roman" panose="02020603050405020304" pitchFamily="18" charset="0"/>
                <a:ea typeface="+mn-ea"/>
                <a:cs typeface="Times New Roman" panose="02020603050405020304" pitchFamily="18" charset="0"/>
              </a:rPr>
              <a:t>2048.5: Standard for Virtual Reality and Augmented Reality: Environment Safety</a:t>
            </a:r>
            <a:endParaRPr lang="en-US" altLang="ko-KR" dirty="0">
              <a:latin typeface="Times New Roman" panose="02020603050405020304" pitchFamily="18" charset="0"/>
              <a:cs typeface="Times New Roman" panose="02020603050405020304" pitchFamily="18" charset="0"/>
            </a:endParaRPr>
          </a:p>
        </p:txBody>
      </p:sp>
      <p:sp>
        <p:nvSpPr>
          <p:cNvPr id="7" name="바닥글 개체 틀 2">
            <a:extLst>
              <a:ext uri="{FF2B5EF4-FFF2-40B4-BE49-F238E27FC236}">
                <a16:creationId xmlns:a16="http://schemas.microsoft.com/office/drawing/2014/main" id="{DB152F69-1CF5-4553-A8F3-34D4AAC9D800}"/>
              </a:ext>
            </a:extLst>
          </p:cNvPr>
          <p:cNvSpPr>
            <a:spLocks noGrp="1"/>
          </p:cNvSpPr>
          <p:nvPr>
            <p:ph type="ftr" sz="quarter" idx="11"/>
          </p:nvPr>
        </p:nvSpPr>
        <p:spPr>
          <a:xfrm>
            <a:off x="457200" y="6610350"/>
            <a:ext cx="7772400" cy="247650"/>
          </a:xfrm>
        </p:spPr>
        <p:txBody>
          <a:bodyPr/>
          <a:lstStyle/>
          <a:p>
            <a:pPr>
              <a:defRPr/>
            </a:pPr>
            <a:r>
              <a:rPr lang="en-US" sz="800"/>
              <a:t>3079-21-0030-00-0002-Sharing Information on the Current Status of IEEE 2048 WG</a:t>
            </a:r>
            <a:endParaRPr lang="en-US" sz="800" dirty="0"/>
          </a:p>
        </p:txBody>
      </p:sp>
    </p:spTree>
    <p:extLst>
      <p:ext uri="{BB962C8B-B14F-4D97-AF65-F5344CB8AC3E}">
        <p14:creationId xmlns:p14="http://schemas.microsoft.com/office/powerpoint/2010/main" val="64679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782A421-8BFD-4436-909A-15F634055308}"/>
              </a:ext>
            </a:extLst>
          </p:cNvPr>
          <p:cNvSpPr>
            <a:spLocks noGrp="1"/>
          </p:cNvSpPr>
          <p:nvPr>
            <p:ph type="title"/>
          </p:nvPr>
        </p:nvSpPr>
        <p:spPr/>
        <p:txBody>
          <a:bodyPr/>
          <a:lstStyle/>
          <a:p>
            <a:r>
              <a:rPr lang="en-US" altLang="ko-KR" dirty="0"/>
              <a:t>Conclusion and Discussion</a:t>
            </a:r>
            <a:endParaRPr lang="ko-KR" altLang="en-US" dirty="0"/>
          </a:p>
        </p:txBody>
      </p:sp>
      <p:sp>
        <p:nvSpPr>
          <p:cNvPr id="4" name="슬라이드 번호 개체 틀 3">
            <a:extLst>
              <a:ext uri="{FF2B5EF4-FFF2-40B4-BE49-F238E27FC236}">
                <a16:creationId xmlns:a16="http://schemas.microsoft.com/office/drawing/2014/main" id="{810D7334-1CF3-4EB2-9DBB-4DB10BA43DDE}"/>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5" name="TextBox 4">
            <a:extLst>
              <a:ext uri="{FF2B5EF4-FFF2-40B4-BE49-F238E27FC236}">
                <a16:creationId xmlns:a16="http://schemas.microsoft.com/office/drawing/2014/main" id="{DF89BBAA-4852-46B0-9589-EBE4FBE698A5}"/>
              </a:ext>
            </a:extLst>
          </p:cNvPr>
          <p:cNvSpPr txBox="1"/>
          <p:nvPr/>
        </p:nvSpPr>
        <p:spPr>
          <a:xfrm>
            <a:off x="756342" y="990600"/>
            <a:ext cx="7631316" cy="873572"/>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altLang="ko-KR" dirty="0">
                <a:latin typeface="Times New Roman" panose="02020603050405020304" pitchFamily="18" charset="0"/>
                <a:cs typeface="Times New Roman" panose="02020603050405020304" pitchFamily="18" charset="0"/>
              </a:rPr>
              <a:t>Discuss issue</a:t>
            </a:r>
          </a:p>
          <a:p>
            <a:pPr marL="742950" lvl="1" indent="-285750">
              <a:lnSpc>
                <a:spcPct val="150000"/>
              </a:lnSpc>
              <a:buFont typeface="Wingdings" panose="05000000000000000000" pitchFamily="2" charset="2"/>
              <a:buChar char="§"/>
            </a:pPr>
            <a:r>
              <a:rPr lang="en-US" altLang="ko-KR" dirty="0">
                <a:latin typeface="Times New Roman" panose="02020603050405020304" pitchFamily="18" charset="0"/>
                <a:ea typeface="+mn-ea"/>
                <a:cs typeface="Times New Roman" panose="02020603050405020304" pitchFamily="18" charset="0"/>
              </a:rPr>
              <a:t>We can modify our PAR or propose a new PAR.</a:t>
            </a:r>
          </a:p>
        </p:txBody>
      </p:sp>
      <p:sp>
        <p:nvSpPr>
          <p:cNvPr id="7" name="바닥글 개체 틀 2">
            <a:extLst>
              <a:ext uri="{FF2B5EF4-FFF2-40B4-BE49-F238E27FC236}">
                <a16:creationId xmlns:a16="http://schemas.microsoft.com/office/drawing/2014/main" id="{DB152F69-1CF5-4553-A8F3-34D4AAC9D800}"/>
              </a:ext>
            </a:extLst>
          </p:cNvPr>
          <p:cNvSpPr>
            <a:spLocks noGrp="1"/>
          </p:cNvSpPr>
          <p:nvPr>
            <p:ph type="ftr" sz="quarter" idx="11"/>
          </p:nvPr>
        </p:nvSpPr>
        <p:spPr>
          <a:xfrm>
            <a:off x="457200" y="6610350"/>
            <a:ext cx="7772400" cy="247650"/>
          </a:xfrm>
        </p:spPr>
        <p:txBody>
          <a:bodyPr/>
          <a:lstStyle/>
          <a:p>
            <a:pPr>
              <a:defRPr/>
            </a:pPr>
            <a:r>
              <a:rPr lang="en-US" sz="800"/>
              <a:t>3079-21-0030-00-0002-Sharing Information on the Current Status of IEEE 2048 WG</a:t>
            </a:r>
            <a:endParaRPr lang="en-US" sz="800" dirty="0"/>
          </a:p>
        </p:txBody>
      </p:sp>
    </p:spTree>
    <p:extLst>
      <p:ext uri="{BB962C8B-B14F-4D97-AF65-F5344CB8AC3E}">
        <p14:creationId xmlns:p14="http://schemas.microsoft.com/office/powerpoint/2010/main" val="393882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7573</TotalTime>
  <Words>1205</Words>
  <Application>Microsoft Office PowerPoint</Application>
  <PresentationFormat>화면 슬라이드 쇼(4:3)</PresentationFormat>
  <Paragraphs>190</Paragraphs>
  <Slides>8</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8</vt:i4>
      </vt:variant>
    </vt:vector>
  </HeadingPairs>
  <TitlesOfParts>
    <vt:vector size="18" baseType="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VR Sickness Reducing Technology Dong Il Dillon Seo, dillon.seo@telekom-capital.com</vt:lpstr>
      <vt:lpstr>IEEE 2048 WG</vt:lpstr>
      <vt:lpstr>IEEE 2048 WG</vt:lpstr>
      <vt:lpstr>Conclusion and Discussion</vt:lpstr>
      <vt:lpstr>Conclusion and Discussion</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309</cp:revision>
  <dcterms:created xsi:type="dcterms:W3CDTF">2014-10-13T13:02:20Z</dcterms:created>
  <dcterms:modified xsi:type="dcterms:W3CDTF">2021-04-18T08:50:19Z</dcterms:modified>
</cp:coreProperties>
</file>