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12" r:id="rId3"/>
  </p:sldMasterIdLst>
  <p:notesMasterIdLst>
    <p:notesMasterId r:id="rId32"/>
  </p:notesMasterIdLst>
  <p:handoutMasterIdLst>
    <p:handoutMasterId r:id="rId33"/>
  </p:handoutMasterIdLst>
  <p:sldIdLst>
    <p:sldId id="325" r:id="rId4"/>
    <p:sldId id="365" r:id="rId5"/>
    <p:sldId id="366" r:id="rId6"/>
    <p:sldId id="375" r:id="rId7"/>
    <p:sldId id="395" r:id="rId8"/>
    <p:sldId id="460" r:id="rId9"/>
    <p:sldId id="414" r:id="rId10"/>
    <p:sldId id="474" r:id="rId11"/>
    <p:sldId id="473" r:id="rId12"/>
    <p:sldId id="475" r:id="rId13"/>
    <p:sldId id="476" r:id="rId14"/>
    <p:sldId id="480" r:id="rId15"/>
    <p:sldId id="464" r:id="rId16"/>
    <p:sldId id="477" r:id="rId17"/>
    <p:sldId id="478" r:id="rId18"/>
    <p:sldId id="479" r:id="rId19"/>
    <p:sldId id="481" r:id="rId20"/>
    <p:sldId id="482" r:id="rId21"/>
    <p:sldId id="483" r:id="rId22"/>
    <p:sldId id="486" r:id="rId23"/>
    <p:sldId id="484" r:id="rId24"/>
    <p:sldId id="485" r:id="rId25"/>
    <p:sldId id="487" r:id="rId26"/>
    <p:sldId id="422" r:id="rId27"/>
    <p:sldId id="459" r:id="rId28"/>
    <p:sldId id="488" r:id="rId29"/>
    <p:sldId id="401" r:id="rId30"/>
    <p:sldId id="356" r:id="rId31"/>
  </p:sldIdLst>
  <p:sldSz cx="9144000" cy="6858000" type="screen4x3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A1"/>
    <a:srgbClr val="E8E8E8"/>
    <a:srgbClr val="FDC82F"/>
    <a:srgbClr val="009FDA"/>
    <a:srgbClr val="001F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35" autoAdjust="0"/>
    <p:restoredTop sz="94660"/>
  </p:normalViewPr>
  <p:slideViewPr>
    <p:cSldViewPr>
      <p:cViewPr varScale="1">
        <p:scale>
          <a:sx n="140" d="100"/>
          <a:sy n="140" d="100"/>
        </p:scale>
        <p:origin x="558" y="12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5838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646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838" y="9440646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413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570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627" y="4721186"/>
            <a:ext cx="4991947" cy="4472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371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413" y="9442371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5700" cy="3725863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Month 20xx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XXXX, His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E2D12AD0-39D7-481D-A90E-51416BE1228E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9818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Month 20xx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XXXX, His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E2D12AD0-39D7-481D-A90E-51416BE1228E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813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3079-20-0062-01-0000-Session-16-WG-Closing-Plenary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3079-20-0062-01-0000-Session-16-WG-Closing-Plenary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3079-20-0062-01-0000-Session-16-WG-Closing-Plenary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3079-20-0062-01-0000-Session-16-WG-Closing-Plenary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pic>
        <p:nvPicPr>
          <p:cNvPr id="7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4" descr="IEEE_white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3079-20-0062-01-0000-Session-16-WG-Closing-Plenary</a:t>
            </a:r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3079-20-0062-01-0000-Session-16-WG-Closing-Plenary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3079-20-0062-01-0000-Session-16-WG-Closing-Plenary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3079-20-0062-01-0000-Session-16-WG-Closing-Plenary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3079-20-0062-01-0000-Session-16-WG-Closing-Plenary</a:t>
            </a:r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3079-20-0062-01-0000-Session-16-WG-Closing-Plenary</a:t>
            </a:r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3079-20-0062-01-0000-Session-16-WG-Closing-Plenary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3079-20-0062-01-0000-Session-16-WG-Closing-Plenary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3079-20-0062-01-0000-Session-16-WG-Closing-Plenary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3079-20-0062-01-0000-Session-16-WG-Closing-Plenary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3079-20-0062-01-0000-Session-16-WG-Closing-Plenary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3079-20-0062-01-0000-Session-16-WG-Closing-Plenary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3079-20-0062-01-0000-Session-16-WG-Closing-Plenary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3079-20-0062-01-0000-Session-16-WG-Closing-Plenary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3079-20-0062-01-0000-Session-16-WG-Closing-Plenary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3079-20-0062-01-0000-Session-16-WG-Closing-Plenary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3079-20-0062-01-0000-Session-16-WG-Closing-Plenary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3079-20-0062-01-0000-Session-16-WG-Closing-Plenary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3079-20-0062-01-0000-Session-16-WG-Closing-Plenary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3079-20-0062-01-0000-Session-16-WG-Closing-Plenary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3079-20-0062-01-0000-Session-16-WG-Closing-Plenary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3079-20-0062-01-0000-Session-16-WG-Closing-Plenary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3079-20-0062-01-0000-Session-16-WG-Closing-Plenary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3079-20-0062-01-0000-Session-16-WG-Closing-Plenary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3079-20-0062-01-0000-Session-16-WG-Closing-Plenary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3079-20-0062-01-0000-Session-16-WG-Closing-Plenary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3079-20-0062-01-0000-Session-16-WG-Closing-Plenary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3079-20-0062-01-0000-Session-16-WG-Closing-Plenary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3079-20-0062-01-0000-Session-16-WG-Closing-Plenary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3079-20-0062-01-0000-Session-16-WG-Closing-Plenary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3079-20-0062-01-0000-Session-16-WG-Closing-Plenary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3079-20-0062-01-0000-Session-16-WG-Closing-Plenary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0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CE061156-9F7C-44A3-8C58-D8DF487B97C1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8911" y="138954"/>
            <a:ext cx="833789" cy="680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3079-20-0062-01-0000-Session-16-WG-Closing-Plenary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[IEEE</a:t>
            </a:r>
            <a:r>
              <a:rPr lang="ko-KR" altLang="en-US" dirty="0"/>
              <a:t> </a:t>
            </a:r>
            <a:r>
              <a:rPr lang="en-US" altLang="ko-KR" dirty="0"/>
              <a:t>P3079</a:t>
            </a:r>
            <a:r>
              <a:rPr lang="ko-KR" altLang="en-US" dirty="0"/>
              <a:t> </a:t>
            </a:r>
            <a:r>
              <a:rPr lang="en-US" altLang="ko-KR" dirty="0"/>
              <a:t>Session</a:t>
            </a:r>
            <a:r>
              <a:rPr lang="ko-KR" altLang="en-US" dirty="0"/>
              <a:t> </a:t>
            </a:r>
            <a:r>
              <a:rPr lang="en-US" altLang="ko-KR" dirty="0"/>
              <a:t>#16</a:t>
            </a:r>
            <a:r>
              <a:rPr lang="ko-KR" altLang="en-US" dirty="0"/>
              <a:t> </a:t>
            </a:r>
            <a:r>
              <a:rPr lang="en-US" altLang="ko-KR" dirty="0"/>
              <a:t>WG</a:t>
            </a:r>
            <a:r>
              <a:rPr lang="ko-KR" altLang="en-US" dirty="0"/>
              <a:t> </a:t>
            </a:r>
            <a:r>
              <a:rPr lang="en-US" altLang="ko-KR" dirty="0"/>
              <a:t>Closing</a:t>
            </a:r>
            <a:r>
              <a:rPr lang="ko-KR" altLang="en-US" dirty="0"/>
              <a:t> </a:t>
            </a:r>
            <a:r>
              <a:rPr lang="en-US" altLang="ko-KR" dirty="0"/>
              <a:t>Plenary</a:t>
            </a:r>
            <a:r>
              <a:rPr lang="en-US" dirty="0"/>
              <a:t>]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4343400" cy="828675"/>
          </a:xfrm>
        </p:spPr>
        <p:txBody>
          <a:bodyPr/>
          <a:lstStyle/>
          <a:p>
            <a:r>
              <a:rPr lang="en-US" dirty="0"/>
              <a:t>[Sangkwon Peter Jeong / JoyFun]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3079-20-0062-01-0000-Session-16-WG-Closing-Plenary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9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#5</a:t>
            </a:r>
            <a:endParaRPr lang="ko-KR" altLang="en-US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7F28D1E9-EE41-4F94-AE1D-ACD6A1CD2F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recommendations document ‘</a:t>
            </a:r>
            <a:r>
              <a:rPr lang="fr-F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3079-20-0047-00-0000-22-Sep_2020 IEEE-SA RevCom Recommendations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Lee,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Beom-Ryeol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Sangkwon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6985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3079-20-0062-01-0000-Session-16-WG-Closing-Plenary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10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#6</a:t>
            </a:r>
            <a:endParaRPr lang="ko-KR" altLang="en-US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7F28D1E9-EE41-4F94-AE1D-ACD6A1CD2F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Meeting minutes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</a:t>
            </a:r>
            <a:r>
              <a:rPr lang="fr-F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3079-20-0048-00-0000-24-Sep_2020 IEEE-SASB DRAFT Meeting Minutes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Lee,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Beom-Ryeol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Sangkwon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84697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3079-20-0062-01-0000-Session-16-WG-Closing-Plenary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11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#7</a:t>
            </a:r>
            <a:endParaRPr lang="ko-KR" altLang="en-US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7F28D1E9-EE41-4F94-AE1D-ACD6A1CD2F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Meeting minutes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</a:t>
            </a:r>
            <a:r>
              <a:rPr lang="fr-F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3079-20-0053-00-0001-Measurement System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Lim, Hyun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Kyoon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Choi, Dong Soo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78711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#8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12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‘3079-20-0049-00-0000-002-User Body Size Optimize System for Gesture Cognitive Interface’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Jeong, Sangkwon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Nam,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HyeonWoo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3079-20-0062-01-0000-Session-16-WG-Closing-Plenary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23984077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#9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13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‘3079-20-0050-00-0000-002-Interface of Gesture Correction by Motion Sensor’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Jeong, Sangkwon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Nam,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HyeonWoo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3079-20-0062-01-0000-Session-16-WG-Closing-Plenary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40709582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#10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14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‘3079-20-0051-00-0000-002-Guideline for Interface Mapping of the Projector by Depth Camera’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Jeong, Sangkwon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Nam,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HyeonWoo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3079-20-0062-01-0000-Session-16-WG-Closing-Plenary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15790736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#11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15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‘3079-20-0052-00-0000-002-IO Interactive Guideline of Content &amp; User’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Jeong, Sangkwon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Nam,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HyeonWoo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06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3079-20-0062-01-0000-Session-16-WG-Closing-Plenary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8607389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#12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16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‘3079-20-0054-00-0002-User-Requirement-Analysis-for-QoI-Measurement-on-XR-Content’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Lee,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Beom-Ryeol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Nam,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HyeonWoo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06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3079-20-0062-01-0000-Session-16-WG-Closing-Plenary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1650128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#13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17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‘3079-20-0055-00-0002-User Body Size Optimize System for Gesture Cognitive Interface’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Lee,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Beom-Ryeol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Nam,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HyeonWoo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06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3079-20-0062-01-0000-Session-16-WG-Closing-Plenary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24762748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#14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18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81446"/>
            <a:ext cx="8686800" cy="446340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about the December 2020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Interim meeting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marL="719138" indent="-342900" eaLnBrk="0" hangingPunct="0">
              <a:buFont typeface="Wingdings" panose="05000000000000000000" pitchFamily="2" charset="2"/>
              <a:buChar char="l"/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Date: 18 December 2020</a:t>
            </a:r>
          </a:p>
          <a:p>
            <a:pPr marL="719138" indent="-342900" eaLnBrk="0" hangingPunct="0">
              <a:buFont typeface="Wingdings" panose="05000000000000000000" pitchFamily="2" charset="2"/>
              <a:buChar char="l"/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Time: 5:00 pm ~ 8:00 pm</a:t>
            </a:r>
          </a:p>
          <a:p>
            <a:pPr marL="719138" indent="-342900" eaLnBrk="0" hangingPunct="0">
              <a:buFont typeface="Wingdings" panose="05000000000000000000" pitchFamily="2" charset="2"/>
              <a:buChar char="l"/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Location: Kind of Hotel in Seoul, Korea</a:t>
            </a:r>
          </a:p>
          <a:p>
            <a:pPr marL="719138" indent="-342900" eaLnBrk="0" hangingPunct="0">
              <a:buFont typeface="Wingdings" panose="05000000000000000000" pitchFamily="2" charset="2"/>
              <a:buChar char="l"/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Gift: YOSO Mic GH-M500 Pin Mic Premium Full Package Set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Jeong, Sangkwon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Nam,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HyeonWoo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09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3079-20-0062-01-0000-Session-16-WG-Closing-Plenary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2192784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1</a:t>
            </a:fld>
            <a:endParaRPr lang="en-US" sz="140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9B4BF5C-71D1-4D4B-BC16-0136A059E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3079-20-0062-01-0000-Session-16-WG-Closing-Plenary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#15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19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3079-20-0058-00-0000-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introduction-of-ieee-3079-wg-to-ieee-tab-cos-sps-webinar’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Lee,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Beom-Ryeol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Lee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Gookhwan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09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3079-20-0062-01-0000-Session-16-WG-Closing-Plenary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7765567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#16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20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‘3079-20-0056-01-0001-super-metric-for-immersive-video’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Ryu,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Eun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-Seok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Lee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Gookhwan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09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3079-20-0062-01-0000-Session-16-WG-Closing-Plenary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14149250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#17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21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327666"/>
            <a:ext cx="8686800" cy="397096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3079-20-0057-02-0001-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tile-extractor-optimization-for-low-latency-viewport-dependent-360-video-tiled-streaming’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Ryu,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Eun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-Seok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Lee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Gookhwan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09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3079-20-0062-01-0000-Session-16-WG-Closing-Plenary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23398737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#18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22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‘3079-20-0061-01-0000-Session-16-3079.2 TG Meeting Summary’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Jeong, Sangkwon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Nam,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HyeonWoo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09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3079-20-0062-01-0000-Session-16-WG-Closing-Plenary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10278875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7E5632A-77EB-45DC-ACBE-8DB6EFBD7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Attendees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3EF7AEEB-8A72-4431-B696-629E7FCCE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3079-20-0062-01-0000-Session-16-WG-Closing-Plenary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8D9966E-82BF-4B1B-B2B1-F4293B1D3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23</a:t>
            </a:fld>
            <a:endParaRPr lang="en-US">
              <a:latin typeface="Myriad Pro" charset="0"/>
            </a:endParaRPr>
          </a:p>
        </p:txBody>
      </p:sp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E9AB158F-60BA-45E4-A5F6-0FC698B52D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0299832"/>
              </p:ext>
            </p:extLst>
          </p:nvPr>
        </p:nvGraphicFramePr>
        <p:xfrm>
          <a:off x="952500" y="914400"/>
          <a:ext cx="7239000" cy="5156200"/>
        </p:xfrm>
        <a:graphic>
          <a:graphicData uri="http://schemas.openxmlformats.org/drawingml/2006/table">
            <a:tbl>
              <a:tblPr firstRow="1" firstCol="1" bandRow="1"/>
              <a:tblGrid>
                <a:gridCol w="2667000">
                  <a:extLst>
                    <a:ext uri="{9D8B030D-6E8A-4147-A177-3AD203B41FA5}">
                      <a16:colId xmlns:a16="http://schemas.microsoft.com/office/drawing/2014/main" val="2913349118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375701150"/>
                    </a:ext>
                  </a:extLst>
                </a:gridCol>
              </a:tblGrid>
              <a:tr h="368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Name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Affiliation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3787029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Seo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, Dong Il Dillon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DTCP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0716804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Jeong, 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Sangkwon Peter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JoyFun Inc.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9599406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Lee,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Beom-Ryeol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ETRI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6404497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Lim, 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Hyun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Kyoon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KRISS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5053699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Choi, 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Dong Soo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Dong-A University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0824222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Nam,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HyeonWoo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Dongduk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Women’s University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8450564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Son, </a:t>
                      </a: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Wookho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ETRI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770106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Joo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Sanghyun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MFORUS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0098762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Ryu, </a:t>
                      </a: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Eun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-Seok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Sungkyunkwan University</a:t>
                      </a: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4594845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Lee, </a:t>
                      </a: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Gookhwan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JoyFun Inc.</a:t>
                      </a:r>
                      <a:endParaRPr lang="ko-KR" altLang="ko-KR" sz="14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6838128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Yoon, </a:t>
                      </a: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Kyoungro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Konkuk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University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7078959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Bae, Hyo </a:t>
                      </a: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Chul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Konkuk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University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8750994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Kim, Jung Hun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TTA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621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58066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5A2C5D8-4830-4EB4-AA25-7148671DE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Future Sessions – 2021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3EC62B0A-E602-4594-8C15-ECD289F8B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3079-20-0062-01-0000-Session-16-WG-Closing-Plenary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ED6FF144-C1E5-4B9E-BD2F-F29832193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24</a:t>
            </a:fld>
            <a:endParaRPr lang="en-US">
              <a:latin typeface="Myriad Pro" charset="0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70C51E10-DEB0-40F7-BCA3-53D3568949E1}"/>
              </a:ext>
            </a:extLst>
          </p:cNvPr>
          <p:cNvSpPr/>
          <p:nvPr/>
        </p:nvSpPr>
        <p:spPr>
          <a:xfrm>
            <a:off x="266700" y="990600"/>
            <a:ext cx="8458200" cy="3349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February 01-05 2021, </a:t>
            </a:r>
            <a:r>
              <a:rPr lang="en-US" altLang="ko-KR" sz="2400" b="1" kern="0" dirty="0">
                <a:solidFill>
                  <a:srgbClr val="0000FF"/>
                </a:solidFill>
                <a:latin typeface="Times New Roman"/>
              </a:rPr>
              <a:t>KRISS Office, 267 </a:t>
            </a:r>
            <a:r>
              <a:rPr lang="en-US" altLang="ko-KR" sz="2400" b="1" kern="0" dirty="0" err="1">
                <a:solidFill>
                  <a:srgbClr val="0000FF"/>
                </a:solidFill>
                <a:latin typeface="Times New Roman"/>
              </a:rPr>
              <a:t>Gajeong-ro</a:t>
            </a:r>
            <a:r>
              <a:rPr lang="en-US" altLang="ko-KR" sz="2400" b="1" kern="0" dirty="0">
                <a:solidFill>
                  <a:srgbClr val="0000FF"/>
                </a:solidFill>
                <a:latin typeface="Times New Roman"/>
              </a:rPr>
              <a:t>, </a:t>
            </a:r>
            <a:br>
              <a:rPr lang="en-US" altLang="ko-KR" sz="2400" b="1" kern="0" dirty="0">
                <a:solidFill>
                  <a:srgbClr val="0000FF"/>
                </a:solidFill>
                <a:latin typeface="Times New Roman"/>
              </a:rPr>
            </a:br>
            <a:r>
              <a:rPr lang="en-US" altLang="ko-KR" sz="2400" b="1" kern="0" dirty="0" err="1">
                <a:solidFill>
                  <a:srgbClr val="0000FF"/>
                </a:solidFill>
                <a:latin typeface="Times New Roman"/>
              </a:rPr>
              <a:t>Yuseong</a:t>
            </a:r>
            <a:r>
              <a:rPr lang="en-US" altLang="ko-KR" sz="2400" b="1" kern="0" dirty="0">
                <a:solidFill>
                  <a:srgbClr val="0000FF"/>
                </a:solidFill>
                <a:latin typeface="Times New Roman"/>
              </a:rPr>
              <a:t>-gu, Daejeon, Republic of Korea</a:t>
            </a:r>
            <a:endParaRPr lang="en-US" altLang="ko-KR" sz="2400" b="1" kern="0" dirty="0">
              <a:solidFill>
                <a:srgbClr val="FF0000"/>
              </a:solidFill>
              <a:latin typeface="Times New Roman"/>
            </a:endParaRP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April 19-23 2021, IEEE-SA Office, 1 </a:t>
            </a:r>
            <a:r>
              <a:rPr lang="en-US" altLang="ko-KR" sz="2400" b="1" kern="0" dirty="0" err="1">
                <a:solidFill>
                  <a:srgbClr val="FF0000"/>
                </a:solidFill>
                <a:latin typeface="Times New Roman"/>
              </a:rPr>
              <a:t>Fusionopolis</a:t>
            </a: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 Walk </a:t>
            </a:r>
            <a:b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</a:b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#04-07 South Tower, Solaris, Singapore, Singapore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0000FF"/>
                </a:solidFill>
                <a:latin typeface="Times New Roman"/>
              </a:rPr>
              <a:t>July 19-23 2021, Frankfurt, Germany (TBD)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October 04-08 2021, Toshkent, Republic of Uzbekistan (TBD)</a:t>
            </a:r>
          </a:p>
        </p:txBody>
      </p:sp>
    </p:spTree>
    <p:extLst>
      <p:ext uri="{BB962C8B-B14F-4D97-AF65-F5344CB8AC3E}">
        <p14:creationId xmlns:p14="http://schemas.microsoft.com/office/powerpoint/2010/main" val="29911359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0050" y="1066800"/>
            <a:ext cx="8343900" cy="4495800"/>
          </a:xfrm>
        </p:spPr>
        <p:txBody>
          <a:bodyPr wrap="square">
            <a:normAutofit/>
          </a:bodyPr>
          <a:lstStyle/>
          <a:p>
            <a:pPr algn="just"/>
            <a:r>
              <a:rPr lang="en-US" altLang="ko-K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17:00~17:10		Welcome ceremony (by </a:t>
            </a:r>
            <a:r>
              <a:rPr lang="en-US" altLang="ko-KR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Seo</a:t>
            </a:r>
            <a:r>
              <a:rPr lang="en-US" altLang="ko-K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Dong Il Dillon)</a:t>
            </a:r>
          </a:p>
          <a:p>
            <a:pPr algn="just"/>
            <a:r>
              <a:rPr lang="en-US" altLang="ko-K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17:10~17:20		Introduce to IEEE 3079-2020 (Speaker: Lee, </a:t>
            </a:r>
            <a:r>
              <a:rPr lang="en-US" altLang="ko-KR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Beom-Ryeol</a:t>
            </a:r>
            <a:r>
              <a:rPr lang="en-US" altLang="ko-K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en-US" altLang="ko-K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17:20~17:30		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Introduce to IEEE P3079.1 (</a:t>
            </a:r>
            <a:r>
              <a:rPr lang="en-US" altLang="ko-K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Speaker: Lim, Hyun </a:t>
            </a:r>
            <a:r>
              <a:rPr lang="en-US" altLang="ko-KR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Kyoon</a:t>
            </a:r>
            <a:r>
              <a:rPr lang="en-US" altLang="ko-K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en-US" altLang="ko-K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17:30~17:40		Introduce to IEEE P3079.2 (Speaker: Jeong, Sangkwon)</a:t>
            </a:r>
          </a:p>
          <a:p>
            <a:pPr algn="just"/>
            <a:endParaRPr lang="en-US" altLang="ko-K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ko-K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17:40~17:50		Award to Working Group Officers- Plaques</a:t>
            </a:r>
          </a:p>
          <a:p>
            <a:pPr algn="just"/>
            <a:r>
              <a:rPr lang="en-US" altLang="ko-K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17:50~18:00		Award to Certificates of merit</a:t>
            </a:r>
          </a:p>
          <a:p>
            <a:pPr algn="just"/>
            <a:endParaRPr lang="en-US" altLang="ko-K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ko-K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18:00 ~ 		Dinner</a:t>
            </a:r>
          </a:p>
          <a:p>
            <a:pPr algn="just"/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D102F57F-54BD-43D5-8003-64AE37DA8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25</a:t>
            </a:fld>
            <a:endParaRPr lang="en-US">
              <a:latin typeface="Myriad Pro" charset="0"/>
            </a:endParaRPr>
          </a:p>
        </p:txBody>
      </p:sp>
      <p:sp>
        <p:nvSpPr>
          <p:cNvPr id="6" name="바닥글 개체 틀 1">
            <a:extLst>
              <a:ext uri="{FF2B5EF4-FFF2-40B4-BE49-F238E27FC236}">
                <a16:creationId xmlns:a16="http://schemas.microsoft.com/office/drawing/2014/main" id="{10845B46-1010-43DE-BDEE-3AD421796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5029200" cy="247650"/>
          </a:xfrm>
        </p:spPr>
        <p:txBody>
          <a:bodyPr/>
          <a:lstStyle/>
          <a:p>
            <a:pPr>
              <a:defRPr/>
            </a:pPr>
            <a:r>
              <a:rPr lang="en-US"/>
              <a:t>3079-20-0062-01-0000-Session-16-WG-Closing-Plenary</a:t>
            </a:r>
            <a:endParaRPr lang="en-US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6C373B44-01EE-4DCA-A739-F3F338341AFC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52401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6858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lang="ko-KR" altLang="en-US" sz="28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>
                <a:latin typeface="Arial" charset="0"/>
              </a:rPr>
              <a:t>Program Item for December Interim</a:t>
            </a:r>
          </a:p>
        </p:txBody>
      </p:sp>
    </p:spTree>
    <p:extLst>
      <p:ext uri="{BB962C8B-B14F-4D97-AF65-F5344CB8AC3E}">
        <p14:creationId xmlns:p14="http://schemas.microsoft.com/office/powerpoint/2010/main" val="23924630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0050" y="1066800"/>
            <a:ext cx="8343900" cy="4495800"/>
          </a:xfrm>
        </p:spPr>
        <p:txBody>
          <a:bodyPr wrap="square">
            <a:normAutofit/>
          </a:bodyPr>
          <a:lstStyle/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Define the scope for P3079.2 standard</a:t>
            </a:r>
          </a:p>
          <a:p>
            <a:pPr algn="just">
              <a:lnSpc>
                <a:spcPct val="9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 the structure of P3079.2 standard document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D102F57F-54BD-43D5-8003-64AE37DA8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26</a:t>
            </a:fld>
            <a:endParaRPr lang="en-US">
              <a:latin typeface="Myriad Pro" charset="0"/>
            </a:endParaRPr>
          </a:p>
        </p:txBody>
      </p:sp>
      <p:sp>
        <p:nvSpPr>
          <p:cNvPr id="6" name="바닥글 개체 틀 1">
            <a:extLst>
              <a:ext uri="{FF2B5EF4-FFF2-40B4-BE49-F238E27FC236}">
                <a16:creationId xmlns:a16="http://schemas.microsoft.com/office/drawing/2014/main" id="{10845B46-1010-43DE-BDEE-3AD421796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5029200" cy="247650"/>
          </a:xfrm>
        </p:spPr>
        <p:txBody>
          <a:bodyPr/>
          <a:lstStyle/>
          <a:p>
            <a:pPr>
              <a:defRPr/>
            </a:pPr>
            <a:r>
              <a:rPr lang="en-US"/>
              <a:t>3079-20-0062-01-0000-Session-16-WG-Closing-Plenary</a:t>
            </a:r>
            <a:endParaRPr lang="en-US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6C373B44-01EE-4DCA-A739-F3F338341AFC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52401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6858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lang="ko-KR" altLang="en-US" sz="28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>
                <a:latin typeface="Arial" charset="0"/>
              </a:rPr>
              <a:t>Next Agenda for P3079.2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831576"/>
              </p:ext>
            </p:extLst>
          </p:nvPr>
        </p:nvGraphicFramePr>
        <p:xfrm>
          <a:off x="228600" y="1371600"/>
          <a:ext cx="8686800" cy="4116390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-84" charset="0"/>
                          <a:cs typeface="Times New Roman" panose="02020603050405020304" pitchFamily="18" charset="0"/>
                        </a:rPr>
                        <a:t>IEEE 3079 Session #15 WG Closing Plenary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2020-07-09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 [optional]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 [optional]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Jeong, Sangkwon Peter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JoyFun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+82 10 8667 7329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ceo@joyfun.kr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Seo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, Dong Il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DTCP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+82 10 3135 3194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dillon.seo@dtcp.capital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914399"/>
          </a:xfrm>
        </p:spPr>
        <p:txBody>
          <a:bodyPr/>
          <a:lstStyle/>
          <a:p>
            <a:pPr eaLnBrk="0" hangingPunct="0"/>
            <a:r>
              <a:rPr lang="en-GB" altLang="ko-KR" sz="1800" dirty="0"/>
              <a:t>IEEE 3079</a:t>
            </a:r>
            <a:br>
              <a:rPr lang="en-GB" altLang="ko-KR" sz="1800" dirty="0"/>
            </a:br>
            <a:r>
              <a:rPr lang="en-US" altLang="ko-KR" sz="1800" dirty="0"/>
              <a:t>Human Factor for Immersive Content Working Group</a:t>
            </a:r>
            <a:br>
              <a:rPr lang="en-US" altLang="ko-KR" sz="1800" dirty="0"/>
            </a:br>
            <a:r>
              <a:rPr lang="en-US" altLang="ko-KR" sz="1800" dirty="0" err="1"/>
              <a:t>Seo</a:t>
            </a:r>
            <a:r>
              <a:rPr lang="en-US" altLang="ko-KR" sz="1800" dirty="0"/>
              <a:t>, Dong Il Dillon, </a:t>
            </a:r>
            <a:r>
              <a:rPr lang="en-US" altLang="ko-KR" sz="1800" dirty="0" err="1"/>
              <a:t>dillon.seo@dtcp.capital</a:t>
            </a:r>
            <a:endParaRPr lang="ko-KR" altLang="en-US" sz="18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</a:t>
            </a:fld>
            <a:endParaRPr lang="en-US">
              <a:latin typeface="Myriad Pro" charset="0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D1ED674-1241-4F05-88B4-474F1F022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3079-20-0062-01-0000-Session-16-WG-Closing-Plenary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Session Time and Location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ABC99F8-D7CB-48D8-8984-2577769A2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3079-20-0062-01-0000-Session-16-WG-Closing-Plenary</a:t>
            </a:r>
          </a:p>
        </p:txBody>
      </p:sp>
      <p:sp>
        <p:nvSpPr>
          <p:cNvPr id="3" name="Text Box 47">
            <a:extLst>
              <a:ext uri="{FF2B5EF4-FFF2-40B4-BE49-F238E27FC236}">
                <a16:creationId xmlns:a16="http://schemas.microsoft.com/office/drawing/2014/main" id="{6CF7DDDB-91EB-4FB0-B8B7-BC01EB3F72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539" y="5334000"/>
            <a:ext cx="8382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※ Location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2.2 Room, </a:t>
            </a:r>
            <a:r>
              <a:rPr lang="en-US" sz="1400" b="1" dirty="0" err="1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ToZ</a:t>
            </a: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 Gangnam 2nd, Gangnam 2nd </a:t>
            </a:r>
            <a:r>
              <a:rPr lang="en-US" sz="1400" b="1" dirty="0" err="1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ToZ</a:t>
            </a: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 meeting room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Contact to Video Conference: https://global.gotomeeting.com/join/479737733</a:t>
            </a:r>
          </a:p>
        </p:txBody>
      </p:sp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FAF5646A-67D5-43DD-A916-725E98D4C6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3850159"/>
              </p:ext>
            </p:extLst>
          </p:nvPr>
        </p:nvGraphicFramePr>
        <p:xfrm>
          <a:off x="380539" y="914400"/>
          <a:ext cx="8382000" cy="4309545"/>
        </p:xfrm>
        <a:graphic>
          <a:graphicData uri="http://schemas.openxmlformats.org/drawingml/2006/table">
            <a:tbl>
              <a:tblPr firstRow="1" firstCol="1" bandRow="1"/>
              <a:tblGrid>
                <a:gridCol w="1060230">
                  <a:extLst>
                    <a:ext uri="{9D8B030D-6E8A-4147-A177-3AD203B41FA5}">
                      <a16:colId xmlns:a16="http://schemas.microsoft.com/office/drawing/2014/main" val="385184775"/>
                    </a:ext>
                  </a:extLst>
                </a:gridCol>
                <a:gridCol w="1682970">
                  <a:extLst>
                    <a:ext uri="{9D8B030D-6E8A-4147-A177-3AD203B41FA5}">
                      <a16:colId xmlns:a16="http://schemas.microsoft.com/office/drawing/2014/main" val="1987718144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701110979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964742883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679344801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253518222"/>
                    </a:ext>
                  </a:extLst>
                </a:gridCol>
              </a:tblGrid>
              <a:tr h="613664">
                <a:tc>
                  <a:txBody>
                    <a:bodyPr/>
                    <a:lstStyle/>
                    <a:p>
                      <a:endParaRPr lang="ko-KR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Monday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October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19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, 2020)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Tuesday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October 20, 2020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Wednesday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October 21, 2020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Thursday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October 22, 2020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Friday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October 23, 2020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0754"/>
                  </a:ext>
                </a:extLst>
              </a:tr>
              <a:tr h="6979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9:00-10:30a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448669"/>
                  </a:ext>
                </a:extLst>
              </a:tr>
              <a:tr h="10715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11:00-12:30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Open Plenary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Roll Call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Reviewing last meeting </a:t>
                      </a:r>
                      <a:b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</a:b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minutes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(Introducing participants)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3079.1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3079.1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Closing Plenary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176381"/>
                  </a:ext>
                </a:extLst>
              </a:tr>
              <a:tr h="10715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1:30 – 3:00p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WG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(Topic: 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3079.1 PAR submit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PAR submit 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3079.1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80794"/>
                  </a:ext>
                </a:extLst>
              </a:tr>
              <a:tr h="8548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3:30 – 5:00p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532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9561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>
          <a:xfrm>
            <a:off x="422275" y="2959100"/>
            <a:ext cx="8270875" cy="685800"/>
          </a:xfrm>
        </p:spPr>
        <p:txBody>
          <a:bodyPr/>
          <a:lstStyle/>
          <a:p>
            <a:pPr algn="ctr"/>
            <a:r>
              <a:rPr kumimoji="1" lang="en-US" altLang="ja-JP" dirty="0">
                <a:ea typeface="ＭＳ Ｐゴシック" pitchFamily="50" charset="-128"/>
              </a:rPr>
              <a:t>WG Motions  </a:t>
            </a:r>
            <a:endParaRPr kumimoji="1" lang="ja-JP" altLang="en-US" dirty="0">
              <a:ea typeface="ＭＳ Ｐゴシック" pitchFamily="50" charset="-128"/>
            </a:endParaRP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AC0A3B7-BC06-42E9-A8DC-C376A22F1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</a:t>
            </a:fld>
            <a:endParaRPr lang="en-US">
              <a:latin typeface="Myriad Pro" charset="0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720ADEC-9712-49F5-962A-871577929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3079-20-0062-01-0000-Session-16-WG-Closing-Plenary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4119591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5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‘3079-20-0044-00-0000-Session-16-WG Opening Plenary’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Jeong, Sangkwon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Lee ,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Beom-Ryeol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3079-20-0062-01-0000-Session-16-WG-Closing-Plenary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3954576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6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‘3079-20-0045-01-0000-Session-16-Agenda’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Jeong, Sangkwon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Lee 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Beom-Ryeol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3079-20-0062-01-0000-Session-16-WG-Closing-Plenary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1130573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#3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7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Meeting minutes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‘3079-20-0042-00-0000-Session-15-WG-Meeting minutes’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Jeong, Sangkwon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Lee 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Beom-Ryeol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3079-20-0062-01-0000-Session-16-WG-Closing-Plenary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1411514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3079-20-0062-01-0000-Session-16-WG-Closing-Plenary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8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#4</a:t>
            </a:r>
            <a:endParaRPr lang="ko-KR" altLang="en-US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7F28D1E9-EE41-4F94-AE1D-ACD6A1CD2F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recommendations document ‘</a:t>
            </a:r>
            <a:r>
              <a:rPr lang="fr-F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3079-20-0046-01-0000-21-Sep_2020 IEEE-SA NesCom Recommendations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Lee,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Beom-Ryeol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Sangkwon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5683321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6634</TotalTime>
  <Words>1478</Words>
  <Application>Microsoft Office PowerPoint</Application>
  <PresentationFormat>화면 슬라이드 쇼(4:3)</PresentationFormat>
  <Paragraphs>375</Paragraphs>
  <Slides>28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28</vt:i4>
      </vt:variant>
    </vt:vector>
  </HeadingPairs>
  <TitlesOfParts>
    <vt:vector size="38" baseType="lpstr">
      <vt:lpstr>맑은 고딕</vt:lpstr>
      <vt:lpstr>Arial</vt:lpstr>
      <vt:lpstr>Calibri</vt:lpstr>
      <vt:lpstr>Myriad Pro</vt:lpstr>
      <vt:lpstr>Times New Roman</vt:lpstr>
      <vt:lpstr>Verdana</vt:lpstr>
      <vt:lpstr>Wingdings</vt:lpstr>
      <vt:lpstr>IEEE-SA Powerpoint Template</vt:lpstr>
      <vt:lpstr>Office 테마</vt:lpstr>
      <vt:lpstr>1_Office 테마</vt:lpstr>
      <vt:lpstr>PowerPoint 프레젠테이션</vt:lpstr>
      <vt:lpstr>Compliance with  IEEE Standards Policies and Procedures</vt:lpstr>
      <vt:lpstr>IEEE 3079 Human Factor for Immersive Content Working Group Seo, Dong Il Dillon, dillon.seo@dtcp.capital</vt:lpstr>
      <vt:lpstr>Session Time and Location</vt:lpstr>
      <vt:lpstr>WG Motions  </vt:lpstr>
      <vt:lpstr>WG Motion #1</vt:lpstr>
      <vt:lpstr>WG Motion #2</vt:lpstr>
      <vt:lpstr>WG Motion #3</vt:lpstr>
      <vt:lpstr>WG Motion #4</vt:lpstr>
      <vt:lpstr>WG Motion #5</vt:lpstr>
      <vt:lpstr>WG Motion #6</vt:lpstr>
      <vt:lpstr>WG Motion #7</vt:lpstr>
      <vt:lpstr>WG Motion #8</vt:lpstr>
      <vt:lpstr>WG Motion #9</vt:lpstr>
      <vt:lpstr>WG Motion #10</vt:lpstr>
      <vt:lpstr>WG Motion #11</vt:lpstr>
      <vt:lpstr>WG Motion #12</vt:lpstr>
      <vt:lpstr>WG Motion #13</vt:lpstr>
      <vt:lpstr>WG Motion #14</vt:lpstr>
      <vt:lpstr>WG Motion #15</vt:lpstr>
      <vt:lpstr>WG Motion #16</vt:lpstr>
      <vt:lpstr>WG Motion #17</vt:lpstr>
      <vt:lpstr>WG Motion #18</vt:lpstr>
      <vt:lpstr>Attendees</vt:lpstr>
      <vt:lpstr>Future Sessions – 2021</vt:lpstr>
      <vt:lpstr>PowerPoint 프레젠테이션</vt:lpstr>
      <vt:lpstr>PowerPoint 프레젠테이션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Jeong Sangkwon</cp:lastModifiedBy>
  <cp:revision>259</cp:revision>
  <cp:lastPrinted>2018-02-28T09:01:45Z</cp:lastPrinted>
  <dcterms:created xsi:type="dcterms:W3CDTF">2014-10-13T13:02:20Z</dcterms:created>
  <dcterms:modified xsi:type="dcterms:W3CDTF">2020-10-24T07:48:20Z</dcterms:modified>
</cp:coreProperties>
</file>