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01" r:id="rId5"/>
    <p:sldId id="365" r:id="rId6"/>
    <p:sldId id="366" r:id="rId7"/>
    <p:sldId id="524" r:id="rId8"/>
    <p:sldId id="527" r:id="rId9"/>
    <p:sldId id="528" r:id="rId10"/>
    <p:sldId id="525" r:id="rId11"/>
    <p:sldId id="529" r:id="rId12"/>
    <p:sldId id="522" r:id="rId1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  <p:cmAuthor id="1" name="ES Ryu" initials="R" lastIdx="8" clrIdx="1">
    <p:extLst>
      <p:ext uri="{19B8F6BF-5375-455C-9EA6-DF929625EA0E}">
        <p15:presenceInfo xmlns:p15="http://schemas.microsoft.com/office/powerpoint/2012/main" userId="ES R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 autoAdjust="0"/>
    <p:restoredTop sz="80631" autoAdjust="0"/>
  </p:normalViewPr>
  <p:slideViewPr>
    <p:cSldViewPr snapToGrid="0">
      <p:cViewPr varScale="1">
        <p:scale>
          <a:sx n="110" d="100"/>
          <a:sy n="110" d="100"/>
        </p:scale>
        <p:origin x="108" y="5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4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4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4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5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871525"/>
            <a:ext cx="8008257" cy="1019175"/>
          </a:xfrm>
        </p:spPr>
        <p:txBody>
          <a:bodyPr/>
          <a:lstStyle/>
          <a:p>
            <a:r>
              <a:rPr lang="en-US" dirty="0"/>
              <a:t>Tile Extractor Optimization for Low-latency </a:t>
            </a:r>
            <a:br>
              <a:rPr lang="en-US" dirty="0"/>
            </a:br>
            <a:r>
              <a:rPr lang="en-US" dirty="0"/>
              <a:t>Viewport-dependent 360 Video Tiled Streaming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</a:t>
            </a:r>
            <a:r>
              <a:rPr lang="en-US" altLang="ko-KR" dirty="0" err="1">
                <a:solidFill>
                  <a:schemeClr val="accent1"/>
                </a:solidFill>
              </a:rPr>
              <a:t>Eun</a:t>
            </a:r>
            <a:r>
              <a:rPr lang="en-US" altLang="ko-KR" dirty="0">
                <a:solidFill>
                  <a:schemeClr val="accent1"/>
                </a:solidFill>
              </a:rPr>
              <a:t>-Seok Ryu (esryu@skku.edu)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Jeong,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Lee, </a:t>
            </a:r>
            <a:r>
              <a:rPr lang="en-US" altLang="ko-KR" dirty="0" err="1">
                <a:solidFill>
                  <a:schemeClr val="accent1"/>
                </a:solidFill>
              </a:rPr>
              <a:t>Inae</a:t>
            </a:r>
            <a:r>
              <a:rPr lang="en-US" altLang="ko-KR" dirty="0">
                <a:solidFill>
                  <a:schemeClr val="accent1"/>
                </a:solidFill>
              </a:rPr>
              <a:t> Kim, </a:t>
            </a:r>
            <a:r>
              <a:rPr lang="en-US" altLang="ko-KR" dirty="0" err="1">
                <a:solidFill>
                  <a:schemeClr val="accent1"/>
                </a:solidFill>
              </a:rPr>
              <a:t>Eun</a:t>
            </a:r>
            <a:r>
              <a:rPr lang="en-US" altLang="ko-KR" dirty="0">
                <a:solidFill>
                  <a:schemeClr val="accent1"/>
                </a:solidFill>
              </a:rPr>
              <a:t>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http://mcsl.skku.edu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Education</a:t>
            </a:r>
          </a:p>
          <a:p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9A968-ABAA-4847-8D83-8EBC248C48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470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lang="en-US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altLang="en-US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80000"/>
              </a:lnSpc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sz="1200" b="1"/>
              <a:t>Subclause 5.2.1 of the </a:t>
            </a:r>
            <a:r>
              <a:rPr lang="en-US" sz="1200" b="1" i="1"/>
              <a:t>IEEE-SA Standards Board Bylaws </a:t>
            </a:r>
            <a:r>
              <a:rPr lang="en-US" sz="1200" b="1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>
              <a:cs typeface="ＭＳ Ｐゴシック" pitchFamily="-84" charset="-128"/>
            </a:endParaRPr>
          </a:p>
          <a:p>
            <a:pPr defTabSz="914400">
              <a:buFontTx/>
              <a:buChar char="•"/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altLang="ja-JP" sz="120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7, </a:t>
            </a:r>
            <a:r>
              <a:rPr lang="en-US" altLang="ja-JP" sz="120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6, </a:t>
            </a:r>
            <a:r>
              <a:rPr lang="en-US" altLang="ja-JP" sz="120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defTabSz="914400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7D1F75-5F65-44B3-BA2F-E3738570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08670"/>
              </p:ext>
            </p:extLst>
          </p:nvPr>
        </p:nvGraphicFramePr>
        <p:xfrm>
          <a:off x="228600" y="1371600"/>
          <a:ext cx="8686800" cy="399637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Tile Extractor Optimization for Low-latency Viewport-dependent 360 Video Tiled Streaming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2020-10-19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Jong-Beom Jeong, Soonbin Lee, Il-Woong Ryu, Sungbin Kim, </a:t>
                      </a:r>
                      <a:r>
                        <a:rPr kumimoji="0" lang="en-GB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 Kim, 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Eun-Seok Ryu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Jong-Beom Jeong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uof4949@skku.edu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 Lee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soonbinlee@skku.edu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12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 Kim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inaelk@skku.edu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46299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Eun-Seok Ryu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esryu@skku.edu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1015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A05C877-EC01-426C-97BD-97FB4D8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423ACA-96B9-4267-B011-6D98DAB2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360-degree Video Tiled Streaming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High resolution and framerate for high-quality 360-degree video streaming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high bandwidth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Tiled streaming based on MCTS for viewport-dependent streaming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well-known selective streaming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054748" y="5861661"/>
            <a:ext cx="3098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360-degree video tiled streaming system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113FDF-2C69-4A76-91C8-D4F414E8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10D6B9-3CA9-482A-A3B2-82B8B15DC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" y="2283530"/>
            <a:ext cx="3654261" cy="3578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79291-DE86-4C5C-A6E3-4189F7BC07F4}"/>
              </a:ext>
            </a:extLst>
          </p:cNvPr>
          <p:cNvSpPr txBox="1"/>
          <p:nvPr/>
        </p:nvSpPr>
        <p:spPr>
          <a:xfrm>
            <a:off x="0" y="6119336"/>
            <a:ext cx="82222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Jangwoo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Dongmin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Jang, and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-Seok Ryu. 2018. Implementing 360 video tiled streaming system. 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Proceedings of the 9th ACM Multimedia Systems Conference. ACM, 521–524.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CC0C7-68E8-41BE-96CA-A9EA0EB344C2}"/>
              </a:ext>
            </a:extLst>
          </p:cNvPr>
          <p:cNvSpPr txBox="1"/>
          <p:nvPr/>
        </p:nvSpPr>
        <p:spPr>
          <a:xfrm>
            <a:off x="4420840" y="5657671"/>
            <a:ext cx="48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high quality VR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Source:Technicolor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Oct. 2016 (m39532, MPEG 116th Meeting)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D691464-F602-4421-B428-59DAAADE7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16179"/>
              </p:ext>
            </p:extLst>
          </p:nvPr>
        </p:nvGraphicFramePr>
        <p:xfrm>
          <a:off x="4805477" y="4302333"/>
          <a:ext cx="3957523" cy="132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0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pixels/degree</a:t>
                      </a:r>
                      <a:endParaRPr lang="ko-KR" altLang="en-US" sz="1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pix/deg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 resolution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11520x6480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framerate </a:t>
                      </a:r>
                      <a:endParaRPr lang="ko-KR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fps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7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360-degree Video Tiled Streaming: Challenges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In HEVC test model (HM) 16.20, a tile extraction SW is included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single tile extraction is available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Based on HM 16.20, number of tile bitstreams are generated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Generally, a VR player has one or few number of decoders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single tile extraction causes decoding resource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2286448" y="5668874"/>
            <a:ext cx="4637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viewport-dependent 360-degree video streaming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113FDF-2C69-4A76-91C8-D4F414E8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6C9B67-D52B-4C21-8729-B27C41C1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5701"/>
            <a:ext cx="9144000" cy="24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Multiple-tile Extraction for Low-latency Streaming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Server-driven approach to reduce the latency: </a:t>
            </a:r>
            <a:b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multiple-tile extraction, base layer simulcasting</a:t>
            </a:r>
            <a:endParaRPr lang="en-US" altLang="ko-KR" sz="16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Extracts multiple tiles and generates single bitstream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two decoders for high-quality low-latency tiled streaming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992312" y="5866828"/>
            <a:ext cx="522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Low-latency 360-degree video streaming using multiple-tile extraction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113FDF-2C69-4A76-91C8-D4F414E8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2C81EB-2E7F-4864-B279-FD9E3EDE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55" y="2493086"/>
            <a:ext cx="7280366" cy="34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Results: BD-rate Saving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Used four 4K 360-degree test sequences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Three tiling scenarios (2×4, 3×6, 6×12) were used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In tiled streaming, low-quality </a:t>
            </a: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base layer </a:t>
            </a: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(e.g. QP=42) was transmitted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16.98% of BD-rate saving for Y-PSNR was shown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6×12 tiling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showed the best BD-rate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in traditional tiled streaming, generates many bitstreams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105195" y="5331711"/>
            <a:ext cx="296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BD-rate savings of the tiled streaming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non-tiled streaming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51979"/>
              </p:ext>
            </p:extLst>
          </p:nvPr>
        </p:nvGraphicFramePr>
        <p:xfrm>
          <a:off x="286236" y="3732931"/>
          <a:ext cx="4607001" cy="1537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817">
                  <a:extLst>
                    <a:ext uri="{9D8B030D-6E8A-4147-A177-3AD203B41FA5}">
                      <a16:colId xmlns:a16="http://schemas.microsoft.com/office/drawing/2014/main" val="1726929539"/>
                    </a:ext>
                  </a:extLst>
                </a:gridCol>
                <a:gridCol w="755796">
                  <a:extLst>
                    <a:ext uri="{9D8B030D-6E8A-4147-A177-3AD203B41FA5}">
                      <a16:colId xmlns:a16="http://schemas.microsoft.com/office/drawing/2014/main" val="2551868784"/>
                    </a:ext>
                  </a:extLst>
                </a:gridCol>
                <a:gridCol w="755796">
                  <a:extLst>
                    <a:ext uri="{9D8B030D-6E8A-4147-A177-3AD203B41FA5}">
                      <a16:colId xmlns:a16="http://schemas.microsoft.com/office/drawing/2014/main" val="2958869111"/>
                    </a:ext>
                  </a:extLst>
                </a:gridCol>
                <a:gridCol w="755796">
                  <a:extLst>
                    <a:ext uri="{9D8B030D-6E8A-4147-A177-3AD203B41FA5}">
                      <a16:colId xmlns:a16="http://schemas.microsoft.com/office/drawing/2014/main" val="2515718473"/>
                    </a:ext>
                  </a:extLst>
                </a:gridCol>
                <a:gridCol w="755796">
                  <a:extLst>
                    <a:ext uri="{9D8B030D-6E8A-4147-A177-3AD203B41FA5}">
                      <a16:colId xmlns:a16="http://schemas.microsoft.com/office/drawing/2014/main" val="684819042"/>
                    </a:ext>
                  </a:extLst>
                </a:gridCol>
              </a:tblGrid>
              <a:tr h="430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Y-PSNR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044035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2×4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-6.05%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2.95%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-1.73%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-5.14%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4458033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3×6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-19.93%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-8.36%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-12.90%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-17.86%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9141555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6×12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-24.97%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-13.96%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18.77%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24.32%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319581"/>
                  </a:ext>
                </a:extLst>
              </a:tr>
              <a:tr h="275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-16.98%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-6.45%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-11.13%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-15.77%</a:t>
                      </a:r>
                      <a:endParaRPr lang="ko-KR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34011" marB="34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7613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5909871" y="5449828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the tiled streaming,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non-tiled streaming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5710EE8-EC87-4423-9B22-FF27586C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D6838A-2D2B-48A9-B0DD-CDA39584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04" y="2962656"/>
            <a:ext cx="3205564" cy="24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Results: Decoding Resource Saving</a:t>
            </a:r>
            <a:endParaRPr lang="en-US" altLang="ko-KR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Compared single-tile extractor (STE) and multiple-tile extractor (MTE) </a:t>
            </a:r>
            <a:b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in terms of: decoding memory use and delay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The client has a Intel i7-7700k CPU (4 cores, 8 threads), 16 GB memory, GTX 1080 </a:t>
            </a:r>
            <a:r>
              <a:rPr lang="en-US" altLang="ko-KR" sz="2000" dirty="0" err="1">
                <a:solidFill>
                  <a:srgbClr val="716C6B"/>
                </a:solidFill>
                <a:latin typeface="Arial"/>
                <a:cs typeface="Arial"/>
              </a:rPr>
              <a:t>Ti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6×12 tiling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consumed 52.99 GB of memory and 43.04 seconds using STE</a:t>
            </a:r>
          </a:p>
          <a:p>
            <a:pPr marL="800100" lvl="1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MTE required </a:t>
            </a: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10.00 GB </a:t>
            </a: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and </a:t>
            </a:r>
            <a:r>
              <a:rPr lang="en-US" altLang="ko-KR" dirty="0">
                <a:solidFill>
                  <a:srgbClr val="00B0F0"/>
                </a:solidFill>
                <a:latin typeface="Arial"/>
                <a:cs typeface="Arial"/>
              </a:rPr>
              <a:t>7.08 </a:t>
            </a: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685638" y="5653241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 between a single tile extractor and multiple tile extractor</a:t>
            </a:r>
            <a:b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(a) decoding memory use, (b) decoding delay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5710EE8-EC87-4423-9B22-FF27586C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3079-20-0057-02-0001 Tile Extractor Optimization for Low-latency Viewport-dependent 360 Video Tiled Streaming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E41509-3655-440D-9E6B-99624A5A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04" y="2608481"/>
            <a:ext cx="7055392" cy="2734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1C94E4-92CC-4A25-962E-CA0786209863}"/>
              </a:ext>
            </a:extLst>
          </p:cNvPr>
          <p:cNvSpPr txBox="1"/>
          <p:nvPr/>
        </p:nvSpPr>
        <p:spPr>
          <a:xfrm>
            <a:off x="2482142" y="536133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125855-EA59-4E81-AF8C-D29738B80E9E}"/>
              </a:ext>
            </a:extLst>
          </p:cNvPr>
          <p:cNvSpPr txBox="1"/>
          <p:nvPr/>
        </p:nvSpPr>
        <p:spPr>
          <a:xfrm>
            <a:off x="6818814" y="5353402"/>
            <a:ext cx="393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6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401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Motivation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360-degree video streaming requires high bandwidth: tiled streaming can be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Single tile extraction requires number of decoders</a:t>
            </a:r>
          </a:p>
          <a:p>
            <a:pPr marL="1257300" lvl="2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increases latency which influences quality of experience (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Proposed Methods and Insights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Multiple-tile extraction for generating single bitstream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Showed decoding resource savings compared to the single tile extraction</a:t>
            </a:r>
          </a:p>
          <a:p>
            <a:pPr marL="1200150" lvl="2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FF0000"/>
                </a:solidFill>
                <a:latin typeface="Arial"/>
                <a:cs typeface="Arial"/>
              </a:rPr>
              <a:t>66.16%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, </a:t>
            </a:r>
            <a:r>
              <a:rPr lang="en-US" altLang="ko-KR" sz="1600" dirty="0">
                <a:solidFill>
                  <a:srgbClr val="FF0000"/>
                </a:solidFill>
                <a:latin typeface="Arial"/>
                <a:cs typeface="Arial"/>
              </a:rPr>
              <a:t>69.79%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decoding memory and decoding delay savings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Future Work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Experiments on high-resolution video (e.g. 8K / 16K) will be conducted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4F0809-DE1E-466C-952F-E7166C60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3079-20-0057-02-0001 Tile Extractor Optimization for Low-latency Viewport-dependent 360 Video Tiled Streaming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066698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28365</TotalTime>
  <Words>972</Words>
  <Application>Microsoft Office PowerPoint</Application>
  <PresentationFormat>화면 슬라이드 쇼(4:3)</PresentationFormat>
  <Paragraphs>137</Paragraphs>
  <Slides>9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Tile Extractor Optimization for Low-latency  Viewport-dependent 360 Video Tiled Streaming</vt:lpstr>
      <vt:lpstr>Compliance with  IEEE Standards Policies and Procedures</vt:lpstr>
      <vt:lpstr>IEEE 3079 HMD Based VR Sickness Reducing Technology Dongil Dillon Seo, dillon.seo@telekom-capital.com</vt:lpstr>
      <vt:lpstr>360-degree Video Tiled Streaming</vt:lpstr>
      <vt:lpstr>360-degree Video Tiled Streaming: Challenges</vt:lpstr>
      <vt:lpstr>Multiple-tile Extraction for Low-latency Streaming</vt:lpstr>
      <vt:lpstr>Experimental Results: BD-rate Saving</vt:lpstr>
      <vt:lpstr>Experimental Results: Decoding Resource Saving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정종범</cp:lastModifiedBy>
  <cp:revision>1380</cp:revision>
  <cp:lastPrinted>2016-12-01T17:59:37Z</cp:lastPrinted>
  <dcterms:created xsi:type="dcterms:W3CDTF">2012-05-10T18:03:06Z</dcterms:created>
  <dcterms:modified xsi:type="dcterms:W3CDTF">2020-10-18T08:54:24Z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